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55"/>
  </p:notesMasterIdLst>
  <p:sldIdLst>
    <p:sldId id="256" r:id="rId2"/>
    <p:sldId id="680" r:id="rId3"/>
    <p:sldId id="681" r:id="rId4"/>
    <p:sldId id="682" r:id="rId5"/>
    <p:sldId id="672" r:id="rId6"/>
    <p:sldId id="718" r:id="rId7"/>
    <p:sldId id="719" r:id="rId8"/>
    <p:sldId id="720" r:id="rId9"/>
    <p:sldId id="721" r:id="rId10"/>
    <p:sldId id="675" r:id="rId11"/>
    <p:sldId id="677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1" r:id="rId24"/>
    <p:sldId id="792" r:id="rId25"/>
    <p:sldId id="778" r:id="rId26"/>
    <p:sldId id="673" r:id="rId27"/>
    <p:sldId id="725" r:id="rId28"/>
    <p:sldId id="679" r:id="rId29"/>
    <p:sldId id="794" r:id="rId30"/>
    <p:sldId id="795" r:id="rId31"/>
    <p:sldId id="796" r:id="rId32"/>
    <p:sldId id="805" r:id="rId33"/>
    <p:sldId id="804" r:id="rId34"/>
    <p:sldId id="797" r:id="rId35"/>
    <p:sldId id="798" r:id="rId36"/>
    <p:sldId id="800" r:id="rId37"/>
    <p:sldId id="801" r:id="rId38"/>
    <p:sldId id="806" r:id="rId39"/>
    <p:sldId id="724" r:id="rId40"/>
    <p:sldId id="726" r:id="rId41"/>
    <p:sldId id="710" r:id="rId42"/>
    <p:sldId id="687" r:id="rId43"/>
    <p:sldId id="686" r:id="rId44"/>
    <p:sldId id="728" r:id="rId45"/>
    <p:sldId id="727" r:id="rId46"/>
    <p:sldId id="810" r:id="rId47"/>
    <p:sldId id="811" r:id="rId48"/>
    <p:sldId id="812" r:id="rId49"/>
    <p:sldId id="813" r:id="rId50"/>
    <p:sldId id="814" r:id="rId51"/>
    <p:sldId id="815" r:id="rId52"/>
    <p:sldId id="816" r:id="rId53"/>
    <p:sldId id="817" r:id="rId54"/>
  </p:sldIdLst>
  <p:sldSz cx="12192000" cy="6858000"/>
  <p:notesSz cx="6858000" cy="9144000"/>
  <p:embeddedFontLst>
    <p:embeddedFont>
      <p:font typeface="Pretendard GOV SemiBold" panose="020B0600000101010101" charset="-127"/>
      <p:bold r:id="rId56"/>
    </p:embeddedFont>
    <p:embeddedFont>
      <p:font typeface="Pretendard" panose="02000503000000020004" pitchFamily="2" charset="-127"/>
      <p:regular r:id="rId57"/>
      <p:bold r:id="rId58"/>
    </p:embeddedFont>
    <p:embeddedFont>
      <p:font typeface="Pretendard Black" panose="02000A03000000020004" pitchFamily="2" charset="-127"/>
      <p:bold r:id="rId59"/>
    </p:embeddedFont>
    <p:embeddedFont>
      <p:font typeface="Pretendard GOV Black" panose="020B0600000101010101" charset="-127"/>
      <p:bold r:id="rId60"/>
    </p:embeddedFont>
    <p:embeddedFont>
      <p:font typeface="Pretendard GOV" panose="020B0600000101010101" charset="-127"/>
      <p:regular r:id="rId61"/>
      <p:bold r:id="rId62"/>
    </p:embeddedFont>
    <p:embeddedFont>
      <p:font typeface="맑은 고딕" panose="020B0503020000020004" pitchFamily="50" charset="-127"/>
      <p:regular r:id="rId63"/>
      <p:bold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37869" autoAdjust="0"/>
  </p:normalViewPr>
  <p:slideViewPr>
    <p:cSldViewPr snapToGrid="0">
      <p:cViewPr varScale="1">
        <p:scale>
          <a:sx n="45" d="100"/>
          <a:sy n="45" d="100"/>
        </p:scale>
        <p:origin x="5112" y="5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4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4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51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문장이 있습니다</a:t>
            </a:r>
            <a:r>
              <a:rPr lang="en-US" altLang="ko-KR" dirty="0"/>
              <a:t>. </a:t>
            </a:r>
            <a:r>
              <a:rPr lang="ko-KR" altLang="en-US" dirty="0"/>
              <a:t>한눈에 보기 어렵죠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9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1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잘 안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59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5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1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5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4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사람은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컴퓨터는 </a:t>
            </a:r>
            <a:r>
              <a:rPr lang="en-US" altLang="ko-KR" dirty="0"/>
              <a:t>0</a:t>
            </a:r>
            <a:r>
              <a:rPr lang="ko-KR" altLang="en-US" dirty="0"/>
              <a:t>부터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90-41C0-444C-B2BC-50B3345F5FF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72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71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7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6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4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수학에서 말하는 변수 </a:t>
            </a:r>
            <a:r>
              <a:rPr lang="en-US" altLang="ko-KR" dirty="0"/>
              <a:t>x</a:t>
            </a:r>
            <a:r>
              <a:rPr lang="ko-KR" altLang="en-US" dirty="0"/>
              <a:t>와 같은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96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90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47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52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54B1-E321-21CB-CCEA-769261AC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66C4B9-302D-6E8A-29AB-5F15DB975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846829-FC0D-87B6-3FB6-0FE8F34AD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8475E-02A6-F87C-B4E7-261B209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97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③ </a:t>
            </a:r>
            <a:r>
              <a:rPr lang="en-US" altLang="ko-KR" b="1" dirty="0"/>
              <a:t>3rdPlayer</a:t>
            </a:r>
            <a:endParaRPr lang="ko-KR" altLang="en-US" dirty="0"/>
          </a:p>
          <a:p>
            <a:r>
              <a:rPr lang="ko-KR" altLang="en-US" dirty="0"/>
              <a:t>숫자로 시작하면 안 됨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35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② </a:t>
            </a:r>
            <a:r>
              <a:rPr lang="en-US" altLang="ko-KR" b="1" dirty="0" err="1"/>
              <a:t>StudentInfo</a:t>
            </a:r>
            <a:endParaRPr lang="ko-KR" altLang="en-US" dirty="0"/>
          </a:p>
          <a:p>
            <a:r>
              <a:rPr lang="ko-KR" altLang="en-US" dirty="0" err="1"/>
              <a:t>클래스명은</a:t>
            </a:r>
            <a:r>
              <a:rPr lang="ko-KR" altLang="en-US" dirty="0"/>
              <a:t> </a:t>
            </a:r>
            <a:r>
              <a:rPr lang="en-US" altLang="ko-KR" dirty="0" err="1"/>
              <a:t>PascalCase</a:t>
            </a:r>
            <a:r>
              <a:rPr lang="en-US" altLang="ko-KR" dirty="0"/>
              <a:t> </a:t>
            </a:r>
            <a:r>
              <a:rPr lang="ko-KR" altLang="en-US" dirty="0"/>
              <a:t>사용이 관례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6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② </a:t>
            </a:r>
            <a:r>
              <a:rPr lang="en-US" altLang="ko-KR" b="1" dirty="0"/>
              <a:t>total$ = 100;</a:t>
            </a:r>
            <a:endParaRPr lang="ko-KR" altLang="en-US" dirty="0"/>
          </a:p>
          <a:p>
            <a:r>
              <a:rPr lang="en-US" altLang="ko-KR" dirty="0"/>
              <a:t>$</a:t>
            </a:r>
            <a:r>
              <a:rPr lang="ko-KR" altLang="en-US" dirty="0"/>
              <a:t>는 식별자에 사용할 수 없는 </a:t>
            </a:r>
            <a:r>
              <a:rPr lang="ko-KR" altLang="en-US" dirty="0" err="1"/>
              <a:t>특수문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에서는 **</a:t>
            </a:r>
            <a:r>
              <a:rPr lang="ko-KR" altLang="en-US" dirty="0" err="1"/>
              <a:t>예약어</a:t>
            </a:r>
            <a:r>
              <a:rPr lang="en-US" altLang="ko-KR" dirty="0"/>
              <a:t>(keywords)**</a:t>
            </a:r>
            <a:r>
              <a:rPr lang="ko-KR" altLang="en-US" dirty="0"/>
              <a:t>를 변수명으로 사용하고 싶을 때 앞에 </a:t>
            </a:r>
            <a:r>
              <a:rPr lang="en-US" altLang="ko-KR" dirty="0"/>
              <a:t>@</a:t>
            </a:r>
            <a:r>
              <a:rPr lang="ko-KR" altLang="en-US" dirty="0"/>
              <a:t>를 붙이면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ko-KR" altLang="en-US" dirty="0"/>
              <a:t>를 붙이면 **</a:t>
            </a:r>
            <a:r>
              <a:rPr lang="en-US" altLang="ko-KR" dirty="0"/>
              <a:t>"</a:t>
            </a:r>
            <a:r>
              <a:rPr lang="ko-KR" altLang="en-US" dirty="0"/>
              <a:t>나는 이걸 예약어가 아니라 식별자로 쓸게요</a:t>
            </a:r>
            <a:r>
              <a:rPr lang="en-US" altLang="ko-KR" dirty="0"/>
              <a:t>"**</a:t>
            </a:r>
            <a:r>
              <a:rPr lang="ko-KR" altLang="en-US" dirty="0"/>
              <a:t>라는 뜻이 되어 사용이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9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③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camelCase</a:t>
            </a:r>
            <a:r>
              <a:rPr lang="ko-KR" altLang="en-US" dirty="0"/>
              <a:t>는 </a:t>
            </a:r>
            <a:r>
              <a:rPr lang="ko-KR" altLang="en-US" dirty="0" err="1"/>
              <a:t>변수명으로</a:t>
            </a:r>
            <a:r>
              <a:rPr lang="ko-KR" altLang="en-US" dirty="0"/>
              <a:t> 권장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ko-KR" altLang="en-US" dirty="0" err="1"/>
              <a:t>클래스형이거나</a:t>
            </a:r>
            <a:r>
              <a:rPr lang="ko-KR" altLang="en-US" dirty="0"/>
              <a:t> 잘못된 형식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33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47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중괄호 안에서 선언된 변수를</a:t>
            </a:r>
            <a:r>
              <a:rPr lang="en-US" altLang="ko-KR" dirty="0"/>
              <a:t>, </a:t>
            </a:r>
            <a:r>
              <a:rPr lang="ko-KR" altLang="en-US" dirty="0"/>
              <a:t>중괄호 밖에서는 사용할 수 없지만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밖</a:t>
            </a:r>
            <a:r>
              <a:rPr lang="en-US" altLang="ko-KR" dirty="0"/>
              <a:t>(</a:t>
            </a:r>
            <a:r>
              <a:rPr lang="ko-KR" altLang="en-US" dirty="0"/>
              <a:t>윗줄</a:t>
            </a:r>
            <a:r>
              <a:rPr lang="en-US" altLang="ko-KR" dirty="0"/>
              <a:t>)</a:t>
            </a:r>
            <a:r>
              <a:rPr lang="ko-KR" altLang="en-US" dirty="0"/>
              <a:t>에서 선언된 변수는 중괄호 안에서도 사용이 가능합니다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3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9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7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51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7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75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D1C6-1E3A-773B-AFC0-FCE68B92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B0020-5881-858A-4AB9-0605C1BB2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D3D9A7-6F86-8837-D075-D241671CD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1BAE8-D062-669A-CAD4-144DE975F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053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1C876-1320-0CC1-1613-B44EF114F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6B7EE-6775-10BE-9E0F-48712EF1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B9837D-CA8A-C7A7-1B5D-B67FFDE7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 - * / </a:t>
            </a:r>
            <a:r>
              <a:rPr lang="ko-KR" dirty="0"/>
              <a:t>는</a:t>
            </a:r>
            <a:r>
              <a:rPr lang="en-US" altLang="ko-KR" dirty="0"/>
              <a:t> </a:t>
            </a:r>
            <a:r>
              <a:rPr lang="ko-KR" dirty="0"/>
              <a:t>기본</a:t>
            </a:r>
            <a:r>
              <a:rPr lang="ko-KR" altLang="en-US" dirty="0"/>
              <a:t>적으로 알고 있으니 넘어가고</a:t>
            </a:r>
            <a:r>
              <a:rPr lang="en-US" altLang="ko-KR" dirty="0"/>
              <a:t>, </a:t>
            </a:r>
            <a:r>
              <a:rPr lang="ko-KR" altLang="en-US" dirty="0"/>
              <a:t>추가적인 연산자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28135-700D-3083-E0E6-8307814CF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293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4701E-ECBD-7B8D-7045-A2CA67C6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374C90-4D4A-79A2-77E5-4839A422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6CFD1-06F7-47F0-FDBE-93E6F217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842-F5A6-9E02-9C08-FE28CC888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14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4701E-ECBD-7B8D-7045-A2CA67C6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374C90-4D4A-79A2-77E5-4839A422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6CFD1-06F7-47F0-FDBE-93E6F217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842-F5A6-9E02-9C08-FE28CC888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56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6BFF-7F8C-01D2-CED3-6467985F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E88F6C-CA5F-92B1-9D43-F746C0E15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0BB335-6E3F-A1BB-1499-C1962CA78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6C27-3E46-F3F1-63AA-5D749AF33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99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01C2-4388-ECEE-4888-2F44343D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7965-6597-5796-427B-A6D9D8106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B3C61-2943-6065-6225-A8402281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F6C3F-C91A-175A-8179-D2457B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314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01C2-4388-ECEE-4888-2F44343D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7965-6597-5796-427B-A6D9D8106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B3C61-2943-6065-6225-A8402281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F6C3F-C91A-175A-8179-D2457B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6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DC8D-5CA0-0F0E-CAE0-20264708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32BEA-EE8A-563F-CEC6-36B7A8C1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89923-7FC5-B206-B8E1-44F1613C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C69B-442A-7F6A-5031-B83D8F2DE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1540-B2CC-537D-B053-A35A05E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EC0E8-B3B2-E82C-04BC-AA3320D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333D0B-BBE0-D0B8-EF6C-49F56F93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5C2C-C083-053A-5EE8-67B5E976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73A3-A44B-7EEC-D2FF-6FABB48D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B4E76-2B17-5548-0DB1-3F24C65F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A7E7B2-096B-FBD1-05CC-456A299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3F4C2-C0F5-EA60-3931-EB9E557B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트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AAFCC098-95A8-6767-4379-8DD4626B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B95-6D28-40F1-9DA3-1BAC5D4B5B4F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1CCB6AA-ECDD-5B10-7505-0EFEAC9C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B667F6-930A-7162-796D-3A16CE2A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A323E6-E95B-6EB2-7753-649DE78B1653}"/>
              </a:ext>
            </a:extLst>
          </p:cNvPr>
          <p:cNvSpPr txBox="1">
            <a:spLocks/>
          </p:cNvSpPr>
          <p:nvPr userDrawn="1"/>
        </p:nvSpPr>
        <p:spPr>
          <a:xfrm>
            <a:off x="6096000" y="2203895"/>
            <a:ext cx="3287846" cy="45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>
              <a:solidFill>
                <a:srgbClr val="6EC17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592518"/>
            <a:ext cx="10515600" cy="1325563"/>
          </a:xfrm>
        </p:spPr>
        <p:txBody>
          <a:bodyPr>
            <a:noAutofit/>
          </a:bodyPr>
          <a:lstStyle>
            <a:lvl1pPr algn="ctr">
              <a:defRPr sz="8000" b="1">
                <a:solidFill>
                  <a:srgbClr val="6EC173"/>
                </a:solidFill>
              </a:defRPr>
            </a:lvl1pPr>
          </a:lstStyle>
          <a:p>
            <a:r>
              <a:rPr lang="ko-KR" altLang="en-US" dirty="0"/>
              <a:t>파트 제목</a:t>
            </a:r>
          </a:p>
        </p:txBody>
      </p:sp>
    </p:spTree>
    <p:extLst>
      <p:ext uri="{BB962C8B-B14F-4D97-AF65-F5344CB8AC3E}">
        <p14:creationId xmlns:p14="http://schemas.microsoft.com/office/powerpoint/2010/main" val="1879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whats-new/csharp-version-histor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configure-language-vers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Fira+Co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4D86B9F-17FC-2DDB-8F36-14C7D976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{ } </a:t>
            </a:r>
            <a:r>
              <a:rPr lang="ko-KR" altLang="en-US" dirty="0"/>
              <a:t>를 사용하여 해당 클래스</a:t>
            </a:r>
            <a:r>
              <a:rPr lang="en-US" altLang="ko-KR" dirty="0"/>
              <a:t>, </a:t>
            </a:r>
            <a:r>
              <a:rPr lang="ko-KR" altLang="en-US" dirty="0"/>
              <a:t>함수 등의 시작과 끝을 표시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E9F23-476A-C532-264C-3CC1AD83D8F5}"/>
              </a:ext>
            </a:extLst>
          </p:cNvPr>
          <p:cNvSpPr txBox="1"/>
          <p:nvPr/>
        </p:nvSpPr>
        <p:spPr>
          <a:xfrm>
            <a:off x="5010495" y="2478245"/>
            <a:ext cx="61363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WindowsFormsApp1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partial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: Form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pPr lvl="2"/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pPr lvl="2"/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InitializeComponent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  <a:endParaRPr lang="ko-KR" altLang="en-US" sz="20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489D89-7DE6-973B-DA32-F0768A039664}"/>
              </a:ext>
            </a:extLst>
          </p:cNvPr>
          <p:cNvCxnSpPr/>
          <p:nvPr/>
        </p:nvCxnSpPr>
        <p:spPr>
          <a:xfrm flipH="1">
            <a:off x="3106126" y="2995007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0869AA-24E3-C6D9-A506-0D96B279934C}"/>
              </a:ext>
            </a:extLst>
          </p:cNvPr>
          <p:cNvCxnSpPr/>
          <p:nvPr/>
        </p:nvCxnSpPr>
        <p:spPr>
          <a:xfrm flipH="1">
            <a:off x="3106126" y="5422071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0D6BE-4222-E51F-A26E-3D2EC65EB694}"/>
              </a:ext>
            </a:extLst>
          </p:cNvPr>
          <p:cNvCxnSpPr>
            <a:cxnSpLocks/>
          </p:cNvCxnSpPr>
          <p:nvPr/>
        </p:nvCxnSpPr>
        <p:spPr>
          <a:xfrm>
            <a:off x="3106126" y="2995007"/>
            <a:ext cx="0" cy="2427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08D-3F6D-59A5-0A66-F751854D36B7}"/>
              </a:ext>
            </a:extLst>
          </p:cNvPr>
          <p:cNvSpPr txBox="1"/>
          <p:nvPr/>
        </p:nvSpPr>
        <p:spPr>
          <a:xfrm>
            <a:off x="454899" y="374012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WindowsFormsApp1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네임스페이스의 시작과 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31D5E-27C2-B8EE-4D57-0C8167374A68}"/>
              </a:ext>
            </a:extLst>
          </p:cNvPr>
          <p:cNvCxnSpPr>
            <a:cxnSpLocks/>
          </p:cNvCxnSpPr>
          <p:nvPr/>
        </p:nvCxnSpPr>
        <p:spPr>
          <a:xfrm flipH="1">
            <a:off x="5123910" y="3563044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5A0BDE-2B9D-79FB-F887-F694953BF20D}"/>
              </a:ext>
            </a:extLst>
          </p:cNvPr>
          <p:cNvCxnSpPr>
            <a:cxnSpLocks/>
          </p:cNvCxnSpPr>
          <p:nvPr/>
        </p:nvCxnSpPr>
        <p:spPr>
          <a:xfrm flipH="1">
            <a:off x="5123910" y="5105936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3E9148-A56C-C3B9-6691-BF23B0DC6509}"/>
              </a:ext>
            </a:extLst>
          </p:cNvPr>
          <p:cNvCxnSpPr>
            <a:cxnSpLocks/>
          </p:cNvCxnSpPr>
          <p:nvPr/>
        </p:nvCxnSpPr>
        <p:spPr>
          <a:xfrm>
            <a:off x="5123910" y="3563044"/>
            <a:ext cx="0" cy="1542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1A206-3D39-821A-5C93-DCC1FB371F66}"/>
              </a:ext>
            </a:extLst>
          </p:cNvPr>
          <p:cNvSpPr txBox="1"/>
          <p:nvPr/>
        </p:nvSpPr>
        <p:spPr>
          <a:xfrm>
            <a:off x="3366750" y="407392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클래스의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시작과 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EAC3B-3487-1D2B-AE61-A794C5C30106}"/>
              </a:ext>
            </a:extLst>
          </p:cNvPr>
          <p:cNvCxnSpPr>
            <a:cxnSpLocks/>
          </p:cNvCxnSpPr>
          <p:nvPr/>
        </p:nvCxnSpPr>
        <p:spPr>
          <a:xfrm>
            <a:off x="5138966" y="5937209"/>
            <a:ext cx="636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E50056-5DA7-E797-B778-0571DB92BF06}"/>
              </a:ext>
            </a:extLst>
          </p:cNvPr>
          <p:cNvCxnSpPr/>
          <p:nvPr/>
        </p:nvCxnSpPr>
        <p:spPr>
          <a:xfrm>
            <a:off x="5138966" y="5571952"/>
            <a:ext cx="0" cy="5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9E7ED-9A03-1A66-37F2-F172A30B59E6}"/>
              </a:ext>
            </a:extLst>
          </p:cNvPr>
          <p:cNvCxnSpPr>
            <a:cxnSpLocks/>
          </p:cNvCxnSpPr>
          <p:nvPr/>
        </p:nvCxnSpPr>
        <p:spPr>
          <a:xfrm>
            <a:off x="5775016" y="5255816"/>
            <a:ext cx="0" cy="8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CED93C-B3B8-FBAF-B9D2-422082642DFF}"/>
              </a:ext>
            </a:extLst>
          </p:cNvPr>
          <p:cNvSpPr txBox="1"/>
          <p:nvPr/>
        </p:nvSpPr>
        <p:spPr>
          <a:xfrm>
            <a:off x="5827916" y="575254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tab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으로 들여 씀</a:t>
            </a:r>
          </a:p>
        </p:txBody>
      </p:sp>
    </p:spTree>
    <p:extLst>
      <p:ext uri="{BB962C8B-B14F-4D97-AF65-F5344CB8AC3E}">
        <p14:creationId xmlns:p14="http://schemas.microsoft.com/office/powerpoint/2010/main" val="62938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다르게 줄 간격</a:t>
            </a:r>
            <a:r>
              <a:rPr lang="en-US" altLang="ko-KR" dirty="0"/>
              <a:t>, </a:t>
            </a:r>
            <a:r>
              <a:rPr lang="ko-KR" altLang="en-US" dirty="0"/>
              <a:t>들여쓰기와 상관 없음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49B3E-5247-3227-A952-E409D0BE9566}"/>
              </a:ext>
            </a:extLst>
          </p:cNvPr>
          <p:cNvSpPr txBox="1"/>
          <p:nvPr/>
        </p:nvSpPr>
        <p:spPr>
          <a:xfrm>
            <a:off x="1073098" y="3047405"/>
            <a:ext cx="6136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WindowsFormsApp1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: Form {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{ </a:t>
            </a:r>
            <a:r>
              <a:rPr lang="en-US" altLang="ko-KR" sz="1800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 }}}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1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표기법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0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DFA10-ECF7-38FE-C364-618B7085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B95-6D28-40F1-9DA3-1BAC5D4B5B4F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C1192-3240-5090-C940-3FE8EE2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C0264-2D2C-B74D-690D-09ABEE8D6A14}"/>
              </a:ext>
            </a:extLst>
          </p:cNvPr>
          <p:cNvSpPr txBox="1"/>
          <p:nvPr/>
        </p:nvSpPr>
        <p:spPr>
          <a:xfrm>
            <a:off x="2088313" y="1735992"/>
            <a:ext cx="8246377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dash-case (kebab-case)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snake_case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en-US" altLang="ko-KR" sz="3600" b="1" dirty="0"/>
              <a:t>camelCase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PascalCase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7060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DB307-7949-D58B-82A2-BD9AA9B7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58EF4-F0FC-F44C-A482-6DCA246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E86DB-D526-9EBA-3FC4-AD9F816D5DF6}"/>
              </a:ext>
            </a:extLst>
          </p:cNvPr>
          <p:cNvSpPr txBox="1"/>
          <p:nvPr/>
        </p:nvSpPr>
        <p:spPr>
          <a:xfrm>
            <a:off x="982910" y="2782669"/>
            <a:ext cx="1022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tomakeyoufeelmyloveknowmetoowell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342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3472513" y="2413260"/>
            <a:ext cx="706180" cy="706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2170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dash-case(kebab-case)</a:t>
            </a:r>
            <a:endParaRPr lang="ko-KR" altLang="en-US" sz="66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1079" y="3942929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to-make-you-feel-my-love-know-me-too-well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32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5835712" y="2715339"/>
            <a:ext cx="836231" cy="8362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2211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err="1"/>
              <a:t>snake_case</a:t>
            </a:r>
            <a:endParaRPr lang="ko-KR" altLang="en-US" sz="66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9699" y="404090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to_make_you_feel_my_love_know_me_too_well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07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6125317" y="2270130"/>
            <a:ext cx="920200" cy="92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5" y="2137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camelCase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8575" y="399948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toMakeYouFeelMyLoveKnowMeTooWell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3711818" y="2319287"/>
            <a:ext cx="947955" cy="9479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A9060B-A033-8F5B-90C2-15E54BAC7EF2}"/>
              </a:ext>
            </a:extLst>
          </p:cNvPr>
          <p:cNvSpPr/>
          <p:nvPr/>
        </p:nvSpPr>
        <p:spPr>
          <a:xfrm>
            <a:off x="6188066" y="2319286"/>
            <a:ext cx="947955" cy="9479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46" y="2206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err="1"/>
              <a:t>PascalCase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4F5186B-3CC4-C6C5-0E8F-A82DC1D4EADA}"/>
              </a:ext>
            </a:extLst>
          </p:cNvPr>
          <p:cNvSpPr txBox="1">
            <a:spLocks/>
          </p:cNvSpPr>
          <p:nvPr/>
        </p:nvSpPr>
        <p:spPr>
          <a:xfrm>
            <a:off x="804746" y="4078396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ToMakeYouFeelMyLoveKnowMeTooWell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44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306" y="1953647"/>
            <a:ext cx="9164493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Zero-based numbering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및 </a:t>
            </a:r>
            <a:r>
              <a:rPr lang="en-US" altLang="ko-KR" dirty="0" err="1"/>
              <a:t>.Net</a:t>
            </a:r>
            <a:r>
              <a:rPr lang="ko-KR" altLang="en-US" dirty="0"/>
              <a:t> 버전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0EF4D2-5102-C287-11B6-D4CFA6B4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59" y="1916427"/>
            <a:ext cx="7058598" cy="358197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798849" y="2531604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C#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7.3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에서는 전역변수 사용이 불가능 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FA036A5-81DF-2A48-8E98-EE3A84B8875E}"/>
              </a:ext>
            </a:extLst>
          </p:cNvPr>
          <p:cNvSpPr txBox="1"/>
          <p:nvPr/>
        </p:nvSpPr>
        <p:spPr>
          <a:xfrm>
            <a:off x="5889442" y="5517961"/>
            <a:ext cx="61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https://learn.microsoft.com/ko-kr/dotnet/csharp/whats-new/csharp-version-history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3448-C4F6-C231-8352-BCC45B7CD97E}"/>
              </a:ext>
            </a:extLst>
          </p:cNvPr>
          <p:cNvSpPr txBox="1"/>
          <p:nvPr/>
        </p:nvSpPr>
        <p:spPr>
          <a:xfrm>
            <a:off x="5889442" y="520253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C#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의 역사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공식 문서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프로그래밍에서는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기반으로 번호를 매긴다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특수한 경우를 제외하고는 </a:t>
            </a:r>
            <a:r>
              <a:rPr lang="en-US" altLang="ko-KR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lang="ko-KR" altLang="en-US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부터 숫자를 시작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첫 번째 요소의 번호</a:t>
            </a:r>
            <a:r>
              <a:rPr lang="en-US" altLang="ko-KR" dirty="0"/>
              <a:t>(index)</a:t>
            </a:r>
            <a:r>
              <a:rPr lang="ko-KR" altLang="en-US" dirty="0"/>
              <a:t>가 </a:t>
            </a:r>
            <a:r>
              <a:rPr lang="en-US" altLang="ko-KR" b="1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Zero-based Numbering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49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전자 인간'으로 인정받은 로봇, 세금도 내야 할까? : 네이버 포스트">
            <a:extLst>
              <a:ext uri="{FF2B5EF4-FFF2-40B4-BE49-F238E27FC236}">
                <a16:creationId xmlns:a16="http://schemas.microsoft.com/office/drawing/2014/main" id="{84B4980F-7834-BF60-09E3-32D9407C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8" y="3714161"/>
            <a:ext cx="2500927" cy="2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화이팅 - 뽐뿌:짤방갤러리">
            <a:extLst>
              <a:ext uri="{FF2B5EF4-FFF2-40B4-BE49-F238E27FC236}">
                <a16:creationId xmlns:a16="http://schemas.microsoft.com/office/drawing/2014/main" id="{E6D3F84E-1B3A-FFEF-6B72-9E0EDD4CF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80"/>
          <a:stretch/>
        </p:blipFill>
        <p:spPr bwMode="auto">
          <a:xfrm>
            <a:off x="489408" y="494122"/>
            <a:ext cx="2500927" cy="21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6C226-6DF5-E7DA-7B6E-694B7A28DFF2}"/>
              </a:ext>
            </a:extLst>
          </p:cNvPr>
          <p:cNvSpPr txBox="1"/>
          <p:nvPr/>
        </p:nvSpPr>
        <p:spPr>
          <a:xfrm>
            <a:off x="4110087" y="1392716"/>
            <a:ext cx="509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1 2 3 4 5 6 7 8 9 10 ~</a:t>
            </a:r>
            <a:endParaRPr lang="ko-KR" altLang="en-US" sz="4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CF2C-272B-673E-3472-3C46DC6F4D48}"/>
              </a:ext>
            </a:extLst>
          </p:cNvPr>
          <p:cNvSpPr txBox="1"/>
          <p:nvPr/>
        </p:nvSpPr>
        <p:spPr>
          <a:xfrm>
            <a:off x="4110087" y="4788771"/>
            <a:ext cx="4871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0 1 2 3 4 5 6 7 8 9 ~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2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4034" cy="4351338"/>
          </a:xfrm>
        </p:spPr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C#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포함한 대부분의 프로그래밍 언어에서 데이터의 위치를 가리키는 번호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리스트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문자열과 같은 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순서가 있는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각 요소를 구별하기 위해 부여된 번호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위치의 데이터에 빠르게 접근하거나 수정하기 위해 사용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75" y="4096244"/>
            <a:ext cx="7159083" cy="20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주석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8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한 줄 주석 </a:t>
            </a:r>
            <a:r>
              <a:rPr lang="en-US" altLang="ko-KR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(//)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516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//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이후의 문장은 모두 주석으로 간주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짧은 설명이나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TODO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기록할 때 사용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2970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여러 줄 주석 </a:t>
            </a:r>
            <a:r>
              <a:rPr lang="en-US" altLang="ko-KR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(/* */)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302047"/>
            <a:ext cx="10515600" cy="11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블록 단위로 주석을 달고 싶을 때 사용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중첩은 안됨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안에 다른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/* */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 쓰면 오류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74" y="1701839"/>
            <a:ext cx="3702977" cy="37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72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기본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num = -100;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uint</a:t>
            </a:r>
            <a:r>
              <a:rPr lang="ko-KR" altLang="en-US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321;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양수만 가능</a:t>
            </a:r>
            <a:endParaRPr lang="ko-KR" altLang="en-US" dirty="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124.5213f;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321.321;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decimal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987.654m;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word = </a:t>
            </a:r>
            <a:r>
              <a:rPr lang="en-US" altLang="ko-KR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유니코드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16bit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한 글자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"John"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유니코드 문자열</a:t>
            </a:r>
            <a:endParaRPr lang="ko-KR" altLang="en-US" sz="40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80CE-4FD1-5690-4D53-BCAED70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8B500-4C1E-7425-8219-F1E2F7C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변수의 크기 만큼 메모리</a:t>
            </a:r>
            <a:r>
              <a:rPr lang="en-US" altLang="ko-KR" dirty="0"/>
              <a:t>(RAM)</a:t>
            </a:r>
            <a:r>
              <a:rPr lang="ko-KR" altLang="en-US" dirty="0"/>
              <a:t>에서 용량을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91EDC-DF0F-D69B-3AB6-A017A43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A280D-5E7A-E5BB-0987-B83EC77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D5002E2-D717-DEFC-350D-59960BFF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9" y="2369730"/>
            <a:ext cx="761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8E1438-F3C3-4349-908F-D1614CC8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2072212"/>
            <a:ext cx="9716856" cy="385816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 variable,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변하는 값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변수는 데이터를 담는 빈 그릇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이름은 </a:t>
            </a:r>
            <a:r>
              <a:rPr lang="ko-KR" altLang="en-US" dirty="0" err="1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식별자</a:t>
            </a:r>
            <a:r>
              <a:rPr lang="ko-KR" altLang="en-US" dirty="0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네이밍</a:t>
            </a:r>
            <a:r>
              <a:rPr lang="ko-KR" altLang="en-US" dirty="0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규칙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적용 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122" name="Picture 2" descr="JavaScript] 변수란? - 하나몬">
            <a:extLst>
              <a:ext uri="{FF2B5EF4-FFF2-40B4-BE49-F238E27FC236}">
                <a16:creationId xmlns:a16="http://schemas.microsoft.com/office/drawing/2014/main" id="{78BD32F7-5C33-4786-ADB2-B79C1D69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2" y="3632345"/>
            <a:ext cx="8601456" cy="26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477675" y="2327564"/>
            <a:ext cx="3998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C#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버전은 닷넷 버전에 따라 달라짐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Core -&gt;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오픈소스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,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멀티 플랫폼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Framework -&gt;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윈도우용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5.x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부터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Core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와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Framework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통합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FB36BE-C955-926D-D4F0-68BFC480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" y="1325563"/>
            <a:ext cx="6858957" cy="4696480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7E7DF406-6BC7-9F8A-0B2A-D43E7F0592AC}"/>
              </a:ext>
            </a:extLst>
          </p:cNvPr>
          <p:cNvSpPr txBox="1"/>
          <p:nvPr/>
        </p:nvSpPr>
        <p:spPr>
          <a:xfrm>
            <a:off x="7477675" y="5017186"/>
            <a:ext cx="43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https://learn.microsoft.com/ko-kr/dotnet/csharp/language-reference/configure-language-version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CDDBB-E428-AC8D-4F71-3A7B2DFFBA5E}"/>
              </a:ext>
            </a:extLst>
          </p:cNvPr>
          <p:cNvSpPr/>
          <p:nvPr/>
        </p:nvSpPr>
        <p:spPr>
          <a:xfrm>
            <a:off x="498763" y="5592198"/>
            <a:ext cx="4345289" cy="34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163337"/>
            <a:ext cx="9468396" cy="326845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프로그래밍 언어에서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이름을 붙일 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사용하는 단어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변수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 이름 등으로 사용함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rgbClr val="F99F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규칙</a:t>
            </a:r>
            <a:endParaRPr lang="en-US" altLang="ko-KR" dirty="0">
              <a:solidFill>
                <a:srgbClr val="F99F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첫 문자는 알파벳 문자이거나 밑줄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(_)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이어야 함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 문자는 문자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밑줄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(_)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숫자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(0-9)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여야 함</a:t>
            </a:r>
          </a:p>
          <a:p>
            <a:pPr lvl="1"/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대소문자 구분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예약어는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 불가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관례</a:t>
            </a:r>
          </a:p>
          <a:p>
            <a:pPr lvl="1"/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camelCase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변수명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PascalCase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클래스명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메서드명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속성명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solidFill>
                <a:srgbClr val="F99F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42" y="2373703"/>
            <a:ext cx="4281558" cy="2215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41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</a:t>
            </a:r>
            <a:r>
              <a:rPr lang="en-US" altLang="ko-KR" dirty="0"/>
              <a:t>(</a:t>
            </a:r>
            <a:r>
              <a:rPr lang="ko-KR" altLang="en-US" dirty="0" err="1"/>
              <a:t>예약어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컴파일러에 특별한 의미가 있는 미리 정의된 예약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언어 자체에서 </a:t>
            </a:r>
            <a:r>
              <a:rPr lang="ko-KR" altLang="en-US" b="1" dirty="0">
                <a:solidFill>
                  <a:srgbClr val="00B050"/>
                </a:solidFill>
              </a:rPr>
              <a:t>미리 정해놓은 의미가 있는 키워드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프로그래머가 **</a:t>
            </a:r>
            <a:r>
              <a:rPr lang="ko-KR" altLang="en-US" dirty="0" err="1"/>
              <a:t>식별자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ko-KR" altLang="en-US" dirty="0"/>
              <a:t> 등</a:t>
            </a:r>
            <a:r>
              <a:rPr lang="en-US" altLang="ko-KR" dirty="0"/>
              <a:t>)**</a:t>
            </a:r>
            <a:r>
              <a:rPr lang="ko-KR" altLang="en-US" dirty="0"/>
              <a:t>로 사용할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9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E5C9-10EA-C492-5CF2-843FF136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2A275-4127-D1CB-714C-747EAFF3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8" y="827882"/>
            <a:ext cx="8212409" cy="54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5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Q1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ko-KR" altLang="en-US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totalCount</a:t>
            </a:r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_</a:t>
            </a:r>
            <a:r>
              <a:rPr lang="ko-KR" altLang="en-US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score</a:t>
            </a:r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3rdPlayer  </a:t>
            </a: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</a:t>
            </a:r>
            <a:r>
              <a:rPr lang="ko-KR" altLang="en-US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user_name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가장 적절하게 이름이 지어진 것은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855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Q2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7715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student_info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StudentInfo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studentinfo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STUDENTINFO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**클래스 이름**으로 가장 적절한 </a:t>
            </a:r>
            <a:r>
              <a:rPr lang="ko-KR" altLang="en-US" sz="40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식별자는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5984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Q3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@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5;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total$ = 100;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_value = 10;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count2 = 2;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3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코드 중 **컴파일 오류가 발생하는 경우**는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5808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Q4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PrintResult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Total_Count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userScore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name list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변수 이름으로 가장 권장되는 작명은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729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Tip!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74512" cy="438983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18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A67C-6087-6008-3299-67A6ED6F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A029-BAED-96EF-2D2B-6B15769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74FC-A9DB-3B0C-DD39-8115D6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“^"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앞으로 해당 변수를 사용하겠다고 컴파일러에게 알려주는 기능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Scope</a:t>
            </a:r>
            <a:r>
              <a:rPr lang="ko-KR" altLang="en-US" dirty="0"/>
              <a:t> 안에서 같은 이름의 변수를 사용할 수 없음</a:t>
            </a:r>
            <a:endParaRPr lang="en-US" altLang="ko-KR" dirty="0"/>
          </a:p>
          <a:p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변수의 선언을 한 뒤에만 사용이 가능</a:t>
            </a:r>
            <a:endParaRPr lang="en-US" altLang="ko-KR" dirty="0"/>
          </a:p>
          <a:p>
            <a:pPr lvl="1"/>
            <a:r>
              <a:rPr lang="ko-KR" altLang="en-US" dirty="0"/>
              <a:t>선언된 변수에 특정 데이터를 복사하는 기능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기호를 중심으로</a:t>
            </a:r>
            <a:r>
              <a:rPr lang="en-US" altLang="ko-KR" dirty="0"/>
              <a:t>,</a:t>
            </a:r>
            <a:r>
              <a:rPr lang="ko-KR" altLang="en-US" dirty="0"/>
              <a:t> 좌 </a:t>
            </a:r>
            <a:r>
              <a:rPr lang="en-US" altLang="ko-KR" dirty="0"/>
              <a:t>=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= </a:t>
            </a:r>
            <a:r>
              <a:rPr lang="ko-KR" altLang="en-US" dirty="0"/>
              <a:t>복사할 데이터 🌟</a:t>
            </a:r>
            <a:endParaRPr lang="en-US" altLang="ko-KR" dirty="0"/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</a:t>
            </a:r>
          </a:p>
          <a:p>
            <a:pPr lvl="1"/>
            <a:r>
              <a:rPr lang="ko-KR" altLang="en-US" dirty="0"/>
              <a:t>변수 선언과 동시에 값을 지정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C3227-5FF2-E06F-B562-507AA7E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350CB-C59C-B49E-AD8D-DAAF611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D1F-C705-9E60-83BE-0A9726F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DD7AD6-1A9E-650C-5847-CA942A2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790" y="2080760"/>
            <a:ext cx="7668695" cy="37629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210-0097-2D39-EF97-12A987B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5D249-D4DB-CC74-D86C-AE149CB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19AE3-80E0-BABE-201C-0D85067F128E}"/>
              </a:ext>
            </a:extLst>
          </p:cNvPr>
          <p:cNvSpPr txBox="1"/>
          <p:nvPr/>
        </p:nvSpPr>
        <p:spPr>
          <a:xfrm>
            <a:off x="689790" y="1379996"/>
            <a:ext cx="76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 Framework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버전 확인하기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솔루션 탐색기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프로젝트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우클릭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속성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6E124-0149-8652-742F-88586817B9AE}"/>
              </a:ext>
            </a:extLst>
          </p:cNvPr>
          <p:cNvSpPr/>
          <p:nvPr/>
        </p:nvSpPr>
        <p:spPr>
          <a:xfrm>
            <a:off x="2221765" y="3544245"/>
            <a:ext cx="2924569" cy="34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2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0342-13AF-655E-8448-5A2EA9A4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66-E656-50A4-D1D5-82106A32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CAA1-8AD2-77B1-622B-AB93FAA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DE4C-3532-1C0C-0B7E-7057C11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C053-2CB7-8037-0719-1D116687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0" y="1464685"/>
            <a:ext cx="4277322" cy="4439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1C5621-3226-6A49-CC65-EB87D06B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5" y="1464685"/>
            <a:ext cx="46393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8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선언된 변수는 같은 </a:t>
            </a:r>
            <a:r>
              <a:rPr lang="en-US" altLang="ko-KR" dirty="0"/>
              <a:t>Scope (</a:t>
            </a:r>
            <a:r>
              <a:rPr lang="ko-KR" altLang="en-US" dirty="0"/>
              <a:t>중괄호</a:t>
            </a:r>
            <a:r>
              <a:rPr lang="en-US" altLang="ko-KR" dirty="0"/>
              <a:t>)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벗어난 변수는 메모리에서 반환됨 </a:t>
            </a:r>
            <a:r>
              <a:rPr lang="en-US" altLang="ko-KR" dirty="0"/>
              <a:t>(</a:t>
            </a:r>
            <a:r>
              <a:rPr lang="ko-KR" altLang="en-US" dirty="0"/>
              <a:t>더이상 사용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00AA5-5BFF-5B81-3A17-D3306AE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1" y="3141848"/>
            <a:ext cx="452500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45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 = name;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Parse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(name);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// name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의 값을 숫자로 변환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Parse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"200"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A2DF-32EB-49F8-AF0F-A03C52281F20}"/>
              </a:ext>
            </a:extLst>
          </p:cNvPr>
          <p:cNvSpPr txBox="1"/>
          <p:nvPr/>
        </p:nvSpPr>
        <p:spPr>
          <a:xfrm>
            <a:off x="6393243" y="311779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 안에 값을 넣을 수 있는 코드를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자세한 조건은 이후 함수를 배울 때 다룰 예정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82E5CF-491C-F09D-AFCF-E4AC80851DEB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1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8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num;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ToString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// num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의 값을 문자열로 변환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400.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ToString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E9A3B-A818-1601-F346-0C0126F095CB}"/>
              </a:ext>
            </a:extLst>
          </p:cNvPr>
          <p:cNvSpPr txBox="1"/>
          <p:nvPr/>
        </p:nvSpPr>
        <p:spPr>
          <a:xfrm>
            <a:off x="6393243" y="3117791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소괄호에 값을 넣지 않아도 작동하는 함수도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옆에 소괄호가 있으면 함수라고 생각해도 무방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1C0529-C3A5-D9F3-BF14-7C18E4761BA6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3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E6B7-8EB9-1EDB-0D81-5859E06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자료형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2FD4-4861-D8B0-A5C0-18B9F3A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형식이 불분명 할 경우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7979-1AB5-A16E-D393-5B77E2F9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CF5A3-03F1-ED92-C83A-3BA4BBA8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51157-5541-8BC6-1B45-EE9B11A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0" y="2813013"/>
            <a:ext cx="5790088" cy="292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8A0A6-8165-C193-C875-4F5029D58C31}"/>
              </a:ext>
            </a:extLst>
          </p:cNvPr>
          <p:cNvSpPr txBox="1"/>
          <p:nvPr/>
        </p:nvSpPr>
        <p:spPr>
          <a:xfrm>
            <a:off x="4725400" y="2463827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+= </a:t>
            </a:r>
            <a:r>
              <a:rPr lang="ko-KR" altLang="en-US" dirty="0"/>
              <a:t>기호는 덧셈 누적 연산을 수행</a:t>
            </a:r>
            <a:endParaRPr lang="en-US" altLang="ko-KR" dirty="0"/>
          </a:p>
          <a:p>
            <a:r>
              <a:rPr lang="ko-KR" altLang="en-US" dirty="0"/>
              <a:t>값을 덮어쓰지 않고</a:t>
            </a:r>
            <a:r>
              <a:rPr lang="en-US" altLang="ko-KR" dirty="0"/>
              <a:t>,</a:t>
            </a:r>
            <a:r>
              <a:rPr lang="ko-KR" altLang="en-US" dirty="0"/>
              <a:t> 기존 값에 추가로 연산을 수행</a:t>
            </a:r>
            <a:r>
              <a:rPr lang="en-US" altLang="ko-KR" dirty="0"/>
              <a:t> (-=, *=, /=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1BB26-EBED-BE89-E2EC-E2722E6DA7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46526" y="2786993"/>
            <a:ext cx="878874" cy="1376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4251493-52B6-87E3-0581-DE31007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66" y="3795153"/>
            <a:ext cx="2255268" cy="2038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418D3-D293-E96B-14A1-335B0D824F27}"/>
              </a:ext>
            </a:extLst>
          </p:cNvPr>
          <p:cNvSpPr txBox="1"/>
          <p:nvPr/>
        </p:nvSpPr>
        <p:spPr>
          <a:xfrm>
            <a:off x="2743200" y="5738057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문자열끼리 덧셈이 가능</a:t>
            </a:r>
            <a:r>
              <a:rPr lang="en-US" altLang="ko-KR" dirty="0"/>
              <a:t>: "App" + "le" → "Apple"</a:t>
            </a:r>
          </a:p>
        </p:txBody>
      </p:sp>
    </p:spTree>
    <p:extLst>
      <p:ext uri="{BB962C8B-B14F-4D97-AF65-F5344CB8AC3E}">
        <p14:creationId xmlns:p14="http://schemas.microsoft.com/office/powerpoint/2010/main" val="208593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8119-80C0-FC0F-7FCE-8B4696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변수 및 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B9C5-09CF-7F5C-C2AB-43DE235C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153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byte, short, int, float, double, decimal 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이름은 자료형과 적합한 것을 선택</a:t>
            </a:r>
            <a:endParaRPr lang="en-US" altLang="ko-KR" dirty="0"/>
          </a:p>
          <a:p>
            <a:pPr lvl="1"/>
            <a:r>
              <a:rPr lang="en-US" altLang="ko-KR" dirty="0"/>
              <a:t>ex1.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까지만 표현이 가능하므로 초등학교 한 반의 학생 수 </a:t>
            </a:r>
            <a:endParaRPr lang="en-US" altLang="ko-KR" dirty="0"/>
          </a:p>
          <a:p>
            <a:pPr lvl="1"/>
            <a:r>
              <a:rPr lang="en-US" altLang="ko-KR" dirty="0"/>
              <a:t>ex2. double</a:t>
            </a:r>
            <a:r>
              <a:rPr lang="ko-KR" altLang="en-US" dirty="0"/>
              <a:t>은 매우 많은 소수점 자리 수 표현이 가능하므로 우주 로켓 발사 시 변화하는 압력의 값</a:t>
            </a:r>
            <a:endParaRPr lang="en-US" altLang="ko-KR" dirty="0"/>
          </a:p>
          <a:p>
            <a:pPr lvl="1"/>
            <a:r>
              <a:rPr lang="ko-KR" altLang="en-US" dirty="0"/>
              <a:t>변수 이름은 숫자로 시작할 수 없음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GetType</a:t>
            </a:r>
            <a:r>
              <a:rPr lang="en-US" altLang="ko-KR" dirty="0"/>
              <a:t>() </a:t>
            </a:r>
            <a:r>
              <a:rPr lang="ko-KR" altLang="en-US" dirty="0"/>
              <a:t>함수 및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데이터 타입</a:t>
            </a:r>
            <a:r>
              <a:rPr lang="en-US" altLang="ko-KR" dirty="0"/>
              <a:t>"^"</a:t>
            </a:r>
            <a:r>
              <a:rPr lang="ko-KR" altLang="en-US" dirty="0" err="1"/>
              <a:t>변수명</a:t>
            </a:r>
            <a:r>
              <a:rPr lang="en-US" altLang="ko-KR" dirty="0"/>
              <a:t>":^"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순서로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ko-KR" altLang="en-US" dirty="0" err="1"/>
              <a:t>레포</a:t>
            </a:r>
            <a:r>
              <a:rPr lang="ko-KR" altLang="en-US" dirty="0"/>
              <a:t> 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9129-E90E-6982-DF4B-47123ED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42B0F-1164-864F-64ED-09738BA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BA1D4-AE93-6F60-B524-ACEC8CA9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67" y="4860358"/>
            <a:ext cx="3889474" cy="10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3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70" y="1987101"/>
            <a:ext cx="9164493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1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86D82-EADC-5D18-3B0A-4BDE810F5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3DB5A-05B1-3446-B25D-2681E646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D85D85-56BD-157C-4FE0-5A98DBE8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대입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=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&gt;, &gt;=, &lt;, &lt;=, ==, !=,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산술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+, -, *, /, %(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**(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거듭제곱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논리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!(not), &amp;&amp;(and), ||(or)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7B804D-23B1-7043-97AE-04AD870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137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5592-085E-DDC3-7949-8B294200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346AE-FD48-6A36-53F3-56DFC16D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기본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43C10E-8D0D-FE8A-BB4A-2C6D02F1C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 연산자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홀수 판단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num % 2 == 1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홀수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짝수 판단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num % 2 == 0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짝수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거듭 제곱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 ** 3 = 8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 ** 3 = 27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sz="3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B22BD-C003-557D-3E08-A8D1F76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90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EB66-C9E0-6409-DF53-6B2AFA4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A6A-D12E-4FD6-D2A9-8FB90F6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연산자 줄여 쓰기 </a:t>
            </a:r>
            <a:r>
              <a:rPr lang="en-US" altLang="ko-KR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대입 연산자</a:t>
            </a:r>
            <a:r>
              <a:rPr lang="en-US" altLang="ko-KR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8F8804-7A3A-BE0B-4B8D-CA03DC2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+ 5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5 </a:t>
            </a:r>
            <a:r>
              <a:rPr lang="ko-KR" altLang="en-US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*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*=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4AEF2-2FCA-947F-0CBF-F93EB80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3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09865-BD8F-53E6-04E4-8E9AC78D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1"/>
          <a:stretch/>
        </p:blipFill>
        <p:spPr>
          <a:xfrm>
            <a:off x="1247547" y="1883804"/>
            <a:ext cx="4787997" cy="4037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F65E94-1F13-4AE0-F9AF-BAF442F81C5A}"/>
              </a:ext>
            </a:extLst>
          </p:cNvPr>
          <p:cNvCxnSpPr>
            <a:cxnSpLocks/>
          </p:cNvCxnSpPr>
          <p:nvPr/>
        </p:nvCxnSpPr>
        <p:spPr>
          <a:xfrm flipV="1">
            <a:off x="1919484" y="1526519"/>
            <a:ext cx="937071" cy="357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0C5-94C1-72EA-A820-CFD7280A9229}"/>
              </a:ext>
            </a:extLst>
          </p:cNvPr>
          <p:cNvSpPr txBox="1"/>
          <p:nvPr/>
        </p:nvSpPr>
        <p:spPr>
          <a:xfrm>
            <a:off x="2856555" y="1313516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네임스페이스를 가져오기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,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파이썬의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import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와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비슷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24D16-731F-8E79-6FF4-ADA8C759298F}"/>
              </a:ext>
            </a:extLst>
          </p:cNvPr>
          <p:cNvSpPr txBox="1"/>
          <p:nvPr/>
        </p:nvSpPr>
        <p:spPr>
          <a:xfrm>
            <a:off x="5998404" y="181363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회색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: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현재 코드에서 사용하지 않음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78BF74-84E8-0DAE-CD61-23B883C061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58668" y="1998298"/>
            <a:ext cx="1039736" cy="294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8FE22-0150-0F00-7737-392E9A3E5C95}"/>
              </a:ext>
            </a:extLst>
          </p:cNvPr>
          <p:cNvSpPr txBox="1"/>
          <p:nvPr/>
        </p:nvSpPr>
        <p:spPr>
          <a:xfrm>
            <a:off x="5998404" y="22134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검은색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: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현재 코드에서 사용 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70AFAF-C92D-7991-37D8-7CCE3B3B4C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702078" y="2398078"/>
            <a:ext cx="1296326" cy="142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9EBBC3-20D7-A6E2-03CC-9EC9B4584D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02078" y="2982879"/>
            <a:ext cx="1749104" cy="64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17ECF9-6E69-1085-A573-12C38332DB09}"/>
              </a:ext>
            </a:extLst>
          </p:cNvPr>
          <p:cNvSpPr txBox="1"/>
          <p:nvPr/>
        </p:nvSpPr>
        <p:spPr>
          <a:xfrm>
            <a:off x="6451182" y="27982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내 프로그램의 네임스페이스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E4D14-8B6A-06F6-BC6F-80B513BDCB75}"/>
              </a:ext>
            </a:extLst>
          </p:cNvPr>
          <p:cNvSpPr txBox="1"/>
          <p:nvPr/>
        </p:nvSpPr>
        <p:spPr>
          <a:xfrm>
            <a:off x="7625059" y="3404347"/>
            <a:ext cx="393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클래스를 상속 받는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-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접근 제어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: public</a:t>
            </a:r>
          </a:p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- partial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CCF9AE-C1E0-6011-DF96-1C5694D5C65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961233" y="3761632"/>
            <a:ext cx="1663826" cy="10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369F64-B4BC-438C-EAFC-703D93E633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86592" y="4519331"/>
            <a:ext cx="2771642" cy="22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EC54-890F-42C9-1497-4B60BE4FF651}"/>
              </a:ext>
            </a:extLst>
          </p:cNvPr>
          <p:cNvSpPr txBox="1"/>
          <p:nvPr/>
        </p:nvSpPr>
        <p:spPr>
          <a:xfrm>
            <a:off x="6958234" y="4424253"/>
            <a:ext cx="358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클래스와 같은 이름의 메소드 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클래스의 생성자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293A8E-3298-A41E-5D2F-978A32FF49F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43531" y="5146334"/>
            <a:ext cx="2592059" cy="8418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6ADFCD-5E4F-BCCC-F357-4672A15D6D78}"/>
              </a:ext>
            </a:extLst>
          </p:cNvPr>
          <p:cNvSpPr txBox="1"/>
          <p:nvPr/>
        </p:nvSpPr>
        <p:spPr>
          <a:xfrm>
            <a:off x="7035590" y="5803501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윈폼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초기화를 위한 함수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B3E4EA-F4FC-CC1B-05A6-B5ACDB78C84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09700" y="5063473"/>
            <a:ext cx="1684151" cy="481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77E44-641C-65AD-5798-0AA974F9F159}"/>
              </a:ext>
            </a:extLst>
          </p:cNvPr>
          <p:cNvSpPr txBox="1"/>
          <p:nvPr/>
        </p:nvSpPr>
        <p:spPr>
          <a:xfrm>
            <a:off x="7193851" y="535981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코드를 실행하려면 반드시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;(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세미콜론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을 붙임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A6796D-2F4B-03B5-C0D2-C4F37F0080E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725870" y="3305900"/>
            <a:ext cx="1520658" cy="6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931CC-C7D1-1C5B-455B-E011374BC062}"/>
              </a:ext>
            </a:extLst>
          </p:cNvPr>
          <p:cNvSpPr txBox="1"/>
          <p:nvPr/>
        </p:nvSpPr>
        <p:spPr>
          <a:xfrm>
            <a:off x="3246528" y="3187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영역을 </a:t>
            </a:r>
            <a:r>
              <a:rPr lang="en-US" altLang="ko-KR">
                <a:solidFill>
                  <a:schemeClr val="accent6"/>
                </a:solidFill>
              </a:rPr>
              <a:t>{ }</a:t>
            </a:r>
            <a:r>
              <a:rPr lang="en-US" altLang="ko-KR"/>
              <a:t> 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EB66-C9E0-6409-DF53-6B2AFA4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A6A-D12E-4FD6-D2A9-8FB90F6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증감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8F8804-7A3A-BE0B-4B8D-CA03DC2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++ </a:t>
            </a:r>
            <a:r>
              <a:rPr lang="ko-KR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-- </a:t>
            </a:r>
            <a:r>
              <a:rPr lang="ko-KR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- 1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4AEF2-2FCA-947F-0CBF-F93EB80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483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CE215-53FE-B4FD-8440-B672F7AD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2F9D-7D4F-EBB9-5C76-E2C8789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비교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3E9234-49B3-229C-5B9C-73C9AC7C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 연산자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==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동일하면 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!=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동일하지 않으면 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&lt;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작으면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크면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&lt;=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작거나 같으면 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C1337-79C8-91AA-0D1A-236998FD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599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B8CB-0A8B-BF3D-791C-CCD4C1A3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6C0F-ABD2-117F-3862-1B297D85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논리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395994-25CA-EC71-44A0-C2F1EAE2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|| (or)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 중 하나라도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 ➡ 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&amp;&amp; (and)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값이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 ➡ 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 (not) : true ➡ false, false ➡ true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AD9B2-60FE-F56D-6D7D-BA8D75F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970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B8CB-0A8B-BF3D-791C-CCD4C1A3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6C0F-ABD2-117F-3862-1B297D85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삼항</a:t>
            </a:r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395994-25CA-EC71-44A0-C2F1EAE2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형식</a:t>
            </a:r>
            <a:endParaRPr lang="en-US" altLang="ko-KR" sz="3600" dirty="0">
              <a:latin typeface="Kim jung chul Gothic Regular" panose="020B0503000000000000" pitchFamily="34" charset="-127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조건 </a:t>
            </a:r>
            <a:r>
              <a:rPr lang="en-US" altLang="ko-KR" sz="3600" b="1" dirty="0">
                <a:solidFill>
                  <a:srgbClr val="00B050"/>
                </a:solidFill>
                <a:latin typeface="Kim jung chul Gothic Regular" panose="020B0503000000000000" pitchFamily="34" charset="-127"/>
                <a:cs typeface="Arial"/>
              </a:rPr>
              <a:t>?</a:t>
            </a:r>
            <a:r>
              <a:rPr lang="en-US" altLang="ko-KR" sz="3600" b="1" dirty="0">
                <a:latin typeface="Kim jung chul Gothic Regular" panose="020B0503000000000000" pitchFamily="34" charset="-127"/>
                <a:cs typeface="Arial"/>
              </a:rPr>
              <a:t> </a:t>
            </a: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참일 때 값 </a:t>
            </a:r>
            <a:r>
              <a:rPr lang="en-US" altLang="ko-KR" sz="3600" b="1" dirty="0">
                <a:solidFill>
                  <a:srgbClr val="FF0000"/>
                </a:solidFill>
                <a:latin typeface="Kim jung chul Gothic Regular" panose="020B0503000000000000" pitchFamily="34" charset="-127"/>
                <a:cs typeface="Arial"/>
              </a:rPr>
              <a:t>:</a:t>
            </a:r>
            <a:r>
              <a:rPr lang="en-US" altLang="ko-KR" sz="3600" dirty="0">
                <a:latin typeface="Kim jung chul Gothic Regular" panose="020B0503000000000000" pitchFamily="34" charset="-127"/>
                <a:cs typeface="Arial"/>
              </a:rPr>
              <a:t> </a:t>
            </a: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거짓일 때 값</a:t>
            </a:r>
            <a:endParaRPr lang="en-US" altLang="ko-KR" sz="3600" dirty="0">
              <a:latin typeface="Kim jung chul Gothic Regular" panose="020B0503000000000000" pitchFamily="34" charset="-127"/>
              <a:cs typeface="Arial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AD9B2-60FE-F56D-6D7D-BA8D75F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6월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7" y="4046594"/>
            <a:ext cx="9476244" cy="12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F3E4-82A5-FFF1-5C9A-B96122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51F0-99F0-CE1B-4800-54BA91C6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강의에서 다루었던 내용과 같이 </a:t>
            </a:r>
            <a:r>
              <a:rPr lang="en-US" altLang="ko-KR" dirty="0" err="1"/>
              <a:t>TextBox</a:t>
            </a:r>
            <a:r>
              <a:rPr lang="ko-KR" altLang="en-US" dirty="0"/>
              <a:t>를 이용해 결과를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3686-B72A-F2C4-F375-5D93B36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FB4F-E032-FD2F-F287-2359076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9DFE40-1F77-5010-9848-728234E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" y="3395169"/>
            <a:ext cx="2305372" cy="1400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A89BC-1F63-E975-74D6-E9E6E2BE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83" y="3313639"/>
            <a:ext cx="3427148" cy="15385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C83A2C-565C-6064-B08E-DA65589B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87" y="3492257"/>
            <a:ext cx="2553056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F203703-23A1-B471-B282-74C4B0D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47" y="3606572"/>
            <a:ext cx="2591162" cy="952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5D8AB-DD2E-A15D-6DAC-3768E11D37AA}"/>
              </a:ext>
            </a:extLst>
          </p:cNvPr>
          <p:cNvSpPr txBox="1"/>
          <p:nvPr/>
        </p:nvSpPr>
        <p:spPr>
          <a:xfrm>
            <a:off x="522455" y="30755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A4D92-7F64-C9D0-6519-3AE57F12F466}"/>
              </a:ext>
            </a:extLst>
          </p:cNvPr>
          <p:cNvSpPr txBox="1"/>
          <p:nvPr/>
        </p:nvSpPr>
        <p:spPr>
          <a:xfrm>
            <a:off x="6501287" y="31081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24943F-9039-561F-5E8D-BCE5090CC639}"/>
              </a:ext>
            </a:extLst>
          </p:cNvPr>
          <p:cNvCxnSpPr>
            <a:cxnSpLocks/>
          </p:cNvCxnSpPr>
          <p:nvPr/>
        </p:nvCxnSpPr>
        <p:spPr>
          <a:xfrm>
            <a:off x="929513" y="4201706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F67DAA-42ED-0E76-F06B-430988E1F64D}"/>
              </a:ext>
            </a:extLst>
          </p:cNvPr>
          <p:cNvCxnSpPr>
            <a:cxnSpLocks/>
          </p:cNvCxnSpPr>
          <p:nvPr/>
        </p:nvCxnSpPr>
        <p:spPr>
          <a:xfrm>
            <a:off x="6666554" y="4127396"/>
            <a:ext cx="1389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312EF8-C893-1632-C0EF-FFA43326E4B7}"/>
              </a:ext>
            </a:extLst>
          </p:cNvPr>
          <p:cNvCxnSpPr>
            <a:cxnSpLocks/>
          </p:cNvCxnSpPr>
          <p:nvPr/>
        </p:nvCxnSpPr>
        <p:spPr>
          <a:xfrm>
            <a:off x="9373229" y="3985072"/>
            <a:ext cx="1856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3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818F-3305-24F0-CEE8-2C17DB98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2512-5CEE-09BC-A6BB-4C15427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6A3B0-1F0A-4911-6EA0-0552249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</a:t>
            </a:r>
            <a:r>
              <a:rPr lang="en-US" altLang="ko-KR" dirty="0"/>
              <a:t>public Form1() </a:t>
            </a:r>
            <a:r>
              <a:rPr lang="ko-KR" altLang="en-US" dirty="0"/>
              <a:t>중괄호 안에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7277-09BA-8CBD-D264-C91A306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F125-B93B-18CC-5043-8475AE5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1D307-8DAD-3F60-1A0B-CD199C7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8" y="2780984"/>
            <a:ext cx="2575660" cy="2889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BC53BF-C17A-D03B-B2AB-92A8E200DC9C}"/>
              </a:ext>
            </a:extLst>
          </p:cNvPr>
          <p:cNvCxnSpPr>
            <a:cxnSpLocks/>
          </p:cNvCxnSpPr>
          <p:nvPr/>
        </p:nvCxnSpPr>
        <p:spPr>
          <a:xfrm>
            <a:off x="2168866" y="4806268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A5B1EF-DD9B-43DE-90C5-E9F187F7720A}"/>
              </a:ext>
            </a:extLst>
          </p:cNvPr>
          <p:cNvCxnSpPr>
            <a:cxnSpLocks/>
          </p:cNvCxnSpPr>
          <p:nvPr/>
        </p:nvCxnSpPr>
        <p:spPr>
          <a:xfrm>
            <a:off x="2888043" y="4119839"/>
            <a:ext cx="542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7A2A2-57EF-900F-0D73-4050541E1CA2}"/>
              </a:ext>
            </a:extLst>
          </p:cNvPr>
          <p:cNvSpPr txBox="1"/>
          <p:nvPr/>
        </p:nvSpPr>
        <p:spPr>
          <a:xfrm>
            <a:off x="4335818" y="3902522"/>
            <a:ext cx="16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Form1.cs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DA9A5C-22D8-61B4-2D18-5218745CEDA0}"/>
              </a:ext>
            </a:extLst>
          </p:cNvPr>
          <p:cNvCxnSpPr>
            <a:cxnSpLocks/>
          </p:cNvCxnSpPr>
          <p:nvPr/>
        </p:nvCxnSpPr>
        <p:spPr>
          <a:xfrm>
            <a:off x="3530390" y="4815085"/>
            <a:ext cx="127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7CC02DA-7DE8-F28A-8A78-56F3D2EE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1" y="2843311"/>
            <a:ext cx="39534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92FD-8E6D-EFBA-7F18-B1F01D3F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6485-7AD4-9DBA-F5F8-0CA1906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D205-CECC-D52C-0E4C-CB202250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컨트롤을 사용하여 텍스트를 </a:t>
            </a:r>
            <a:r>
              <a:rPr lang="en-US" altLang="ko-KR" dirty="0"/>
              <a:t>Form</a:t>
            </a:r>
            <a:r>
              <a:rPr lang="ko-KR" altLang="en-US" dirty="0"/>
              <a:t>에 넣을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0AAC-4A5E-5265-45D4-45B107D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5066-AAF9-514E-EB63-6F31336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02BD-A5B9-D877-2B17-223F595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" y="3203762"/>
            <a:ext cx="2286319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2B691-0763-91FD-A0FC-6F14AC67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05" y="3179946"/>
            <a:ext cx="2457793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431D7-6740-D095-49A9-02A5834D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46" y="3005860"/>
            <a:ext cx="2676899" cy="201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8555C2-8536-C4DA-F226-27F03A1D6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93" y="3299025"/>
            <a:ext cx="2562583" cy="12574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8485AC-C109-76E6-0747-DA28E99B3C8B}"/>
              </a:ext>
            </a:extLst>
          </p:cNvPr>
          <p:cNvCxnSpPr/>
          <p:nvPr/>
        </p:nvCxnSpPr>
        <p:spPr>
          <a:xfrm>
            <a:off x="1282818" y="4050565"/>
            <a:ext cx="309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7511-F91C-2FD0-B512-3C6EA0F32DC7}"/>
              </a:ext>
            </a:extLst>
          </p:cNvPr>
          <p:cNvCxnSpPr>
            <a:cxnSpLocks/>
          </p:cNvCxnSpPr>
          <p:nvPr/>
        </p:nvCxnSpPr>
        <p:spPr>
          <a:xfrm>
            <a:off x="6188587" y="3203762"/>
            <a:ext cx="709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4773D4-3C75-9E0C-53AB-D9CEC960F440}"/>
              </a:ext>
            </a:extLst>
          </p:cNvPr>
          <p:cNvCxnSpPr>
            <a:cxnSpLocks/>
          </p:cNvCxnSpPr>
          <p:nvPr/>
        </p:nvCxnSpPr>
        <p:spPr>
          <a:xfrm>
            <a:off x="6188587" y="4104308"/>
            <a:ext cx="2348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913568-865E-3543-6722-37CD0D8A2AD4}"/>
              </a:ext>
            </a:extLst>
          </p:cNvPr>
          <p:cNvCxnSpPr>
            <a:cxnSpLocks/>
          </p:cNvCxnSpPr>
          <p:nvPr/>
        </p:nvCxnSpPr>
        <p:spPr>
          <a:xfrm>
            <a:off x="8963274" y="4027894"/>
            <a:ext cx="1546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B2E464-C023-C683-E0A1-7DD0997C5DC4}"/>
              </a:ext>
            </a:extLst>
          </p:cNvPr>
          <p:cNvSpPr txBox="1"/>
          <p:nvPr/>
        </p:nvSpPr>
        <p:spPr>
          <a:xfrm>
            <a:off x="838200" y="28516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D585-08D6-6358-547B-AB868E117749}"/>
              </a:ext>
            </a:extLst>
          </p:cNvPr>
          <p:cNvSpPr txBox="1"/>
          <p:nvPr/>
        </p:nvSpPr>
        <p:spPr>
          <a:xfrm>
            <a:off x="5864881" y="268625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2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53C3-55AC-E3D2-7531-EFA40443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2940-D35B-17A9-0059-EFAFCC2C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F472-133A-4C05-02D7-54C34AB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</a:t>
            </a:r>
            <a:r>
              <a:rPr lang="en-US" altLang="ko-KR" dirty="0"/>
              <a:t>B80OlI1</a:t>
            </a:r>
            <a:r>
              <a:rPr lang="ko-KR" altLang="en-US" dirty="0"/>
              <a:t>를 구분하기 좋고 </a:t>
            </a:r>
            <a:r>
              <a:rPr lang="en-US" altLang="ko-KR" dirty="0" err="1"/>
              <a:t>consola</a:t>
            </a:r>
            <a:r>
              <a:rPr lang="en-US" altLang="ko-KR" dirty="0"/>
              <a:t>, </a:t>
            </a:r>
            <a:r>
              <a:rPr lang="en-US" altLang="ko-KR" dirty="0" err="1"/>
              <a:t>fira</a:t>
            </a:r>
            <a:r>
              <a:rPr lang="en-US" altLang="ko-KR" dirty="0"/>
              <a:t>, </a:t>
            </a:r>
            <a:r>
              <a:rPr lang="en-US" altLang="ko-KR" dirty="0" err="1"/>
              <a:t>cascadia</a:t>
            </a:r>
            <a:r>
              <a:rPr lang="en-US" altLang="ko-KR" dirty="0"/>
              <a:t> </a:t>
            </a:r>
            <a:r>
              <a:rPr lang="ko-KR" altLang="en-US" dirty="0"/>
              <a:t>등 문자 간격이 일정한 </a:t>
            </a:r>
            <a:r>
              <a:rPr lang="en-US" altLang="ko-KR" dirty="0"/>
              <a:t>mono </a:t>
            </a:r>
            <a:r>
              <a:rPr lang="ko-KR" altLang="en-US" dirty="0"/>
              <a:t>타입 폰트를 사용</a:t>
            </a:r>
            <a:endParaRPr lang="en-US" altLang="ko-KR" dirty="0"/>
          </a:p>
          <a:p>
            <a:pPr lvl="1"/>
            <a:r>
              <a:rPr lang="en-US" altLang="ko-KR" dirty="0" err="1"/>
              <a:t>consola</a:t>
            </a:r>
            <a:r>
              <a:rPr lang="en-US" altLang="ko-KR" dirty="0"/>
              <a:t>: </a:t>
            </a:r>
            <a:r>
              <a:rPr lang="ko-KR" altLang="en-US" dirty="0"/>
              <a:t>윈도우에서 기본 제공</a:t>
            </a:r>
            <a:endParaRPr lang="en-US" altLang="ko-KR" dirty="0"/>
          </a:p>
          <a:p>
            <a:pPr lvl="1"/>
            <a:r>
              <a:rPr lang="en-US" altLang="ko-KR" dirty="0" err="1"/>
              <a:t>fira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https://fonts.google.com/specimen/Fira+Code</a:t>
            </a:r>
            <a:endParaRPr lang="en-US" altLang="ko-KR" dirty="0"/>
          </a:p>
          <a:p>
            <a:pPr lvl="1"/>
            <a:r>
              <a:rPr lang="en-US" altLang="ko-KR" dirty="0" err="1"/>
              <a:t>cascadia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기본 제공</a:t>
            </a:r>
            <a:endParaRPr lang="en-US" altLang="ko-KR" dirty="0"/>
          </a:p>
          <a:p>
            <a:r>
              <a:rPr lang="en-US" altLang="ko-KR" dirty="0"/>
              <a:t>Tools &gt; Options &gt; Environment &gt; Fonts and Colors </a:t>
            </a:r>
            <a:r>
              <a:rPr lang="ko-KR" altLang="en-US" dirty="0"/>
              <a:t>에서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42AC-C2DF-39F0-C9E6-B88B425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B16F7-85BC-6743-B564-2A3C82F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4FF87-9455-A060-01DF-F198FD0F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837"/>
          <a:stretch/>
        </p:blipFill>
        <p:spPr>
          <a:xfrm>
            <a:off x="1185854" y="4427699"/>
            <a:ext cx="5784842" cy="18842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219D4-84D4-B932-A361-9B731C771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811" y="4909557"/>
            <a:ext cx="2990962" cy="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212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9218</TotalTime>
  <Words>1575</Words>
  <Application>Microsoft Office PowerPoint</Application>
  <PresentationFormat>와이드스크린</PresentationFormat>
  <Paragraphs>415</Paragraphs>
  <Slides>53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Wingdings</vt:lpstr>
      <vt:lpstr>Pretendard GOV SemiBold</vt:lpstr>
      <vt:lpstr>Pretendard</vt:lpstr>
      <vt:lpstr>Pretendard Black</vt:lpstr>
      <vt:lpstr>Kim jung chul Gothic Regular</vt:lpstr>
      <vt:lpstr>Arial</vt:lpstr>
      <vt:lpstr>AppleSDGothicNeoH00</vt:lpstr>
      <vt:lpstr>Pretendard GOV Black</vt:lpstr>
      <vt:lpstr>AppleSDGothicNeoB00</vt:lpstr>
      <vt:lpstr>Pretendard GOV</vt:lpstr>
      <vt:lpstr>맑은 고딕</vt:lpstr>
      <vt:lpstr>코딩온템플릿</vt:lpstr>
      <vt:lpstr>C# 기본 문법</vt:lpstr>
      <vt:lpstr>C# 및 .Net 버전</vt:lpstr>
      <vt:lpstr>C# 및 .Net 버전</vt:lpstr>
      <vt:lpstr>C# 및 .Net 버전</vt:lpstr>
      <vt:lpstr>Form1.cs 살펴보기</vt:lpstr>
      <vt:lpstr>실습을 위한 준비</vt:lpstr>
      <vt:lpstr>실습을 위한 준비</vt:lpstr>
      <vt:lpstr>실습을 위한 준비</vt:lpstr>
      <vt:lpstr>실습을 위한 준비</vt:lpstr>
      <vt:lpstr>Scope (코드 영역)</vt:lpstr>
      <vt:lpstr>Scope (코드 영역)</vt:lpstr>
      <vt:lpstr>표기법</vt:lpstr>
      <vt:lpstr>PowerPoint 프레젠테이션</vt:lpstr>
      <vt:lpstr>PowerPoint 프레젠테이션</vt:lpstr>
      <vt:lpstr>dash-case(kebab-case)</vt:lpstr>
      <vt:lpstr>snake_case</vt:lpstr>
      <vt:lpstr>camelCase</vt:lpstr>
      <vt:lpstr>PascalCase</vt:lpstr>
      <vt:lpstr>Zero-based numbering</vt:lpstr>
      <vt:lpstr>Zero-based Numbering</vt:lpstr>
      <vt:lpstr>PowerPoint 프레젠테이션</vt:lpstr>
      <vt:lpstr>인덱스 (Index)</vt:lpstr>
      <vt:lpstr>주석</vt:lpstr>
      <vt:lpstr>한 줄 주석 (//)</vt:lpstr>
      <vt:lpstr>변수, 자료형</vt:lpstr>
      <vt:lpstr>변수 및 기본 자료형</vt:lpstr>
      <vt:lpstr>자료형의 종류</vt:lpstr>
      <vt:lpstr>자료형의 종류</vt:lpstr>
      <vt:lpstr>변수</vt:lpstr>
      <vt:lpstr>변수</vt:lpstr>
      <vt:lpstr>식별자</vt:lpstr>
      <vt:lpstr>키워드 (예약어)</vt:lpstr>
      <vt:lpstr>PowerPoint 프레젠테이션</vt:lpstr>
      <vt:lpstr>Q1. 퀴즈</vt:lpstr>
      <vt:lpstr>Q2. 퀴즈</vt:lpstr>
      <vt:lpstr>Q3. 퀴즈</vt:lpstr>
      <vt:lpstr>Q4. 퀴즈</vt:lpstr>
      <vt:lpstr>변수명 Tip!</vt:lpstr>
      <vt:lpstr>변수의 선언, 사용, 초기화</vt:lpstr>
      <vt:lpstr>변수의 선언 및 사용</vt:lpstr>
      <vt:lpstr>변수와 Scope</vt:lpstr>
      <vt:lpstr>변수 Casting(변환)</vt:lpstr>
      <vt:lpstr>변수 Casting(변환)</vt:lpstr>
      <vt:lpstr>자동 자료형 지정 </vt:lpstr>
      <vt:lpstr>실습. 변수 및 캐스팅</vt:lpstr>
      <vt:lpstr>연산자</vt:lpstr>
      <vt:lpstr>연산자</vt:lpstr>
      <vt:lpstr>기본 연산자</vt:lpstr>
      <vt:lpstr>연산자 줄여 쓰기 (대입 연산자)</vt:lpstr>
      <vt:lpstr>증감 연산자</vt:lpstr>
      <vt:lpstr>비교 연산자</vt:lpstr>
      <vt:lpstr>논리 연산자</vt:lpstr>
      <vt:lpstr>삼항 연산자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1423</cp:revision>
  <dcterms:created xsi:type="dcterms:W3CDTF">2022-06-26T11:10:22Z</dcterms:created>
  <dcterms:modified xsi:type="dcterms:W3CDTF">2025-06-08T14:29:48Z</dcterms:modified>
</cp:coreProperties>
</file>