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9"/>
  </p:notesMasterIdLst>
  <p:sldIdLst>
    <p:sldId id="853" r:id="rId2"/>
    <p:sldId id="798" r:id="rId3"/>
    <p:sldId id="799" r:id="rId4"/>
    <p:sldId id="802" r:id="rId5"/>
    <p:sldId id="808" r:id="rId6"/>
    <p:sldId id="804" r:id="rId7"/>
    <p:sldId id="805" r:id="rId8"/>
    <p:sldId id="806" r:id="rId9"/>
    <p:sldId id="854" r:id="rId10"/>
    <p:sldId id="818" r:id="rId11"/>
    <p:sldId id="819" r:id="rId12"/>
    <p:sldId id="820" r:id="rId13"/>
    <p:sldId id="859" r:id="rId14"/>
    <p:sldId id="855" r:id="rId15"/>
    <p:sldId id="813" r:id="rId16"/>
    <p:sldId id="814" r:id="rId17"/>
    <p:sldId id="812" r:id="rId18"/>
    <p:sldId id="816" r:id="rId19"/>
    <p:sldId id="857" r:id="rId20"/>
    <p:sldId id="858" r:id="rId21"/>
    <p:sldId id="856" r:id="rId22"/>
    <p:sldId id="810" r:id="rId23"/>
    <p:sldId id="811" r:id="rId24"/>
    <p:sldId id="801" r:id="rId25"/>
    <p:sldId id="800" r:id="rId26"/>
    <p:sldId id="764" r:id="rId27"/>
    <p:sldId id="722" r:id="rId28"/>
  </p:sldIdLst>
  <p:sldSz cx="12192000" cy="6858000"/>
  <p:notesSz cx="6858000" cy="9144000"/>
  <p:embeddedFontLst>
    <p:embeddedFont>
      <p:font typeface="Pretendard GOV SemiBold" panose="020B0600000101010101" charset="-127"/>
      <p:bold r:id="rId30"/>
    </p:embeddedFont>
    <p:embeddedFont>
      <p:font typeface="Pretendard Black" panose="02000A03000000020004" pitchFamily="2" charset="-127"/>
      <p:bold r:id="rId31"/>
    </p:embeddedFont>
    <p:embeddedFont>
      <p:font typeface="Pretendard" panose="02000503000000020004" pitchFamily="2" charset="-127"/>
      <p:regular r:id="rId32"/>
      <p:bold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Cambria Math" panose="02040503050406030204" pitchFamily="18" charset="0"/>
      <p:regular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 autoAdjust="0"/>
    <p:restoredTop sz="83064" autoAdjust="0"/>
  </p:normalViewPr>
  <p:slideViewPr>
    <p:cSldViewPr snapToGrid="0">
      <p:cViewPr varScale="1">
        <p:scale>
          <a:sx n="100" d="100"/>
          <a:sy n="100" d="100"/>
        </p:scale>
        <p:origin x="2694" y="8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9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F567A-5C74-7974-58D7-CD41ABAD0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066A93-1634-12AE-3084-F470AE481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4B3A10-5773-AB73-97B7-2853B57F6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80333C-47F5-FE1D-4A8E-E601E2435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66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1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55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8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9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5A2F6-0481-9CD6-A93F-2B61A487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BB0355-4D43-46CF-6B41-E20BB21BCD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B37EAC-BB78-A837-19C8-896547D68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B18896-C0DF-9DE9-A6AA-A0C8FA4C2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52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A14B-58CD-D04D-62DD-18B39470B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35B3A4-DB2E-0E81-CBA2-59AFCD657B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3119D2-FD96-5978-AC10-932BE0B9B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F0A4F-DE9F-5BAD-B8F7-E55348438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70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33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9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38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77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73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40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1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0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0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C0DAE-CD79-5A21-10A7-EB9B48F42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572E50-62E0-2495-CE8B-13E0798B0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99EF21-D052-8DF6-A002-DDCEB6EF0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5DB42-C235-A6F5-5787-FD83512C5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6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8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0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8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7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4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상속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28151-BDC5-7424-3F5C-FE7CF6DC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D9FD9-BA5D-B323-801F-6C6A9BE0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 클래스의 객체를 부모 타입으로 참조하는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반대의 경우</a:t>
            </a:r>
            <a:r>
              <a:rPr lang="en-US" altLang="ko-KR" dirty="0"/>
              <a:t>(</a:t>
            </a:r>
            <a:r>
              <a:rPr lang="ko-KR" altLang="en-US" dirty="0"/>
              <a:t>다운캐스팅</a:t>
            </a:r>
            <a:r>
              <a:rPr lang="en-US" altLang="ko-KR" dirty="0"/>
              <a:t>)</a:t>
            </a:r>
            <a:r>
              <a:rPr lang="ko-KR" altLang="en-US" dirty="0"/>
              <a:t>도 특정 조건을 만족하면 가능하지만 일반적으로 사용되지는 않음</a:t>
            </a:r>
            <a:endParaRPr lang="en-US" altLang="ko-KR" dirty="0"/>
          </a:p>
          <a:p>
            <a:r>
              <a:rPr lang="ko-KR" altLang="en-US" dirty="0"/>
              <a:t>보통 하나의 타입</a:t>
            </a:r>
            <a:r>
              <a:rPr lang="en-US" altLang="ko-KR" dirty="0"/>
              <a:t>(</a:t>
            </a:r>
            <a:r>
              <a:rPr lang="ko-KR" altLang="en-US" dirty="0"/>
              <a:t>상위 개념</a:t>
            </a:r>
            <a:r>
              <a:rPr lang="en-US" altLang="ko-KR" dirty="0"/>
              <a:t>)</a:t>
            </a:r>
            <a:r>
              <a:rPr lang="ko-KR" altLang="en-US" dirty="0"/>
              <a:t> 객체로 여러 종류의</a:t>
            </a:r>
            <a:r>
              <a:rPr lang="en-US" altLang="ko-KR" dirty="0"/>
              <a:t>(</a:t>
            </a:r>
            <a:r>
              <a:rPr lang="ko-KR" altLang="en-US" dirty="0"/>
              <a:t>하위 개념</a:t>
            </a:r>
            <a:r>
              <a:rPr lang="en-US" altLang="ko-KR" dirty="0"/>
              <a:t>) </a:t>
            </a:r>
            <a:r>
              <a:rPr lang="ko-KR" altLang="en-US" dirty="0"/>
              <a:t>객체를 바꿔가면서 사용할 때 활용됨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화폐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), </a:t>
            </a:r>
            <a:r>
              <a:rPr lang="ko-KR" altLang="en-US" dirty="0"/>
              <a:t>원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), </a:t>
            </a:r>
            <a:r>
              <a:rPr lang="ko-KR" altLang="en-US" dirty="0"/>
              <a:t>달러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), </a:t>
            </a:r>
            <a:r>
              <a:rPr lang="ko-KR" altLang="en-US" dirty="0"/>
              <a:t>위안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달러</a:t>
            </a:r>
            <a:endParaRPr lang="en-US" altLang="ko-KR" dirty="0"/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위안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DC38D-AEB6-0E94-EEBF-58033B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C1FE03-611B-58BF-18BC-3C1ED087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13B1ED-63BC-D332-1A43-2C5CE089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73" y="4748442"/>
            <a:ext cx="5319486" cy="16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5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F886B-9F36-5DE5-05C9-B23650B5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F1A0-A654-2CEB-CA68-EB523810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76019C36-1325-44A1-7C63-246F65A97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671" y="2003696"/>
            <a:ext cx="3106623" cy="22688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AB733-7DB3-9FFD-5CFC-EFA05783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128D4-AAC7-F209-9D11-A03481A2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12A72E-A538-AA7F-990D-EA8305608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294" y="1910612"/>
            <a:ext cx="4263733" cy="368818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31AA56-FA91-3C70-8D35-DD75A352C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027" y="1910612"/>
            <a:ext cx="4122038" cy="34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8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27548-15BB-5D34-0B65-2233256D6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D9357-2270-6F48-A788-5BF322BE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1814B-A612-AFD3-E613-14B61D1B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B2983-D315-9A0A-EE00-083E763F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20E134-E261-EDE1-ABB0-F0DCBBEE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54" y="1914743"/>
            <a:ext cx="6854632" cy="42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6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</a:t>
            </a:r>
            <a:r>
              <a:rPr lang="ko-KR" altLang="en-US" dirty="0" err="1">
                <a:solidFill>
                  <a:srgbClr val="00B050"/>
                </a:solidFill>
              </a:rPr>
              <a:t>업캐스팅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930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Animal </a:t>
            </a:r>
            <a:r>
              <a:rPr lang="ko-KR" altLang="en-US" sz="2400" dirty="0"/>
              <a:t>클래스</a:t>
            </a:r>
            <a:r>
              <a:rPr lang="en-US" altLang="ko-KR" sz="2400" dirty="0"/>
              <a:t>(</a:t>
            </a:r>
            <a:r>
              <a:rPr lang="ko-KR" altLang="en-US" sz="2400" dirty="0"/>
              <a:t>부모</a:t>
            </a:r>
            <a:r>
              <a:rPr lang="en-US" altLang="ko-KR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Dog, Cat, Bird </a:t>
            </a:r>
            <a:r>
              <a:rPr lang="ko-KR" altLang="en-US" sz="2400" dirty="0"/>
              <a:t>클래스</a:t>
            </a:r>
            <a:r>
              <a:rPr lang="en-US" altLang="ko-KR" sz="2400" dirty="0"/>
              <a:t>(</a:t>
            </a:r>
            <a:r>
              <a:rPr lang="ko-KR" altLang="en-US" sz="2400" dirty="0"/>
              <a:t>자식</a:t>
            </a:r>
            <a:r>
              <a:rPr lang="en-US" altLang="ko-KR" sz="2400" dirty="0"/>
              <a:t>) : </a:t>
            </a:r>
            <a:r>
              <a:rPr lang="ko-KR" altLang="en-US" sz="2400" dirty="0"/>
              <a:t>모두 </a:t>
            </a:r>
            <a:r>
              <a:rPr lang="en-US" altLang="ko-KR" sz="2400" dirty="0"/>
              <a:t>Animal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상속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Animal </a:t>
            </a:r>
            <a:r>
              <a:rPr lang="ko-KR" altLang="en-US" sz="2400" dirty="0"/>
              <a:t>클래스에 이름</a:t>
            </a:r>
            <a:r>
              <a:rPr lang="en-US" altLang="ko-KR" sz="2400" dirty="0"/>
              <a:t>(Name)</a:t>
            </a:r>
            <a:r>
              <a:rPr lang="ko-KR" altLang="en-US" sz="2400" dirty="0"/>
              <a:t>과 </a:t>
            </a:r>
            <a:r>
              <a:rPr lang="en-US" altLang="ko-KR" sz="2400" dirty="0"/>
              <a:t>Speak() </a:t>
            </a:r>
            <a:r>
              <a:rPr lang="ko-KR" altLang="en-US" sz="2400" dirty="0"/>
              <a:t>메서드 선언</a:t>
            </a:r>
            <a:r>
              <a:rPr lang="en-US" altLang="ko-KR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Ex) (Name): </a:t>
            </a:r>
            <a:r>
              <a:rPr lang="ko-KR" altLang="en-US" sz="2000" dirty="0"/>
              <a:t>동물이 소리를 냅니다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각 자식 클래스는 </a:t>
            </a:r>
            <a:r>
              <a:rPr lang="en-US" altLang="ko-KR" sz="2400" dirty="0"/>
              <a:t>Name </a:t>
            </a:r>
            <a:r>
              <a:rPr lang="ko-KR" altLang="en-US" sz="2400" dirty="0"/>
              <a:t>속성을 설정하고</a:t>
            </a:r>
            <a:r>
              <a:rPr lang="en-US" altLang="ko-KR" sz="2400" dirty="0"/>
              <a:t>, </a:t>
            </a:r>
            <a:r>
              <a:rPr lang="ko-KR" altLang="en-US" sz="2400" b="1" dirty="0">
                <a:solidFill>
                  <a:srgbClr val="00B050"/>
                </a:solidFill>
              </a:rPr>
              <a:t>자식 고유의 메서드</a:t>
            </a:r>
            <a:r>
              <a:rPr lang="ko-KR" altLang="en-US" sz="2400" dirty="0"/>
              <a:t>를 각각 하나씩 추가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Main</a:t>
            </a:r>
            <a:r>
              <a:rPr lang="ko-KR" altLang="en-US" sz="2400" dirty="0"/>
              <a:t>에서 자식 객체를 생성한 후</a:t>
            </a:r>
            <a:r>
              <a:rPr lang="en-US" altLang="ko-KR" sz="2400" dirty="0"/>
              <a:t>, </a:t>
            </a:r>
            <a:r>
              <a:rPr lang="ko-KR" altLang="en-US" sz="2400" dirty="0"/>
              <a:t>업캐스팅하여 </a:t>
            </a:r>
            <a:r>
              <a:rPr lang="en-US" altLang="ko-KR" sz="2400" dirty="0"/>
              <a:t>Animal </a:t>
            </a:r>
            <a:r>
              <a:rPr lang="ko-KR" altLang="en-US" sz="2400" dirty="0"/>
              <a:t>타입 변수로 참조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 err="1"/>
              <a:t>업캐스팅된</a:t>
            </a:r>
            <a:r>
              <a:rPr lang="ko-KR" altLang="en-US" sz="2400" dirty="0"/>
              <a:t> 객체로 호출 가능한 메서드를 확인할 것</a:t>
            </a:r>
            <a:r>
              <a:rPr lang="en-US" altLang="ko-KR" sz="2400" dirty="0"/>
              <a:t>! (</a:t>
            </a:r>
            <a:r>
              <a:rPr lang="ko-KR" altLang="en-US" sz="2400" dirty="0"/>
              <a:t>주석으로 표시</a:t>
            </a:r>
            <a:r>
              <a:rPr lang="en-US" altLang="ko-KR" sz="2400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호출 </a:t>
            </a:r>
            <a:r>
              <a:rPr lang="ko-KR" altLang="en-US" sz="2400" dirty="0">
                <a:solidFill>
                  <a:srgbClr val="FF0000"/>
                </a:solidFill>
              </a:rPr>
              <a:t>불</a:t>
            </a:r>
            <a:r>
              <a:rPr lang="ko-KR" altLang="en-US" sz="2400" dirty="0"/>
              <a:t>가능한 메서드는 다운캐스팅하여 호출 할 것</a:t>
            </a:r>
            <a:r>
              <a:rPr lang="en-US" altLang="ko-KR" sz="2400" dirty="0"/>
              <a:t>! (</a:t>
            </a:r>
            <a:r>
              <a:rPr lang="ko-KR" altLang="en-US" sz="2400" dirty="0"/>
              <a:t>주석으로 표시</a:t>
            </a:r>
            <a:r>
              <a:rPr lang="en-US" altLang="ko-KR" sz="2400" dirty="0"/>
              <a:t>)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7030A0"/>
                </a:solidFill>
              </a:rPr>
              <a:t>GitHub Repo.</a:t>
            </a:r>
            <a:r>
              <a:rPr lang="ko-KR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>
                <a:solidFill>
                  <a:srgbClr val="7030A0"/>
                </a:solidFill>
              </a:rPr>
              <a:t>URL</a:t>
            </a:r>
            <a:r>
              <a:rPr lang="ko-KR" altLang="en-US" sz="2400" dirty="0"/>
              <a:t>과 </a:t>
            </a:r>
            <a:r>
              <a:rPr lang="ko-KR" altLang="en-US" sz="2400" b="1" dirty="0">
                <a:solidFill>
                  <a:srgbClr val="7030A0"/>
                </a:solidFill>
              </a:rPr>
              <a:t>콘솔 </a:t>
            </a:r>
            <a:r>
              <a:rPr lang="ko-KR" altLang="en-US" sz="2400" b="1" dirty="0" err="1">
                <a:solidFill>
                  <a:srgbClr val="7030A0"/>
                </a:solidFill>
              </a:rPr>
              <a:t>결과창</a:t>
            </a:r>
            <a:r>
              <a:rPr lang="ko-KR" altLang="en-US" sz="2400" dirty="0" err="1"/>
              <a:t>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0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E677C-AE49-CD45-F6F8-AE5F9A0D0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7D0AB-FD96-5F5E-1668-C9E05E84B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152" y="2941789"/>
            <a:ext cx="8443695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오버로드</a:t>
            </a:r>
            <a:r>
              <a:rPr lang="en-US" altLang="ko-KR" dirty="0"/>
              <a:t> &amp; </a:t>
            </a:r>
            <a:r>
              <a:rPr lang="ko-KR" altLang="en-US" dirty="0" err="1"/>
              <a:t>오버라이드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D4B7A-5362-E0A2-E942-E9BDB409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4BF99-440D-CE99-226D-37444124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5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2DDEF-1713-0FA5-9D34-C786922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오버로드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74405-44B6-E6E9-2DD8-3B2A4B1B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이름의 메서드를 매개변수만 다르게 여러 개 정의 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059C8-4004-9111-9437-2313E1CC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AAC99-E493-A4D9-70DA-F5203825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7488FE-CFE7-D0A2-834D-FFBEE62E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65" y="2659930"/>
            <a:ext cx="3791815" cy="3819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CEC83E-035C-27C8-702B-A130B882F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81" y="2630434"/>
            <a:ext cx="6230219" cy="2181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678101-A34F-14AD-2F9C-27DE574DA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648" y="4951285"/>
            <a:ext cx="1231249" cy="15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8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06C02-945F-DF1E-9754-7BF5DE18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ko-KR" altLang="en-US" dirty="0" err="1"/>
              <a:t>오버라이드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5FE98-DCAC-E27D-1E89-B7F0DAAA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 관계에서 부모 클래스의 메소드와 같은 이름의 메소드를 자식 클래스에서 작성하여 부모 메소드의 기능 대신 작동시킴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794C2-ED05-DAD5-27ED-31E1F2BF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3862B8-F5B6-FA9A-D48F-7FA621B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5286C5-7172-902A-CDDC-54A86E289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26" y="2772671"/>
            <a:ext cx="4511642" cy="3539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297CA7-EE01-6E90-D6D2-4B4546686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716" y="2772670"/>
            <a:ext cx="3631885" cy="19615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D011C1-DE2C-7F3A-79E7-674506C3F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627" y="4940404"/>
            <a:ext cx="1428346" cy="14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3125-FDCB-E1B2-5A70-4EFD9321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B4422-6653-3DA3-4AF6-2BF11DA3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ko-KR" altLang="en-US" dirty="0"/>
              <a:t>키워드를 사용하여 업캐스팅을 할 경우 자식의 메소드가 실행되도록 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D48AB-EC2E-55F5-A1E1-4B0CF46A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7DB78-6182-61BC-D60C-9C101F5F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82EA85-9DBF-1AA4-A856-A0DE3CC3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09" y="2945367"/>
            <a:ext cx="5324939" cy="2626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BA1CCD-8534-E249-1C2B-F9658A734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748" y="2945367"/>
            <a:ext cx="4130463" cy="18542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9929B1-CD6E-B758-D841-94CA503FF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068" y="5006403"/>
            <a:ext cx="1165143" cy="10570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4DE50C-B8B4-A683-A019-3E4497295E7F}"/>
              </a:ext>
            </a:extLst>
          </p:cNvPr>
          <p:cNvCxnSpPr/>
          <p:nvPr/>
        </p:nvCxnSpPr>
        <p:spPr>
          <a:xfrm>
            <a:off x="7021287" y="4149580"/>
            <a:ext cx="254023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1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4B63C-C00D-12D8-E2B9-726D5580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오버라이드</a:t>
            </a:r>
            <a:r>
              <a:rPr lang="ko-KR" altLang="en-US" dirty="0"/>
              <a:t> 방지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5FEF5-7D6D-0276-2395-04F7BA0E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상속이 여러 차례 이루어질 때</a:t>
            </a:r>
            <a:r>
              <a:rPr lang="en-US" altLang="ko-KR" dirty="0"/>
              <a:t>, sealed </a:t>
            </a:r>
            <a:r>
              <a:rPr lang="ko-KR" altLang="en-US" dirty="0"/>
              <a:t>키워드를 사용하여 자식 클래스가 </a:t>
            </a:r>
            <a:r>
              <a:rPr lang="ko-KR" altLang="en-US" dirty="0" err="1"/>
              <a:t>오버라이드를</a:t>
            </a:r>
            <a:r>
              <a:rPr lang="ko-KR" altLang="en-US" dirty="0"/>
              <a:t> 할 수 없도록 방지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D22EB-3EAC-A273-712D-A8E5E602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9C41C-3BEA-C153-54FE-D59C8ECC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E59221-CFB0-C047-31DE-141A95F4C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39" b="47595"/>
          <a:stretch/>
        </p:blipFill>
        <p:spPr>
          <a:xfrm>
            <a:off x="838200" y="2941860"/>
            <a:ext cx="4869123" cy="21188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82944A-6CC7-1CDB-138D-D7E1DB165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67"/>
          <a:stretch/>
        </p:blipFill>
        <p:spPr>
          <a:xfrm>
            <a:off x="5611761" y="2941860"/>
            <a:ext cx="6065705" cy="18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3D9A6-2C9D-FC58-E229-09D215832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A173B-1199-9B83-74F2-618FFC9C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다형성이란</a:t>
            </a:r>
            <a:r>
              <a:rPr lang="en-US" altLang="ko-KR" dirty="0"/>
              <a:t>? (</a:t>
            </a:r>
            <a:r>
              <a:rPr lang="ko-KR" altLang="en-US" dirty="0"/>
              <a:t>개념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CF9B9-FA36-AB8F-D598-7318139D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(</a:t>
            </a:r>
            <a:r>
              <a:rPr lang="ko-KR" altLang="en-US" dirty="0"/>
              <a:t>부모 타입</a:t>
            </a:r>
            <a:r>
              <a:rPr lang="en-US" altLang="ko-KR" dirty="0"/>
              <a:t>)</a:t>
            </a:r>
            <a:r>
              <a:rPr lang="ko-KR" altLang="en-US" dirty="0"/>
              <a:t>으로 여러 형태</a:t>
            </a:r>
            <a:r>
              <a:rPr lang="en-US" altLang="ko-KR" dirty="0"/>
              <a:t>(</a:t>
            </a:r>
            <a:r>
              <a:rPr lang="ko-KR" altLang="en-US" dirty="0"/>
              <a:t>자식 객체</a:t>
            </a:r>
            <a:r>
              <a:rPr lang="en-US" altLang="ko-KR" dirty="0"/>
              <a:t>)</a:t>
            </a:r>
            <a:r>
              <a:rPr lang="ko-KR" altLang="en-US" dirty="0"/>
              <a:t>를 다룰 수 있는 능력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839DF-0E8E-BAA2-1CAA-0C3F438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CB2A3E-5B56-2573-B7F2-5B872DEB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696C77-E105-0002-8411-8BFD378F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06" y="2537281"/>
            <a:ext cx="3071246" cy="39419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5671E5-A760-426A-DDC0-F47808225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3247662"/>
            <a:ext cx="52959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7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38228-65E9-2F6D-61E2-47E7E854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CB171-EB2C-B163-D22A-7556D3EE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클래스</a:t>
            </a:r>
            <a:r>
              <a:rPr lang="en-US" altLang="ko-KR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부모 클래스</a:t>
            </a:r>
            <a:r>
              <a:rPr lang="en-US" altLang="ko-KR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r>
              <a:rPr lang="ko-KR" altLang="en-US" dirty="0"/>
              <a:t>의 속성과 메서드를 다른 클래스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자식 클래스</a:t>
            </a:r>
            <a:r>
              <a:rPr lang="en-US" altLang="ko-KR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r>
              <a:rPr lang="ko-KR" altLang="en-US" dirty="0"/>
              <a:t>가 물려받아 사용</a:t>
            </a:r>
            <a:endParaRPr lang="en-US" altLang="ko-KR" dirty="0"/>
          </a:p>
          <a:p>
            <a:r>
              <a:rPr lang="ko-KR" altLang="en-US" dirty="0"/>
              <a:t>객체 간의 </a:t>
            </a:r>
            <a:r>
              <a:rPr lang="ko-KR" altLang="en-US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공통된 필드 및 메서드</a:t>
            </a:r>
            <a:r>
              <a:rPr lang="ko-KR" altLang="en-US" dirty="0"/>
              <a:t>의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코드 중복을 줄이고 유지보수를 쉽게 하기 위해서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BA047-DC8D-9665-FCA5-28ED499C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8E152-0DB1-3045-CEE0-498BC5ED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B74A20-1033-4263-5556-6897DB92A5DA}"/>
              </a:ext>
            </a:extLst>
          </p:cNvPr>
          <p:cNvSpPr/>
          <p:nvPr/>
        </p:nvSpPr>
        <p:spPr>
          <a:xfrm>
            <a:off x="1633271" y="3867784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624145C-5CA2-B7F7-4EEF-C08F898034BB}"/>
              </a:ext>
            </a:extLst>
          </p:cNvPr>
          <p:cNvSpPr/>
          <p:nvPr/>
        </p:nvSpPr>
        <p:spPr>
          <a:xfrm>
            <a:off x="1106959" y="4748681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9F4EFF-B754-51CB-CB38-8952E0CC3E8F}"/>
              </a:ext>
            </a:extLst>
          </p:cNvPr>
          <p:cNvSpPr/>
          <p:nvPr/>
        </p:nvSpPr>
        <p:spPr>
          <a:xfrm>
            <a:off x="1968197" y="5541092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82A140-8E1D-5C6D-A9E0-D4C337B6180F}"/>
              </a:ext>
            </a:extLst>
          </p:cNvPr>
          <p:cNvSpPr/>
          <p:nvPr/>
        </p:nvSpPr>
        <p:spPr>
          <a:xfrm>
            <a:off x="2822345" y="4613558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AF3FAA-0E37-5FAC-750F-3A85CBA05D35}"/>
              </a:ext>
            </a:extLst>
          </p:cNvPr>
          <p:cNvSpPr/>
          <p:nvPr/>
        </p:nvSpPr>
        <p:spPr>
          <a:xfrm>
            <a:off x="7228084" y="5465584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강아지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F4790D-4FD6-4FE6-BA13-0E76AEDE0314}"/>
              </a:ext>
            </a:extLst>
          </p:cNvPr>
          <p:cNvSpPr/>
          <p:nvPr/>
        </p:nvSpPr>
        <p:spPr>
          <a:xfrm>
            <a:off x="5821929" y="5465583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C458042-CD78-798E-AFBE-5B64610DE026}"/>
              </a:ext>
            </a:extLst>
          </p:cNvPr>
          <p:cNvSpPr/>
          <p:nvPr/>
        </p:nvSpPr>
        <p:spPr>
          <a:xfrm>
            <a:off x="8626263" y="5465586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4FB9AC-FF19-EBE7-67ED-7D84AFE9C069}"/>
              </a:ext>
            </a:extLst>
          </p:cNvPr>
          <p:cNvSpPr/>
          <p:nvPr/>
        </p:nvSpPr>
        <p:spPr>
          <a:xfrm>
            <a:off x="10032418" y="5465585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기린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A19B9C-134A-1800-8D18-CAC9789C737B}"/>
              </a:ext>
            </a:extLst>
          </p:cNvPr>
          <p:cNvSpPr/>
          <p:nvPr/>
        </p:nvSpPr>
        <p:spPr>
          <a:xfrm>
            <a:off x="7906792" y="3916577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동물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67103F-B28D-C1CC-5783-4CC802F6CA50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6348241" y="4543898"/>
            <a:ext cx="2084863" cy="9216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62CBFD-55F1-A149-B8E8-5B978493FA51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7754396" y="4543898"/>
            <a:ext cx="678708" cy="921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0056D5-E67B-5E50-51A0-0649C2A724DC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433104" y="4543898"/>
            <a:ext cx="719471" cy="9216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B47281-EBE9-9F04-CE44-D26BA9A65276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8433104" y="4543898"/>
            <a:ext cx="2125626" cy="921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9D94E4-2E98-9860-FBD0-F46FBCF8D065}"/>
              </a:ext>
            </a:extLst>
          </p:cNvPr>
          <p:cNvSpPr txBox="1"/>
          <p:nvPr/>
        </p:nvSpPr>
        <p:spPr>
          <a:xfrm>
            <a:off x="8140395" y="4854121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67139D8-D5AD-768D-57DF-ED6ECC91D0FB}"/>
              </a:ext>
            </a:extLst>
          </p:cNvPr>
          <p:cNvCxnSpPr/>
          <p:nvPr/>
        </p:nvCxnSpPr>
        <p:spPr>
          <a:xfrm>
            <a:off x="4470707" y="5223452"/>
            <a:ext cx="9462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9F6D2D-329D-EC8B-2092-4069426ACB02}"/>
              </a:ext>
            </a:extLst>
          </p:cNvPr>
          <p:cNvSpPr txBox="1"/>
          <p:nvPr/>
        </p:nvSpPr>
        <p:spPr>
          <a:xfrm>
            <a:off x="9012262" y="3902503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짖다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053FA-06EE-44B4-507F-B425BE24BF46}"/>
              </a:ext>
            </a:extLst>
          </p:cNvPr>
          <p:cNvSpPr txBox="1"/>
          <p:nvPr/>
        </p:nvSpPr>
        <p:spPr>
          <a:xfrm>
            <a:off x="9271394" y="3922432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먹다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045C50-C3CC-9C45-CFF8-50EBBC58EFB5}"/>
              </a:ext>
            </a:extLst>
          </p:cNvPr>
          <p:cNvSpPr txBox="1"/>
          <p:nvPr/>
        </p:nvSpPr>
        <p:spPr>
          <a:xfrm>
            <a:off x="6055532" y="6092904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야옹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8395A2-2641-CB21-0964-B06B3C22CA21}"/>
              </a:ext>
            </a:extLst>
          </p:cNvPr>
          <p:cNvSpPr txBox="1"/>
          <p:nvPr/>
        </p:nvSpPr>
        <p:spPr>
          <a:xfrm>
            <a:off x="7478781" y="6092904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멍멍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B8AD7B-F7A6-5D92-1778-78E09201E523}"/>
              </a:ext>
            </a:extLst>
          </p:cNvPr>
          <p:cNvSpPr txBox="1"/>
          <p:nvPr/>
        </p:nvSpPr>
        <p:spPr>
          <a:xfrm>
            <a:off x="8725812" y="6101123"/>
            <a:ext cx="88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빠르다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97E29-A410-1CB4-8B25-C8F4430C4EAE}"/>
              </a:ext>
            </a:extLst>
          </p:cNvPr>
          <p:cNvSpPr txBox="1"/>
          <p:nvPr/>
        </p:nvSpPr>
        <p:spPr>
          <a:xfrm>
            <a:off x="10248639" y="6109889"/>
            <a:ext cx="7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긴 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7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0EBA3-C1F7-6D5C-9C03-16CB3069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5B6B5-BAFF-4924-1109-972A8C36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dirty="0"/>
              <a:t>1)</a:t>
            </a:r>
            <a:r>
              <a:rPr lang="ko-KR" altLang="en-US" dirty="0"/>
              <a:t> 상속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업캐스팅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 err="1"/>
              <a:t>오버라이드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Why?</a:t>
            </a:r>
          </a:p>
          <a:p>
            <a:r>
              <a:rPr lang="ko-KR" altLang="en-US" b="1" dirty="0"/>
              <a:t>코드</a:t>
            </a:r>
            <a:r>
              <a:rPr lang="en-US" altLang="ko-KR" b="1" dirty="0"/>
              <a:t> </a:t>
            </a:r>
            <a:r>
              <a:rPr lang="ko-KR" altLang="en-US" b="1" dirty="0"/>
              <a:t>유지보수의 핵심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DD5A5-48B3-84F7-A8D6-67F72382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068CB-D45A-61EF-C132-4FFFC814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5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A4645-77B7-1D30-0EB5-0A4BD1896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37B1-A05B-DB7C-30A4-4E7A3028E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152" y="2941789"/>
            <a:ext cx="8443695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인터페이스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BF440-DF06-18C9-1993-A9476AF7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868BD-11BE-60BC-8785-53C8750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4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1DE6F-652F-A175-5DE2-B9CA0839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D9B14-2796-2116-2061-24E09BA0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클래스들 간의 약속</a:t>
            </a:r>
            <a:r>
              <a:rPr lang="en-US" altLang="ko-KR" dirty="0"/>
              <a:t>"</a:t>
            </a:r>
            <a:r>
              <a:rPr lang="ko-KR" altLang="en-US" dirty="0"/>
              <a:t>을 정의하여</a:t>
            </a:r>
            <a:r>
              <a:rPr lang="en-US" altLang="ko-KR" dirty="0"/>
              <a:t>, </a:t>
            </a:r>
            <a:r>
              <a:rPr lang="ko-KR" altLang="en-US" dirty="0"/>
              <a:t>동일한 메서드 구조를 갖게 하는 도구</a:t>
            </a:r>
            <a:endParaRPr lang="en-US" altLang="ko-KR" dirty="0"/>
          </a:p>
          <a:p>
            <a:r>
              <a:rPr lang="ko-KR" altLang="en-US" dirty="0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프로퍼티만 가질 수 있음 </a:t>
            </a:r>
            <a:r>
              <a:rPr lang="en-US" altLang="ko-KR" dirty="0"/>
              <a:t>(</a:t>
            </a:r>
            <a:r>
              <a:rPr lang="ko-KR" altLang="en-US" dirty="0"/>
              <a:t>생성자도 사용할 수 없음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인터페이스를 상속 받는 클래스들은 반드시 인터페이스의 메소드들을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ko-KR" altLang="en-US" dirty="0"/>
              <a:t> 해야함</a:t>
            </a:r>
            <a:endParaRPr lang="en-US" altLang="ko-KR" dirty="0"/>
          </a:p>
          <a:p>
            <a:r>
              <a:rPr lang="ko-KR" altLang="en-US" dirty="0"/>
              <a:t>모든 요소가 </a:t>
            </a:r>
            <a:r>
              <a:rPr lang="en-US" altLang="ko-KR" dirty="0"/>
              <a:t>public</a:t>
            </a:r>
            <a:r>
              <a:rPr lang="ko-KR" altLang="en-US" dirty="0"/>
              <a:t>으로 작동</a:t>
            </a:r>
            <a:endParaRPr lang="en-US" altLang="ko-KR" dirty="0"/>
          </a:p>
          <a:p>
            <a:r>
              <a:rPr lang="ko-KR" altLang="en-US" dirty="0"/>
              <a:t>메소드의 출력</a:t>
            </a:r>
            <a:r>
              <a:rPr lang="en-US" altLang="ko-KR" dirty="0"/>
              <a:t>, </a:t>
            </a:r>
            <a:r>
              <a:rPr lang="ko-KR" altLang="en-US" dirty="0"/>
              <a:t>식별자</a:t>
            </a:r>
            <a:r>
              <a:rPr lang="en-US" altLang="ko-KR" dirty="0"/>
              <a:t>, </a:t>
            </a:r>
            <a:r>
              <a:rPr lang="ko-KR" altLang="en-US" dirty="0"/>
              <a:t>이름은 있지만 </a:t>
            </a:r>
            <a:r>
              <a:rPr lang="ko-KR" altLang="en-US" dirty="0">
                <a:solidFill>
                  <a:srgbClr val="00B050"/>
                </a:solidFill>
              </a:rPr>
              <a:t>기능 구현을 안함 </a:t>
            </a:r>
            <a:r>
              <a:rPr lang="en-US" altLang="ko-KR" dirty="0"/>
              <a:t>(</a:t>
            </a:r>
            <a:r>
              <a:rPr lang="ko-KR" altLang="en-US" dirty="0" err="1"/>
              <a:t>오버라이딩을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강제하는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클래스와 다르게 여러 개의 인터페이스를 상속 받는 것이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7EB69-F2BF-30AF-FCC4-508DEEA2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9CB47-9013-4E79-EEA5-20587895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9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120F-CC23-04BB-582B-CB6A3073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B049-F35E-9EE7-7B8F-15AFA5A5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AE7E1C8-61E8-F486-9024-1343069A0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0257" y="2041434"/>
            <a:ext cx="3937453" cy="308148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E206C-7454-6049-4122-CF850B11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FF3D0-2191-A97F-899D-C400F955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A53F43-BA4E-3658-EB57-33CE408ED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936" y="2041434"/>
            <a:ext cx="4915702" cy="21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9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20D79-4D62-E428-747E-61FD955D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 </a:t>
            </a:r>
            <a:r>
              <a:rPr lang="en-US" altLang="ko-KR" dirty="0"/>
              <a:t>(UML)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039F3-BDFD-8F4C-C5ED-752F6222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https://app.diagrams.net/</a:t>
            </a:r>
            <a:endParaRPr lang="en-US" altLang="ko-KR" dirty="0"/>
          </a:p>
          <a:p>
            <a:r>
              <a:rPr lang="ko-KR" altLang="en-US" dirty="0"/>
              <a:t>클래스 설계를 문서로 그릴 때 사용하는 표준 표기 방법</a:t>
            </a:r>
            <a:endParaRPr lang="en-US" altLang="ko-KR" dirty="0"/>
          </a:p>
          <a:p>
            <a:r>
              <a:rPr lang="en-US" altLang="ko-KR" dirty="0"/>
              <a:t>UML </a:t>
            </a:r>
            <a:r>
              <a:rPr lang="ko-KR" altLang="en-US" dirty="0"/>
              <a:t>작성 도구에 따라 자동으로 소스코드를 생성해주는 기능을 포함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9C284-64B4-13D1-CD17-B753843F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B3E3A-0587-8427-3D64-D62A0189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28" name="Picture 4" descr="How to Make a UML Class Diagram (and Others) With Examples">
            <a:extLst>
              <a:ext uri="{FF2B5EF4-FFF2-40B4-BE49-F238E27FC236}">
                <a16:creationId xmlns:a16="http://schemas.microsoft.com/office/drawing/2014/main" id="{4AC96E76-6E78-3772-1E58-5C716AB0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3298372"/>
            <a:ext cx="6792686" cy="327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2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5552E-C6A8-0EFB-7ED8-8037FE6C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6557F-6240-F2DB-495F-B47E520F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간단한 롤플레잉 게임을 설계하고 </a:t>
            </a:r>
            <a:r>
              <a:rPr lang="en-US" altLang="ko-KR" sz="2400" b="1" dirty="0">
                <a:solidFill>
                  <a:schemeClr val="accent1"/>
                </a:solidFill>
              </a:rPr>
              <a:t>UML</a:t>
            </a:r>
            <a:r>
              <a:rPr lang="ko-KR" altLang="en-US" sz="2400" dirty="0"/>
              <a:t>로 그려봅시다</a:t>
            </a:r>
            <a:endParaRPr lang="en-US" altLang="ko-KR" sz="2400" dirty="0"/>
          </a:p>
          <a:p>
            <a:r>
              <a:rPr lang="ko-KR" altLang="en-US" sz="2400" dirty="0"/>
              <a:t>게임에는 플레이어가 직접 조작하는 </a:t>
            </a:r>
            <a:r>
              <a:rPr lang="ko-KR" altLang="en-US" sz="2400" b="1" dirty="0">
                <a:solidFill>
                  <a:srgbClr val="00B050"/>
                </a:solidFill>
              </a:rPr>
              <a:t>주인공 캐릭터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플레이어와 상호작용을 하는 </a:t>
            </a:r>
            <a:r>
              <a:rPr lang="en-US" altLang="ko-KR" sz="2400" b="1" dirty="0">
                <a:solidFill>
                  <a:srgbClr val="00B050"/>
                </a:solidFill>
              </a:rPr>
              <a:t>NPC</a:t>
            </a:r>
            <a:r>
              <a:rPr lang="en-US" altLang="ko-KR" sz="2400" dirty="0"/>
              <a:t>(</a:t>
            </a:r>
            <a:r>
              <a:rPr lang="ko-KR" altLang="en-US" sz="2400" dirty="0"/>
              <a:t>직접 조작 할 수 없는 캐릭터</a:t>
            </a:r>
            <a:r>
              <a:rPr lang="en-US" altLang="ko-KR" sz="2400" dirty="0"/>
              <a:t>), </a:t>
            </a:r>
            <a:r>
              <a:rPr lang="ko-KR" altLang="en-US" sz="2400" dirty="0"/>
              <a:t>플레이어와 전투를 하는 </a:t>
            </a:r>
            <a:r>
              <a:rPr lang="ko-KR" altLang="en-US" sz="2400" b="1" dirty="0">
                <a:solidFill>
                  <a:srgbClr val="00B050"/>
                </a:solidFill>
              </a:rPr>
              <a:t>몬스터</a:t>
            </a:r>
            <a:r>
              <a:rPr lang="ko-KR" altLang="en-US" sz="2400" dirty="0"/>
              <a:t>가 존재 </a:t>
            </a:r>
            <a:endParaRPr lang="en-US" altLang="ko-KR" sz="2400" dirty="0"/>
          </a:p>
          <a:p>
            <a:r>
              <a:rPr lang="ko-KR" altLang="en-US" sz="2400" dirty="0"/>
              <a:t>플레이어는 </a:t>
            </a:r>
            <a:r>
              <a:rPr lang="ko-KR" altLang="en-US" sz="2400" b="1" dirty="0">
                <a:solidFill>
                  <a:schemeClr val="accent2"/>
                </a:solidFill>
              </a:rPr>
              <a:t>전사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마법사</a:t>
            </a:r>
            <a:r>
              <a:rPr lang="en-US" altLang="ko-KR" sz="2400" b="1" dirty="0">
                <a:solidFill>
                  <a:schemeClr val="accent2"/>
                </a:solidFill>
              </a:rPr>
              <a:t> </a:t>
            </a:r>
            <a:r>
              <a:rPr lang="ko-KR" altLang="en-US" sz="2400" dirty="0"/>
              <a:t>두 가지 직업 선택이 가능</a:t>
            </a:r>
            <a:endParaRPr lang="en-US" altLang="ko-KR" sz="2400" dirty="0"/>
          </a:p>
          <a:p>
            <a:r>
              <a:rPr lang="ko-KR" altLang="en-US" sz="2400" dirty="0"/>
              <a:t>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오크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 err="1">
                <a:solidFill>
                  <a:srgbClr val="FF0000"/>
                </a:solidFill>
              </a:rPr>
              <a:t>슬라임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dirty="0"/>
              <a:t>두 종류가 존재 </a:t>
            </a:r>
            <a:endParaRPr lang="en-US" altLang="ko-KR" sz="2400" dirty="0"/>
          </a:p>
          <a:p>
            <a:r>
              <a:rPr lang="ko-KR" altLang="en-US" sz="2400" dirty="0"/>
              <a:t>전투는 </a:t>
            </a:r>
            <a:r>
              <a:rPr lang="ko-KR" altLang="en-US" sz="2400" b="1" dirty="0">
                <a:solidFill>
                  <a:srgbClr val="7030A0"/>
                </a:solidFill>
              </a:rPr>
              <a:t>체력</a:t>
            </a:r>
            <a:r>
              <a:rPr lang="en-US" altLang="ko-KR" sz="2400" b="1" dirty="0">
                <a:solidFill>
                  <a:srgbClr val="7030A0"/>
                </a:solidFill>
              </a:rPr>
              <a:t>, </a:t>
            </a:r>
            <a:r>
              <a:rPr lang="ko-KR" altLang="en-US" sz="2400" b="1" dirty="0">
                <a:solidFill>
                  <a:srgbClr val="7030A0"/>
                </a:solidFill>
              </a:rPr>
              <a:t>공격력</a:t>
            </a:r>
            <a:r>
              <a:rPr lang="ko-KR" altLang="en-US" sz="2400" dirty="0"/>
              <a:t>이 존재하고</a:t>
            </a:r>
            <a:r>
              <a:rPr lang="en-US" altLang="ko-KR" sz="2400" dirty="0"/>
              <a:t>, </a:t>
            </a:r>
            <a:r>
              <a:rPr lang="ko-KR" altLang="en-US" sz="2400" b="1" dirty="0"/>
              <a:t>공격력에 따라 상대방의 체력을 깎을 수 있음</a:t>
            </a:r>
            <a:endParaRPr lang="en-US" altLang="ko-KR" sz="2400" b="1" dirty="0"/>
          </a:p>
          <a:p>
            <a:r>
              <a:rPr lang="en-US" altLang="ko-KR" sz="2400" dirty="0"/>
              <a:t>draw.io</a:t>
            </a:r>
            <a:r>
              <a:rPr lang="ko-KR" altLang="en-US" sz="2400" dirty="0"/>
              <a:t>의 </a:t>
            </a:r>
            <a:r>
              <a:rPr lang="en-US" altLang="ko-KR" sz="2400" dirty="0"/>
              <a:t>UML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png</a:t>
            </a:r>
            <a:r>
              <a:rPr lang="ko-KR" altLang="en-US" sz="2400" dirty="0"/>
              <a:t>로 내보내기 하고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파일을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9BC2E-AD28-23C5-57BD-99634941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D83FF-CEA9-2FB0-DB5E-9D849984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75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930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앞서 만들었던 롤플레잉 게임 </a:t>
            </a:r>
            <a:r>
              <a:rPr lang="en-US" altLang="ko-KR" sz="2400" dirty="0"/>
              <a:t>UML</a:t>
            </a:r>
            <a:r>
              <a:rPr lang="ko-KR" altLang="en-US" sz="2400" dirty="0"/>
              <a:t>을 참고하여 소스코드 작성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기능 구현이 불가능한 부분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 조작 등</a:t>
            </a:r>
            <a:r>
              <a:rPr lang="en-US" altLang="ko-KR" sz="2400" dirty="0"/>
              <a:t>)</a:t>
            </a:r>
            <a:r>
              <a:rPr lang="ko-KR" altLang="en-US" sz="2400" dirty="0"/>
              <a:t>은 메소드 이름만 작성하고 기능 구현은 하지 않아도 됨</a:t>
            </a:r>
            <a:r>
              <a:rPr lang="en-US" altLang="ko-KR" sz="2400" dirty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업캐스팅을 </a:t>
            </a:r>
            <a:r>
              <a:rPr lang="ko-KR" altLang="en-US" sz="2400" b="1" dirty="0"/>
              <a:t>최소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회 이상 사용</a:t>
            </a:r>
            <a:endParaRPr lang="en-US" altLang="ko-KR" sz="2400" b="1" dirty="0"/>
          </a:p>
          <a:p>
            <a:r>
              <a:rPr lang="ko-KR" altLang="en-US" sz="2400" dirty="0"/>
              <a:t>전투는 플레이어</a:t>
            </a:r>
            <a:r>
              <a:rPr lang="en-US" altLang="ko-KR" sz="2400" dirty="0"/>
              <a:t>-</a:t>
            </a:r>
            <a:r>
              <a:rPr lang="ko-KR" altLang="en-US" sz="2400" dirty="0"/>
              <a:t>몬스터</a:t>
            </a:r>
            <a:r>
              <a:rPr lang="en-US" altLang="ko-KR" sz="2400" dirty="0"/>
              <a:t>, NPC-</a:t>
            </a:r>
            <a:r>
              <a:rPr lang="ko-KR" altLang="en-US" sz="2400" dirty="0"/>
              <a:t>몬스터 간에 가능 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</a:t>
            </a:r>
            <a:r>
              <a:rPr lang="en-US" altLang="ko-KR" sz="2400" dirty="0"/>
              <a:t>-NPC</a:t>
            </a:r>
            <a:r>
              <a:rPr lang="ko-KR" altLang="en-US" sz="2400" dirty="0"/>
              <a:t>는 불가능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플레이어와 몬스터가 전투하는 부분을 코드로 작성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GitHub Repo.</a:t>
            </a:r>
            <a:r>
              <a:rPr lang="ko-KR" altLang="en-US" sz="2400" dirty="0"/>
              <a:t> </a:t>
            </a:r>
            <a:r>
              <a:rPr lang="en-US" altLang="ko-KR" sz="2400" dirty="0"/>
              <a:t>URL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7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4258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앞서 만든 </a:t>
            </a:r>
            <a:r>
              <a:rPr lang="en-US" altLang="ko-KR" dirty="0"/>
              <a:t>RPG </a:t>
            </a:r>
            <a:r>
              <a:rPr lang="ko-KR" altLang="en-US" dirty="0"/>
              <a:t>게임에서 부모 클래스에 </a:t>
            </a:r>
            <a:r>
              <a:rPr lang="en-US" altLang="ko-KR" dirty="0"/>
              <a:t>Talk() </a:t>
            </a:r>
            <a:r>
              <a:rPr lang="ko-KR" altLang="en-US" dirty="0"/>
              <a:t>메소드를 선언하고 자식 클래스는 </a:t>
            </a:r>
            <a:r>
              <a:rPr lang="ko-KR" altLang="en-US" dirty="0" err="1"/>
              <a:t>오버라이딩</a:t>
            </a:r>
            <a:r>
              <a:rPr lang="ko-KR" altLang="en-US" dirty="0"/>
              <a:t> 함 </a:t>
            </a:r>
            <a:r>
              <a:rPr lang="en-US" altLang="ko-KR" b="1" dirty="0"/>
              <a:t>(virtual, override </a:t>
            </a:r>
            <a:r>
              <a:rPr lang="ko-KR" altLang="en-US" b="1" dirty="0"/>
              <a:t>사용</a:t>
            </a:r>
            <a:r>
              <a:rPr lang="en-US" altLang="ko-KR" b="1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캐릭터 별로 어울리는 대사를 </a:t>
            </a:r>
            <a:r>
              <a:rPr lang="en-US" altLang="ko-KR" dirty="0" err="1"/>
              <a:t>MessageBox</a:t>
            </a:r>
            <a:r>
              <a:rPr lang="ko-KR" altLang="en-US" dirty="0"/>
              <a:t>로 출력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플레이어에게 </a:t>
            </a:r>
            <a:r>
              <a:rPr lang="en-US" altLang="ko-KR" dirty="0" err="1"/>
              <a:t>LevelUp</a:t>
            </a:r>
            <a:r>
              <a:rPr lang="en-US" altLang="ko-KR" dirty="0"/>
              <a:t>() </a:t>
            </a:r>
            <a:r>
              <a:rPr lang="ko-KR" altLang="en-US" dirty="0"/>
              <a:t>메소드를 만들고</a:t>
            </a:r>
            <a:r>
              <a:rPr lang="en-US" altLang="ko-KR" dirty="0"/>
              <a:t> </a:t>
            </a:r>
            <a:r>
              <a:rPr lang="ko-KR" altLang="en-US" dirty="0"/>
              <a:t>오버로딩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hp</a:t>
            </a:r>
            <a:r>
              <a:rPr lang="ko-KR" altLang="en-US" dirty="0"/>
              <a:t>만 입력 받으면 </a:t>
            </a:r>
            <a:r>
              <a:rPr lang="en-US" altLang="ko-KR" dirty="0"/>
              <a:t>hp </a:t>
            </a:r>
            <a:r>
              <a:rPr lang="ko-KR" altLang="en-US" dirty="0"/>
              <a:t>수치만 변경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hp </a:t>
            </a:r>
            <a:r>
              <a:rPr lang="ko-KR" altLang="en-US" dirty="0"/>
              <a:t>및 </a:t>
            </a:r>
            <a:r>
              <a:rPr lang="en-US" altLang="ko-KR" dirty="0"/>
              <a:t>power</a:t>
            </a:r>
            <a:r>
              <a:rPr lang="ko-KR" altLang="en-US" dirty="0"/>
              <a:t>를 입력 받으면 </a:t>
            </a:r>
            <a:r>
              <a:rPr lang="en-US" altLang="ko-KR" dirty="0"/>
              <a:t>hp </a:t>
            </a:r>
            <a:r>
              <a:rPr lang="ko-KR" altLang="en-US" dirty="0"/>
              <a:t>및 </a:t>
            </a:r>
            <a:r>
              <a:rPr lang="en-US" altLang="ko-KR" dirty="0"/>
              <a:t>power </a:t>
            </a:r>
            <a:r>
              <a:rPr lang="ko-KR" altLang="en-US" dirty="0"/>
              <a:t>수치를 변경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아무것도 입력 받지 않았다면 적당한 오류 메시지를 반환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위 두개 코드를 모두 테스트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1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0E215-402D-97E7-0EDA-02C73628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080F9-FDB9-73A8-89B9-D8440508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여러 차례에 걸쳐 상속 하는 것은 가능하나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, 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한 번에 여러 개의 상속을 받는 것은 불가능 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(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대신 인터페이스를 이용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)</a:t>
            </a:r>
          </a:p>
          <a:p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클래스 설계의 핵심은 </a:t>
            </a:r>
            <a:r>
              <a:rPr lang="ko-KR" altLang="en-US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상속 관계를 어떻게 나눌지 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결정하는 것이라고도 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611C8-D050-5E33-9A9C-3072A578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06B7EE-2830-3105-FC99-959187D0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CB3111-7B9E-701D-A99A-993DCD6C332B}"/>
              </a:ext>
            </a:extLst>
          </p:cNvPr>
          <p:cNvSpPr/>
          <p:nvPr/>
        </p:nvSpPr>
        <p:spPr>
          <a:xfrm>
            <a:off x="3233657" y="3788782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동물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591E0F-D6E0-66F6-CB28-9C8B030DC20E}"/>
              </a:ext>
            </a:extLst>
          </p:cNvPr>
          <p:cNvSpPr/>
          <p:nvPr/>
        </p:nvSpPr>
        <p:spPr>
          <a:xfrm>
            <a:off x="2572669" y="4706358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육지생물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829D95-74AA-DAAF-CB07-3F5CFB50D267}"/>
              </a:ext>
            </a:extLst>
          </p:cNvPr>
          <p:cNvSpPr/>
          <p:nvPr/>
        </p:nvSpPr>
        <p:spPr>
          <a:xfrm>
            <a:off x="3944269" y="4718361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바다생물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7AF4CF4-A72D-61FE-E475-685E70492117}"/>
              </a:ext>
            </a:extLst>
          </p:cNvPr>
          <p:cNvSpPr/>
          <p:nvPr/>
        </p:nvSpPr>
        <p:spPr>
          <a:xfrm>
            <a:off x="4615890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고래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20EA0FF-B8FC-8098-5F51-D943D9DA636C}"/>
              </a:ext>
            </a:extLst>
          </p:cNvPr>
          <p:cNvSpPr/>
          <p:nvPr/>
        </p:nvSpPr>
        <p:spPr>
          <a:xfrm>
            <a:off x="2046357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DA8AC6-1C5A-B26B-2421-9A7CE7A6AD2D}"/>
              </a:ext>
            </a:extLst>
          </p:cNvPr>
          <p:cNvSpPr/>
          <p:nvPr/>
        </p:nvSpPr>
        <p:spPr>
          <a:xfrm>
            <a:off x="3233657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ACC067-2B68-86A4-01C5-039D853DEAE6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3759969" y="4416103"/>
            <a:ext cx="710612" cy="30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F462AE-FE3B-B805-5FF8-2723BCFA132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98981" y="4416103"/>
            <a:ext cx="660988" cy="29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43BFDA-6260-2A78-CA48-D6C8B22E48CF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572669" y="5333679"/>
            <a:ext cx="526312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7CA8C0A-1B67-65AA-62AF-B1AA1F3F32C4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098981" y="5333679"/>
            <a:ext cx="660988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51EA1F-445D-209C-6871-8DD879CB4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4470581" y="5345682"/>
            <a:ext cx="671621" cy="33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0296903-7682-E609-8E2B-06DD4DC8C689}"/>
              </a:ext>
            </a:extLst>
          </p:cNvPr>
          <p:cNvSpPr/>
          <p:nvPr/>
        </p:nvSpPr>
        <p:spPr>
          <a:xfrm>
            <a:off x="6572287" y="3829236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연체동물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4D704A1-4237-AD97-72A2-509A7009B1E0}"/>
              </a:ext>
            </a:extLst>
          </p:cNvPr>
          <p:cNvSpPr/>
          <p:nvPr/>
        </p:nvSpPr>
        <p:spPr>
          <a:xfrm>
            <a:off x="8376379" y="3829236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바다생물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F1253A3-717C-DC5B-CB05-3589737DC898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H="1" flipV="1">
            <a:off x="7098599" y="4456557"/>
            <a:ext cx="825995" cy="122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D556ABE-E3CA-50B3-0BE5-D55AB05E11E4}"/>
              </a:ext>
            </a:extLst>
          </p:cNvPr>
          <p:cNvSpPr/>
          <p:nvPr/>
        </p:nvSpPr>
        <p:spPr>
          <a:xfrm>
            <a:off x="7398282" y="5684578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문어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DEBD77-3DB3-2974-7EBB-FCE583E19675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7924594" y="4456557"/>
            <a:ext cx="978097" cy="122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2799EF-4F06-4368-A0A4-0CE91E75B92A}"/>
              </a:ext>
            </a:extLst>
          </p:cNvPr>
          <p:cNvSpPr txBox="1"/>
          <p:nvPr/>
        </p:nvSpPr>
        <p:spPr>
          <a:xfrm>
            <a:off x="8494429" y="5038247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interface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이용 시 가능</a:t>
            </a:r>
          </a:p>
        </p:txBody>
      </p:sp>
    </p:spTree>
    <p:extLst>
      <p:ext uri="{BB962C8B-B14F-4D97-AF65-F5344CB8AC3E}">
        <p14:creationId xmlns:p14="http://schemas.microsoft.com/office/powerpoint/2010/main" val="361657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ABB65-1B05-1DB1-DCD6-DE6AEBAA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ambria Math" panose="02040503050406030204" pitchFamily="18" charset="0"/>
                <a:ea typeface="Pretendard Black" panose="020B0600000101010101" charset="-127"/>
                <a:cs typeface="ADLaM Display" panose="02010000000000000000" pitchFamily="2" charset="0"/>
              </a:rPr>
              <a:t>클래스 상속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7954E-C1A2-CC66-D82A-3A53043D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자식</a:t>
            </a:r>
            <a:r>
              <a:rPr lang="ko-KR" altLang="en-US" dirty="0"/>
              <a:t> 클래스 이름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상속 받을 </a:t>
            </a:r>
            <a:r>
              <a:rPr lang="ko-KR" altLang="en-US" b="1" dirty="0">
                <a:solidFill>
                  <a:schemeClr val="accent1"/>
                </a:solidFill>
              </a:rPr>
              <a:t>부모</a:t>
            </a:r>
            <a:r>
              <a:rPr lang="ko-KR" altLang="en-US" dirty="0"/>
              <a:t> 클래스 이름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부모 클래스의 </a:t>
            </a:r>
            <a:r>
              <a:rPr lang="en-US" altLang="ko-KR" dirty="0"/>
              <a:t>public, internal, protected</a:t>
            </a:r>
            <a:r>
              <a:rPr lang="ko-KR" altLang="en-US" dirty="0"/>
              <a:t>로 선언된 부분을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8FF87-7611-F007-07DA-4B63FEAC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52252-75D6-8A90-6C0C-5F945FB0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05405B-69EB-7F50-3C60-B46789107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535" y="3242854"/>
            <a:ext cx="3600953" cy="3353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BB5EC1-3457-E812-16A3-EE3AC3E38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046" y="3242854"/>
            <a:ext cx="4153480" cy="293410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80DD2D-BC04-F96E-B1ED-57F658906F4A}"/>
              </a:ext>
            </a:extLst>
          </p:cNvPr>
          <p:cNvCxnSpPr/>
          <p:nvPr/>
        </p:nvCxnSpPr>
        <p:spPr>
          <a:xfrm>
            <a:off x="6922939" y="3814630"/>
            <a:ext cx="109875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47AB5-EEF2-7D1A-53A8-255D85C6D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9D5A-1CBC-6D86-8EAF-4DAD3194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311B2-7F78-0EC3-4BD6-C1ED2E29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차례 클래스를 상속 받는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DB30B-7E84-D736-4919-E8E2C122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6CDA0-6613-6E98-1700-8537161B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D36440-B62B-32DF-60BA-7BBE93BE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49" y="2515674"/>
            <a:ext cx="3676559" cy="29928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F9AE8C-4CE0-5FE8-BB7B-B39D3F11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18" y="2514999"/>
            <a:ext cx="3422972" cy="29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07250-6CF4-C816-A462-3DBC1CF9C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2B6A1-B477-79DD-242B-377E0689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1B691-3500-E724-B880-CE08508C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생성자가 있을 경우 부모의 생성자가 먼저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01990-D38F-4AB7-0C74-CBC4E95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10D3D7-57A8-C0A8-CA30-F2EA1FC4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73C15B-DB34-9F48-B1F5-4F0209CC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28" y="2847057"/>
            <a:ext cx="2965066" cy="29099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54F8C-4EAD-A56B-2018-30213D8D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90" y="2847057"/>
            <a:ext cx="2741955" cy="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8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371A8-C74C-FE17-690B-95B0F8BC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CD35A-709F-3759-ADA3-D494EC1C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70FB7-1193-CA18-D084-5B60E7E5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자식이 부모 생성자를 실행하고 싶을 경우 </a:t>
            </a:r>
            <a:r>
              <a:rPr lang="en-US" altLang="ko-KR" dirty="0"/>
              <a:t>base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r>
              <a:rPr lang="en-US" altLang="ko-KR" dirty="0"/>
              <a:t>base </a:t>
            </a:r>
            <a:r>
              <a:rPr lang="ko-KR" altLang="en-US" dirty="0"/>
              <a:t>키워드를 사용해도 부모 생성자가 먼저 호출됨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F106C-DC51-4D13-BC86-CF945686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6B65B-9FF4-C203-6660-D3B5A815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BB6FDE-2084-3868-FDA4-67CD4FDD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88" y="3124979"/>
            <a:ext cx="4553585" cy="20386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4C3E5D-0818-2917-5982-BD5BB0B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3085"/>
            <a:ext cx="466790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4CD3A-AA61-159F-3C9A-2184BF9D6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1290-3C7A-6AB5-9E5C-3B5D927B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E8533-1A08-0C85-5196-F9723916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기본 생성자</a:t>
            </a:r>
            <a:r>
              <a:rPr lang="en-US" altLang="ko-KR" dirty="0"/>
              <a:t>(</a:t>
            </a:r>
            <a:r>
              <a:rPr lang="ko-KR" altLang="en-US" dirty="0"/>
              <a:t>입력 값이 없는 생성자</a:t>
            </a:r>
            <a:r>
              <a:rPr lang="en-US" altLang="ko-KR" dirty="0"/>
              <a:t>)</a:t>
            </a:r>
            <a:r>
              <a:rPr lang="ko-KR" altLang="en-US" dirty="0"/>
              <a:t>가 없고</a:t>
            </a:r>
            <a:r>
              <a:rPr lang="en-US" altLang="ko-KR" dirty="0"/>
              <a:t>, </a:t>
            </a:r>
            <a:r>
              <a:rPr lang="ko-KR" altLang="en-US" dirty="0"/>
              <a:t>입력 값이 있는 생성자만 있을 경우 자식 클래스에서 반드시 </a:t>
            </a:r>
            <a:r>
              <a:rPr lang="en-US" altLang="ko-KR" dirty="0"/>
              <a:t>base </a:t>
            </a:r>
            <a:r>
              <a:rPr lang="ko-KR" altLang="en-US" dirty="0"/>
              <a:t>키워드를 사용하여 부모 클래스의 생성자를 호출해야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32DA7-6A4E-8085-30FA-149B12C6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72696-865E-5702-6E6F-3D54CD4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64258F-785F-4127-3A42-46BB3375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73" y="3429000"/>
            <a:ext cx="4110016" cy="18420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6FBFED-75BD-B284-AA9B-351D71B2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28" y="3436374"/>
            <a:ext cx="3914301" cy="17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7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F9BE-4DF6-8CEE-4487-88BD5CAB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75002-F443-E5EC-FD91-99305F7BC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0248" y="2941789"/>
            <a:ext cx="7351504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업캐스팅 </a:t>
            </a:r>
            <a:r>
              <a:rPr lang="en-US" altLang="ko-KR" dirty="0"/>
              <a:t>&amp;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5E677-9804-BCF4-4473-50AB58EB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F1173-4E6B-5314-DEEC-D6A4AF9C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67702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9418</TotalTime>
  <Words>840</Words>
  <Application>Microsoft Office PowerPoint</Application>
  <PresentationFormat>와이드스크린</PresentationFormat>
  <Paragraphs>199</Paragraphs>
  <Slides>27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Pretendard GOV SemiBold</vt:lpstr>
      <vt:lpstr>ADLaM Display</vt:lpstr>
      <vt:lpstr>Pretendard Black</vt:lpstr>
      <vt:lpstr>Pretendard</vt:lpstr>
      <vt:lpstr>맑은 고딕</vt:lpstr>
      <vt:lpstr>AppleSDGothicNeoH00</vt:lpstr>
      <vt:lpstr>AppleSDGothicNeoB00</vt:lpstr>
      <vt:lpstr>Cambria Math</vt:lpstr>
      <vt:lpstr>Arial</vt:lpstr>
      <vt:lpstr>1_코딩온템플릿</vt:lpstr>
      <vt:lpstr>상속</vt:lpstr>
      <vt:lpstr>클래스 상속</vt:lpstr>
      <vt:lpstr>클래스 상속</vt:lpstr>
      <vt:lpstr>클래스 상속 구조</vt:lpstr>
      <vt:lpstr>클래스 상속</vt:lpstr>
      <vt:lpstr>클래스 상속</vt:lpstr>
      <vt:lpstr>클래스 상속</vt:lpstr>
      <vt:lpstr>클래스 상속</vt:lpstr>
      <vt:lpstr>업캐스팅 &amp; 다형성</vt:lpstr>
      <vt:lpstr>업캐스팅 (UpCasting)</vt:lpstr>
      <vt:lpstr>업캐스팅 (UpCasting)</vt:lpstr>
      <vt:lpstr>업캐스팅 (UpCasting)</vt:lpstr>
      <vt:lpstr>실습. 클래스 업캐스팅</vt:lpstr>
      <vt:lpstr>오버로드 &amp; 오버라이드</vt:lpstr>
      <vt:lpstr>메소드 오버로드</vt:lpstr>
      <vt:lpstr>메소드 오버라이드</vt:lpstr>
      <vt:lpstr>가상 메소드</vt:lpstr>
      <vt:lpstr>오버라이드 방지 </vt:lpstr>
      <vt:lpstr>다형성이란? (개념)</vt:lpstr>
      <vt:lpstr>다형성</vt:lpstr>
      <vt:lpstr>인터페이스</vt:lpstr>
      <vt:lpstr>인터페이스</vt:lpstr>
      <vt:lpstr>인터페이스</vt:lpstr>
      <vt:lpstr>클래스 다이어그램 (UML)</vt:lpstr>
      <vt:lpstr>종합 실습. 클래스 상속 설계</vt:lpstr>
      <vt:lpstr>종합 실습. 클래스 상속</vt:lpstr>
      <vt:lpstr>종합 실습. 오버라이딩, 오버로딩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1495</cp:revision>
  <dcterms:created xsi:type="dcterms:W3CDTF">2022-06-26T11:10:22Z</dcterms:created>
  <dcterms:modified xsi:type="dcterms:W3CDTF">2025-06-08T14:32:05Z</dcterms:modified>
</cp:coreProperties>
</file>