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0"/>
  </p:notesMasterIdLst>
  <p:sldIdLst>
    <p:sldId id="853" r:id="rId2"/>
    <p:sldId id="742" r:id="rId3"/>
    <p:sldId id="737" r:id="rId4"/>
    <p:sldId id="855" r:id="rId5"/>
    <p:sldId id="741" r:id="rId6"/>
    <p:sldId id="856" r:id="rId7"/>
    <p:sldId id="747" r:id="rId8"/>
    <p:sldId id="857" r:id="rId9"/>
    <p:sldId id="743" r:id="rId10"/>
    <p:sldId id="858" r:id="rId11"/>
    <p:sldId id="739" r:id="rId12"/>
    <p:sldId id="859" r:id="rId13"/>
    <p:sldId id="740" r:id="rId14"/>
    <p:sldId id="733" r:id="rId15"/>
    <p:sldId id="748" r:id="rId16"/>
    <p:sldId id="749" r:id="rId17"/>
    <p:sldId id="860" r:id="rId18"/>
    <p:sldId id="750" r:id="rId19"/>
  </p:sldIdLst>
  <p:sldSz cx="12192000" cy="6858000"/>
  <p:notesSz cx="6858000" cy="9144000"/>
  <p:embeddedFontLst>
    <p:embeddedFont>
      <p:font typeface="Pretendard GOV" panose="020B0600000101010101" charset="-127"/>
      <p:regular r:id="rId21"/>
      <p:bold r:id="rId22"/>
    </p:embeddedFont>
    <p:embeddedFont>
      <p:font typeface="AppleSDGothicNeoH00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Pretendard SemiBold" panose="02000703000000020004" pitchFamily="2" charset="-127"/>
      <p:bold r:id="rId26"/>
    </p:embeddedFont>
    <p:embeddedFont>
      <p:font typeface="Pretendard Black" panose="02000A03000000020004" pitchFamily="2" charset="-127"/>
      <p:bold r:id="rId27"/>
    </p:embeddedFont>
    <p:embeddedFont>
      <p:font typeface="AppleSDGothicNeoB00" panose="020B0600000101010101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2418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40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(key)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값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쌍으로 데이터를 저장하는 방식의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컬렉션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30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9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8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5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2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0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4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3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windows.forms.filedialog?view=windowsdesktop-9.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api/system.io.streamreader?view=net-8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컬렉션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Queue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89529"/>
              </p:ext>
            </p:extLst>
          </p:nvPr>
        </p:nvGraphicFramePr>
        <p:xfrm>
          <a:off x="838200" y="2743202"/>
          <a:ext cx="10515600" cy="259142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</a:tblGrid>
              <a:tr h="431904">
                <a:tc>
                  <a:txBody>
                    <a:bodyPr/>
                    <a:lstStyle/>
                    <a:p>
                      <a:r>
                        <a:rPr lang="ko-KR" altLang="en-US" smtClean="0"/>
                        <a:t>메서드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smtClean="0"/>
                        <a:t>Enqueue(object)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데이터 추가 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뒤에 넣음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Dequeue</a:t>
                      </a:r>
                      <a:r>
                        <a:rPr lang="en-US" altLang="ko-KR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데이터 꺼냄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앞에서 꺼냄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제거됨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smtClean="0"/>
                        <a:t>Peek()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앞에 있는 데이터 보기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제거하지 않음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smtClean="0"/>
                        <a:t>Clear()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큐 비우기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smtClean="0"/>
                        <a:t>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저장된 항목 수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86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비제네릭</a:t>
            </a:r>
            <a:r>
              <a:rPr lang="ko-KR" altLang="en-US" dirty="0"/>
              <a:t> 컬렉션 </a:t>
            </a:r>
            <a:r>
              <a:rPr lang="en-US" altLang="ko-KR" dirty="0"/>
              <a:t>- </a:t>
            </a:r>
            <a:r>
              <a:rPr lang="en-US" altLang="ko-KR" dirty="0" err="1"/>
              <a:t>Hashtable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DE34DB-EFEC-F1C1-B1AC-F66CCB1F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4911"/>
            <a:ext cx="7047157" cy="2635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E9EAAE-D591-850F-E2C3-65A1AB9E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985" y="2764911"/>
            <a:ext cx="2259394" cy="263595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 </a:t>
            </a:r>
            <a:r>
              <a:rPr lang="ko-KR" altLang="en-US" dirty="0"/>
              <a:t>쌍으로 데이터를 저장하는 방식의</a:t>
            </a:r>
            <a:r>
              <a:rPr lang="en-US" altLang="ko-KR" dirty="0"/>
              <a:t> </a:t>
            </a:r>
            <a:r>
              <a:rPr lang="ko-KR" altLang="en-US" dirty="0"/>
              <a:t>컬렉션</a:t>
            </a:r>
          </a:p>
        </p:txBody>
      </p:sp>
    </p:spTree>
    <p:extLst>
      <p:ext uri="{BB962C8B-B14F-4D97-AF65-F5344CB8AC3E}">
        <p14:creationId xmlns:p14="http://schemas.microsoft.com/office/powerpoint/2010/main" val="169982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err="1"/>
              <a:t>Hashtable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Hashtable</a:t>
            </a:r>
            <a:r>
              <a:rPr lang="en-US" altLang="ko-KR" dirty="0"/>
              <a:t>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90766"/>
              </p:ext>
            </p:extLst>
          </p:nvPr>
        </p:nvGraphicFramePr>
        <p:xfrm>
          <a:off x="838200" y="2436969"/>
          <a:ext cx="10515600" cy="3347813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338137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4672263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36930840"/>
                    </a:ext>
                  </a:extLst>
                </a:gridCol>
              </a:tblGrid>
              <a:tr h="478259">
                <a:tc>
                  <a:txBody>
                    <a:bodyPr/>
                    <a:lstStyle/>
                    <a:p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메서드 또는 속성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Add(key,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새 데이터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ht[key] </a:t>
                      </a:r>
                      <a:r>
                        <a:rPr lang="ko-KR" altLang="en-US"/>
                        <a:t>또는 </a:t>
                      </a:r>
                      <a:r>
                        <a:rPr lang="en-US"/>
                        <a:t>ht.ContainsKey(key)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키로 값 가져오기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</a:t>
                      </a:r>
                      <a:r>
                        <a:rPr lang="en-US" dirty="0"/>
                        <a:t>[key] = </a:t>
                      </a:r>
                      <a:r>
                        <a:rPr lang="en-US" dirty="0" err="1"/>
                        <a:t>newValue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기존 값 덮어쓰기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Remove(key)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해당 키와 값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전체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모든 항목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전체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저장된 항목 수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20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8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제네릭 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5488" cy="4351338"/>
          </a:xfrm>
        </p:spPr>
        <p:txBody>
          <a:bodyPr/>
          <a:lstStyle/>
          <a:p>
            <a:r>
              <a:rPr lang="ko-KR" altLang="en-US" dirty="0" smtClean="0"/>
              <a:t>제네릭</a:t>
            </a:r>
            <a:r>
              <a:rPr lang="en-US" altLang="ko-KR" dirty="0" smtClean="0"/>
              <a:t>(Generic)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b="1" dirty="0" smtClean="0">
                <a:solidFill>
                  <a:srgbClr val="008000"/>
                </a:solidFill>
              </a:rPr>
              <a:t>데이터 형식을 일반화</a:t>
            </a:r>
            <a:r>
              <a:rPr lang="ko-KR" altLang="en-US" dirty="0" smtClean="0"/>
              <a:t>하는 문법</a:t>
            </a:r>
            <a:endParaRPr lang="en-US" altLang="ko-KR" dirty="0"/>
          </a:p>
          <a:p>
            <a:r>
              <a:rPr lang="ko-KR" altLang="en-US" dirty="0" smtClean="0"/>
              <a:t>보통의 </a:t>
            </a:r>
            <a:r>
              <a:rPr lang="ko-KR" altLang="en-US" dirty="0"/>
              <a:t>컬렉션과 다르게 제네릭은 타입을 선택하여 해당 타입만 추가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r>
              <a:rPr lang="ko-KR" altLang="en-US" dirty="0"/>
              <a:t>기능적인 제한이 있지만 안정성이나 속도면에서 제네릭이 유리함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D67CAA-AE39-1BFA-3527-7DFAC63D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57942"/>
            <a:ext cx="8756596" cy="12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Stack, List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6A0986-EFA2-C3F5-A62A-B7572823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53" y="1807668"/>
            <a:ext cx="5910527" cy="3960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BFA7B1-D3AA-DB4A-6562-6CC6D7CB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501" y="2401368"/>
            <a:ext cx="2794887" cy="18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9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Dictionary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6C82D-3745-7039-FB77-F784AA12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690688"/>
            <a:ext cx="7903174" cy="311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E7AA31-5F61-192D-61D8-B6BBB1C9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30839"/>
            <a:ext cx="4222025" cy="23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Dictionary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93972-19B7-535A-156F-E953EF4E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85" y="2002064"/>
            <a:ext cx="8090717" cy="3651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E218C-E8EC-D703-6072-9C000EAC1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610" y="2188045"/>
            <a:ext cx="3464379" cy="155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제네릭 컬렉션 </a:t>
            </a:r>
            <a:r>
              <a:rPr lang="en-US" altLang="ko-KR" dirty="0"/>
              <a:t>- </a:t>
            </a:r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20422"/>
              </p:ext>
            </p:extLst>
          </p:nvPr>
        </p:nvGraphicFramePr>
        <p:xfrm>
          <a:off x="838200" y="2589198"/>
          <a:ext cx="10515600" cy="3455232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</a:tblGrid>
              <a:tr h="431904">
                <a:tc>
                  <a:txBody>
                    <a:bodyPr/>
                    <a:lstStyle/>
                    <a:p>
                      <a:r>
                        <a:rPr lang="ko-KR" altLang="en-US" dirty="0"/>
                        <a:t>메서드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속성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Add(key,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키와 값을 쌍으로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Remove(key)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키를 기준으로 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ContainsKey(key)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특정 키가 있는지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 err="1"/>
                        <a:t>ContainsValue</a:t>
                      </a:r>
                      <a:r>
                        <a:rPr lang="en-US" dirty="0"/>
                        <a:t>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특정 값이 있는지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 err="1"/>
                        <a:t>TryGetValue</a:t>
                      </a:r>
                      <a:r>
                        <a:rPr lang="en-US" dirty="0"/>
                        <a:t>(key, out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키에 해당하는 값 안전하게 가져오기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모든 항목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728361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저장된 항목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2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27AB-8860-315B-048B-ABA3BD7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제네릭 </a:t>
            </a:r>
            <a:r>
              <a:rPr lang="ko-KR" altLang="en-US" dirty="0" err="1">
                <a:solidFill>
                  <a:srgbClr val="00B050"/>
                </a:solidFill>
              </a:rPr>
              <a:t>딕셔너리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B8AE8-3281-E6E2-AC3A-784EEF59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28511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OpenFileDialog</a:t>
            </a:r>
            <a:r>
              <a:rPr lang="ko-KR" altLang="en-US" dirty="0"/>
              <a:t>를 활용하여 사용자 정보가 아이디</a:t>
            </a:r>
            <a:r>
              <a:rPr lang="en-US" altLang="ko-KR" dirty="0"/>
              <a:t>,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  <a:r>
              <a:rPr lang="ko-KR" altLang="en-US" dirty="0"/>
              <a:t>전화번호 순서로 적혀 있는 </a:t>
            </a:r>
            <a:r>
              <a:rPr lang="en-US" altLang="ko-KR" b="1" dirty="0">
                <a:solidFill>
                  <a:srgbClr val="7030A0"/>
                </a:solidFill>
              </a:rPr>
              <a:t>accounts.txt</a:t>
            </a:r>
            <a:r>
              <a:rPr lang="en-US" altLang="ko-KR" dirty="0"/>
              <a:t>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b="1" dirty="0" err="1"/>
              <a:t>OpenFileDialog</a:t>
            </a:r>
            <a:r>
              <a:rPr lang="en-US" altLang="ko-KR" dirty="0"/>
              <a:t> </a:t>
            </a:r>
            <a:r>
              <a:rPr lang="ko-KR" altLang="en-US" smtClean="0"/>
              <a:t>사용법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hlinkClick r:id="rId3"/>
              </a:rPr>
              <a:t>FileDialog</a:t>
            </a:r>
            <a:r>
              <a:rPr lang="en-US" altLang="ko-KR" dirty="0" smtClean="0">
                <a:hlinkClick r:id="rId3"/>
              </a:rPr>
              <a:t> </a:t>
            </a:r>
            <a:r>
              <a:rPr lang="ko-KR" altLang="en-US" smtClean="0">
                <a:hlinkClick r:id="rId3"/>
              </a:rPr>
              <a:t>공식문서</a:t>
            </a:r>
            <a:r>
              <a:rPr lang="ko-KR" altLang="en-US" smtClean="0"/>
              <a:t> </a:t>
            </a:r>
            <a:r>
              <a:rPr lang="en-US" altLang="ko-KR" dirty="0" smtClean="0"/>
              <a:t>(</a:t>
            </a:r>
            <a:r>
              <a:rPr lang="ko-KR" altLang="en-US" smtClean="0"/>
              <a:t>속성 </a:t>
            </a:r>
            <a:r>
              <a:rPr lang="en-US" altLang="ko-KR" dirty="0" smtClean="0"/>
              <a:t>Tab </a:t>
            </a:r>
            <a:r>
              <a:rPr lang="ko-KR" altLang="en-US" smtClean="0"/>
              <a:t>참고</a:t>
            </a:r>
            <a:r>
              <a:rPr lang="en-US" altLang="ko-KR" dirty="0" smtClean="0"/>
              <a:t>)) </a:t>
            </a:r>
            <a:r>
              <a:rPr lang="ko-KR" altLang="en-US" smtClean="0"/>
              <a:t>및 구글 검색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파일 열기는 </a:t>
            </a:r>
            <a:r>
              <a:rPr lang="en-US" altLang="ko-KR" b="1" dirty="0" err="1">
                <a:solidFill>
                  <a:srgbClr val="008000"/>
                </a:solidFill>
              </a:rPr>
              <a:t>StreamReader</a:t>
            </a:r>
            <a:r>
              <a:rPr lang="ko-KR" altLang="en-US" dirty="0"/>
              <a:t>를 </a:t>
            </a:r>
            <a:r>
              <a:rPr lang="ko-KR" altLang="en-US"/>
              <a:t>이용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hlinkClick r:id="rId4"/>
              </a:rPr>
              <a:t>StreamReader</a:t>
            </a:r>
            <a:r>
              <a:rPr lang="en-US" altLang="ko-KR" dirty="0" smtClean="0">
                <a:hlinkClick r:id="rId4"/>
              </a:rPr>
              <a:t> </a:t>
            </a:r>
            <a:r>
              <a:rPr lang="ko-KR" altLang="en-US" smtClean="0">
                <a:hlinkClick r:id="rId4"/>
              </a:rPr>
              <a:t>공식문서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제네릭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각각 아이디</a:t>
            </a:r>
            <a:r>
              <a:rPr lang="en-US" altLang="ko-KR" dirty="0"/>
              <a:t>/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전화번호 데이터를 저장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전화번호가 없다면 </a:t>
            </a:r>
            <a:r>
              <a:rPr lang="en-US" altLang="ko-KR" dirty="0"/>
              <a:t>null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로그인 창을 만들고 로그인 성공</a:t>
            </a:r>
            <a:r>
              <a:rPr lang="en-US" altLang="ko-KR" dirty="0"/>
              <a:t>/</a:t>
            </a:r>
            <a:r>
              <a:rPr lang="ko-KR" altLang="en-US" dirty="0"/>
              <a:t>실패 메시지 박스 띄우기</a:t>
            </a:r>
            <a:r>
              <a:rPr lang="en-US" altLang="ko-KR" dirty="0"/>
              <a:t>!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로그인 성공 시 메시지박스에 아이디</a:t>
            </a:r>
            <a:r>
              <a:rPr lang="en-US" altLang="ko-KR" dirty="0"/>
              <a:t>, </a:t>
            </a:r>
            <a:r>
              <a:rPr lang="ko-KR" altLang="en-US" dirty="0"/>
              <a:t>전화번호도 띄우기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실패 시 메시지박스에 실패 이유 보여주기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2802C-405E-C378-268B-7E22B4E1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4DD43-F87D-B3FB-36FB-0F15C49D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06111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배열처럼 데이터 집합을 다루는 클래스</a:t>
            </a:r>
            <a:endParaRPr lang="en-US" altLang="ko-KR" dirty="0"/>
          </a:p>
          <a:p>
            <a:r>
              <a:rPr lang="ko-KR" altLang="en-US" dirty="0"/>
              <a:t>제네릭을 제외한 컬렉션은 자료형에 상관 없이 데이터를 추가하는 것이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404B3E-7E02-19A4-0E22-D9C88F5AA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23644"/>
              </p:ext>
            </p:extLst>
          </p:nvPr>
        </p:nvGraphicFramePr>
        <p:xfrm>
          <a:off x="1116965" y="2997725"/>
          <a:ext cx="9958070" cy="3253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56">
                  <a:extLst>
                    <a:ext uri="{9D8B030D-6E8A-4147-A177-3AD203B41FA5}">
                      <a16:colId xmlns:a16="http://schemas.microsoft.com/office/drawing/2014/main" val="2201370489"/>
                    </a:ext>
                  </a:extLst>
                </a:gridCol>
                <a:gridCol w="6003414">
                  <a:extLst>
                    <a:ext uri="{9D8B030D-6E8A-4147-A177-3AD203B41FA5}">
                      <a16:colId xmlns:a16="http://schemas.microsoft.com/office/drawing/2014/main" val="2257582365"/>
                    </a:ext>
                  </a:extLst>
                </a:gridCol>
              </a:tblGrid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네임스페이스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컬렉션 이름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39293"/>
                  </a:ext>
                </a:extLst>
              </a:tr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Array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76949"/>
                  </a:ext>
                </a:extLst>
              </a:tr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System.Collections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Stack, Queue, </a:t>
                      </a:r>
                      <a:r>
                        <a:rPr lang="en-US" altLang="ko-KR" sz="1800" dirty="0" err="1"/>
                        <a:t>ArrayList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2804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System.Collections.Generic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List&lt;T&gt;, LinkedList&lt;T&gt;, Stack&lt;T&gt;, Queue&lt;T&gt;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05154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System.Collections.Concurrent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ConcurrentStack</a:t>
                      </a:r>
                      <a:r>
                        <a:rPr lang="en-US" altLang="ko-KR" sz="1800" dirty="0"/>
                        <a:t>&lt;T&gt;, </a:t>
                      </a:r>
                      <a:r>
                        <a:rPr lang="en-US" altLang="ko-KR" sz="1800" dirty="0" err="1"/>
                        <a:t>ConcurrentQueue</a:t>
                      </a:r>
                      <a:r>
                        <a:rPr lang="en-US" altLang="ko-KR" sz="1800" dirty="0"/>
                        <a:t>&lt;T&gt;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9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04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14F76-60F6-2769-80DB-05F5B258A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"/>
          <a:stretch/>
        </p:blipFill>
        <p:spPr>
          <a:xfrm>
            <a:off x="1388431" y="1645603"/>
            <a:ext cx="5781989" cy="426445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FC69D1-31BF-AE2B-955F-28C292D2B53B}"/>
              </a:ext>
            </a:extLst>
          </p:cNvPr>
          <p:cNvCxnSpPr/>
          <p:nvPr/>
        </p:nvCxnSpPr>
        <p:spPr>
          <a:xfrm>
            <a:off x="2263297" y="2111377"/>
            <a:ext cx="2771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94C470-EA95-4552-AD0F-C2F8A86731F2}"/>
              </a:ext>
            </a:extLst>
          </p:cNvPr>
          <p:cNvCxnSpPr>
            <a:cxnSpLocks/>
          </p:cNvCxnSpPr>
          <p:nvPr/>
        </p:nvCxnSpPr>
        <p:spPr>
          <a:xfrm>
            <a:off x="2263297" y="2366647"/>
            <a:ext cx="37207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D8EEA1-5CFD-8D8C-F248-316B8B727032}"/>
              </a:ext>
            </a:extLst>
          </p:cNvPr>
          <p:cNvSpPr txBox="1"/>
          <p:nvPr/>
        </p:nvSpPr>
        <p:spPr>
          <a:xfrm>
            <a:off x="6467526" y="1730464"/>
            <a:ext cx="48862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System.Collections</a:t>
            </a:r>
            <a:r>
              <a:rPr lang="en-US" altLang="ko-KR" sz="2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추가</a:t>
            </a:r>
            <a:endParaRPr lang="en-US" altLang="ko-KR" sz="2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en-US" altLang="ko-KR" sz="2400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System.Collections.Generic</a:t>
            </a:r>
            <a:r>
              <a:rPr lang="en-US" altLang="ko-KR" sz="2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추가</a:t>
            </a:r>
            <a:endParaRPr lang="en-US" altLang="ko-KR" sz="2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sz="2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en-US" altLang="ko-KR" sz="24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WinForm</a:t>
            </a:r>
            <a:r>
              <a:rPr lang="ko-KR" altLang="en-US" sz="2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 기본적으로 추가되어 있음</a:t>
            </a:r>
            <a:endParaRPr lang="en-US" altLang="ko-KR" sz="2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90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D1B0-E47D-3500-B816-2CF2578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19816-08CB-C9C7-75D5-C91DD884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(1) </a:t>
            </a:r>
            <a:r>
              <a:rPr lang="ko-KR" altLang="en-US" b="1" dirty="0" err="1">
                <a:solidFill>
                  <a:schemeClr val="accent1"/>
                </a:solidFill>
              </a:rPr>
              <a:t>비제네릭</a:t>
            </a:r>
            <a:r>
              <a:rPr lang="ko-KR" altLang="en-US" b="1" dirty="0">
                <a:solidFill>
                  <a:schemeClr val="accent1"/>
                </a:solidFill>
              </a:rPr>
              <a:t> 컬렉션 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System.Collections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dirty="0" err="1"/>
              <a:t>ArrayList</a:t>
            </a:r>
            <a:r>
              <a:rPr lang="en-US" altLang="ko-KR" dirty="0"/>
              <a:t>, </a:t>
            </a:r>
            <a:r>
              <a:rPr lang="en-US" altLang="ko-KR" dirty="0" err="1"/>
              <a:t>Hashtable</a:t>
            </a:r>
            <a:r>
              <a:rPr lang="en-US" altLang="ko-KR" dirty="0"/>
              <a:t>, Stack, Queue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en-US" dirty="0" smtClean="0"/>
              <a:t>데이터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타입으로 저장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성능 저하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안전성 ↓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(2) </a:t>
            </a:r>
            <a:r>
              <a:rPr lang="ko-KR" altLang="en-US" b="1" dirty="0">
                <a:solidFill>
                  <a:schemeClr val="accent1"/>
                </a:solidFill>
              </a:rPr>
              <a:t>제네릭 컬렉션 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System.Collections.Generic</a:t>
            </a:r>
            <a:r>
              <a:rPr lang="en-US" altLang="ko-KR" b="1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List&lt;T&gt;, Stack&lt;T&gt;, Queue&lt;T&gt;, Dictionary&lt;&gt;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 형식 안전성 보장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컴파일 시점에서 타입 체크 가능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타입을 지정하고 사용할 수 있음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성능 ↑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안전성 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DC873-FB55-FC27-9B3A-69E4DB80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6061A-90B4-8266-8EC0-118B23EF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크기를 자동으로 조절할 수 있는 배열 형태 컬렉션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74" y="2545080"/>
            <a:ext cx="4887653" cy="36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06040"/>
              </p:ext>
            </p:extLst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메서드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Add(object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요소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Insert(index,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특정 위치에 요소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Remove(value)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해당 요소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RemoveAt</a:t>
                      </a:r>
                      <a:r>
                        <a:rPr lang="en-US" dirty="0"/>
                        <a:t>(index)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해당 인덱스의 요소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전체 요소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Contains(value)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해당 값이 존재하는지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20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Sort()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정렬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같은 </a:t>
                      </a:r>
                      <a:r>
                        <a:rPr lang="ko-KR" altLang="en-US" dirty="0" err="1"/>
                        <a:t>타입끼리만</a:t>
                      </a:r>
                      <a:r>
                        <a:rPr lang="ko-KR" altLang="en-US" dirty="0"/>
                        <a:t> 가능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91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Reverse()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역순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37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BD8AE0-CA49-7C14-67F9-461A88E8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325" y="2439137"/>
            <a:ext cx="3195748" cy="27890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E7D3C8-52B7-2EA3-82C1-8809DB4F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325563"/>
            <a:ext cx="5387580" cy="4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18691"/>
              </p:ext>
            </p:extLst>
          </p:nvPr>
        </p:nvGraphicFramePr>
        <p:xfrm>
          <a:off x="838200" y="2743202"/>
          <a:ext cx="10515600" cy="259142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</a:tblGrid>
              <a:tr h="431904">
                <a:tc>
                  <a:txBody>
                    <a:bodyPr/>
                    <a:lstStyle/>
                    <a:p>
                      <a:r>
                        <a:rPr lang="ko-KR" altLang="en-US" dirty="0"/>
                        <a:t>메서드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/>
                        <a:t>Push(object)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스택의 맨 위에 데이터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맨 위 데이터를 꺼내고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맨 위 데이터를 꺼내되 제거하지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스택 초기화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스택에 들어있는 요소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1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비제네릭</a:t>
            </a:r>
            <a:r>
              <a:rPr lang="ko-KR" altLang="en-US" dirty="0"/>
              <a:t> </a:t>
            </a:r>
            <a:r>
              <a:rPr lang="ko-KR" altLang="en-US" dirty="0" smtClean="0"/>
              <a:t>컬렉션 </a:t>
            </a:r>
            <a:r>
              <a:rPr lang="en-US" altLang="ko-KR" dirty="0"/>
              <a:t>- Queue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018822-567A-F28C-2209-97DD7E61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33" y="1383030"/>
            <a:ext cx="5906857" cy="4525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9B54A4-A4F7-9C79-FE15-B85DF939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948" y="2692808"/>
            <a:ext cx="2637634" cy="21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810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8908</TotalTime>
  <Words>614</Words>
  <Application>Microsoft Office PowerPoint</Application>
  <PresentationFormat>와이드스크린</PresentationFormat>
  <Paragraphs>192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Pretendard GOV</vt:lpstr>
      <vt:lpstr>AppleSDGothicNeoH00</vt:lpstr>
      <vt:lpstr>Wingdings</vt:lpstr>
      <vt:lpstr>맑은 고딕</vt:lpstr>
      <vt:lpstr>Pretendard SemiBold</vt:lpstr>
      <vt:lpstr>Pretendard Black</vt:lpstr>
      <vt:lpstr>Arial</vt:lpstr>
      <vt:lpstr>AppleSDGothicNeoB00</vt:lpstr>
      <vt:lpstr>1_코딩온템플릿</vt:lpstr>
      <vt:lpstr>컬렉션</vt:lpstr>
      <vt:lpstr>컬렉션</vt:lpstr>
      <vt:lpstr>컬렉션</vt:lpstr>
      <vt:lpstr>컬렉션</vt:lpstr>
      <vt:lpstr>비제네릭 컬렉션 - ArrayList</vt:lpstr>
      <vt:lpstr>비제네릭 컬렉션 - ArrayList</vt:lpstr>
      <vt:lpstr>비제네릭 컬렉션 - Stack</vt:lpstr>
      <vt:lpstr>비제네릭 컬렉션 - Stack</vt:lpstr>
      <vt:lpstr>비제네릭 컬렉션 - Queue</vt:lpstr>
      <vt:lpstr>비제네릭 컬렉션 - Queue</vt:lpstr>
      <vt:lpstr>비제네릭 컬렉션 - Hashtable</vt:lpstr>
      <vt:lpstr>비제네릭 컬렉션 - Hashtable</vt:lpstr>
      <vt:lpstr>제네릭 컬렉션</vt:lpstr>
      <vt:lpstr>제네릭 컬렉션 - Stack, List</vt:lpstr>
      <vt:lpstr>제네릭 컬렉션 - Dictionary</vt:lpstr>
      <vt:lpstr>제네릭 컬렉션 - Dictionary</vt:lpstr>
      <vt:lpstr>제네릭 컬렉션 - Dictionary</vt:lpstr>
      <vt:lpstr>실습. 제네릭 딕셔너리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1465</cp:revision>
  <dcterms:created xsi:type="dcterms:W3CDTF">2022-06-26T11:10:22Z</dcterms:created>
  <dcterms:modified xsi:type="dcterms:W3CDTF">2025-06-08T14:32:48Z</dcterms:modified>
</cp:coreProperties>
</file>