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9"/>
  </p:notesMasterIdLst>
  <p:sldIdLst>
    <p:sldId id="854" r:id="rId2"/>
    <p:sldId id="862" r:id="rId3"/>
    <p:sldId id="751" r:id="rId4"/>
    <p:sldId id="863" r:id="rId5"/>
    <p:sldId id="864" r:id="rId6"/>
    <p:sldId id="755" r:id="rId7"/>
    <p:sldId id="753" r:id="rId8"/>
    <p:sldId id="752" r:id="rId9"/>
    <p:sldId id="835" r:id="rId10"/>
    <p:sldId id="828" r:id="rId11"/>
    <p:sldId id="829" r:id="rId12"/>
    <p:sldId id="830" r:id="rId13"/>
    <p:sldId id="831" r:id="rId14"/>
    <p:sldId id="832" r:id="rId15"/>
    <p:sldId id="756" r:id="rId16"/>
    <p:sldId id="825" r:id="rId17"/>
    <p:sldId id="826" r:id="rId18"/>
    <p:sldId id="759" r:id="rId19"/>
    <p:sldId id="772" r:id="rId20"/>
    <p:sldId id="827" r:id="rId21"/>
    <p:sldId id="855" r:id="rId22"/>
    <p:sldId id="856" r:id="rId23"/>
    <p:sldId id="857" r:id="rId24"/>
    <p:sldId id="858" r:id="rId25"/>
    <p:sldId id="859" r:id="rId26"/>
    <p:sldId id="860" r:id="rId27"/>
    <p:sldId id="861" r:id="rId28"/>
  </p:sldIdLst>
  <p:sldSz cx="12192000" cy="6858000"/>
  <p:notesSz cx="6858000" cy="9144000"/>
  <p:embeddedFontLst>
    <p:embeddedFont>
      <p:font typeface="Pretendard GOV" panose="020B0600000101010101" charset="-127"/>
      <p:regular r:id="rId30"/>
      <p:bold r:id="rId31"/>
    </p:embeddedFont>
    <p:embeddedFont>
      <p:font typeface="맑은 고딕" panose="020B0503020000020004" pitchFamily="50" charset="-127"/>
      <p:regular r:id="rId32"/>
      <p:bold r:id="rId33"/>
    </p:embeddedFont>
    <p:embeddedFont>
      <p:font typeface="Pretendard" panose="02000503000000020004" pitchFamily="2" charset="-127"/>
      <p:regular r:id="rId34"/>
      <p:bold r:id="rId35"/>
    </p:embeddedFont>
    <p:embeddedFont>
      <p:font typeface="Pretendard Black" panose="02000A03000000020004" pitchFamily="2" charset="-127"/>
      <p:bold r:id="rId3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75000" autoAdjust="0"/>
  </p:normalViewPr>
  <p:slideViewPr>
    <p:cSldViewPr snapToGrid="0">
      <p:cViewPr varScale="1">
        <p:scale>
          <a:sx n="90" d="100"/>
          <a:sy n="90" d="100"/>
        </p:scale>
        <p:origin x="2760" y="9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2B524-D918-DA64-CBCA-C0C22883F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DEB55A-08AB-400A-F61F-E9E368BA9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E05A0D-84C7-7054-DB01-C9083CEBE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28B99D-2A4B-0DBB-539C-1AC72AD08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050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493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11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4682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57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142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731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930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9671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46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23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414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0501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838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484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575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153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254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146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903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024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lvl="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927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FD3C4-C5F1-96D5-2637-9D7BDB83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BCDCE4-A98E-AA3C-01BB-ADAC9650F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688183-B4CC-2DB5-E7F1-F426FB867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EDB6C-A0AF-1261-0201-BB8E3879B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68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8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indows.forms.progressbar?view=windowsdesktop-8.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desktop/winforms/controls/how-to-make-thread-safe-calls?view=netdesktop-8.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70C3A-F056-E99C-BFE1-C0075A99A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BD297E-1356-DEDF-0CC8-EE25728970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C35898-2A69-259B-EAB7-387785AD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2D3B7-54A5-DF22-6333-1F7EE3CB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52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05A02-4423-6E11-6F93-37232D1C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69B564-792A-6F5F-2116-DB476CC8F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Framework</a:t>
            </a:r>
            <a:r>
              <a:rPr lang="ko-KR" altLang="en-US" dirty="0"/>
              <a:t>에서 제공하는 </a:t>
            </a:r>
            <a:r>
              <a:rPr lang="ko-KR" altLang="en-US" dirty="0" err="1"/>
              <a:t>멀티스레드</a:t>
            </a:r>
            <a:r>
              <a:rPr lang="ko-KR" altLang="en-US" dirty="0"/>
              <a:t> 클래스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solidFill>
                  <a:srgbClr val="7030A0"/>
                </a:solidFill>
              </a:rPr>
              <a:t>BackgroundWorker</a:t>
            </a:r>
            <a:endParaRPr lang="en-US" altLang="ko-KR" dirty="0">
              <a:solidFill>
                <a:srgbClr val="7030A0"/>
              </a:solidFill>
            </a:endParaRPr>
          </a:p>
          <a:p>
            <a:pPr lvl="1"/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/>
              <a:t>WPF</a:t>
            </a:r>
            <a:r>
              <a:rPr lang="ko-KR" altLang="en-US" dirty="0"/>
              <a:t>의 </a:t>
            </a:r>
            <a:r>
              <a:rPr lang="en-US" altLang="ko-KR" dirty="0"/>
              <a:t>UI </a:t>
            </a:r>
            <a:r>
              <a:rPr lang="ko-KR" altLang="en-US" dirty="0"/>
              <a:t>스레드와 상관없이 코드를 실행하는 것이 목적</a:t>
            </a:r>
            <a:endParaRPr lang="en-US" altLang="ko-KR" dirty="0"/>
          </a:p>
          <a:p>
            <a:pPr lvl="1"/>
            <a:r>
              <a:rPr lang="ko-KR" altLang="en-US" dirty="0"/>
              <a:t>파일 다운로드</a:t>
            </a:r>
            <a:r>
              <a:rPr lang="en-US" altLang="ko-KR" dirty="0"/>
              <a:t>, </a:t>
            </a:r>
            <a:r>
              <a:rPr lang="ko-KR" altLang="en-US" dirty="0"/>
              <a:t>데이터베이스 조회</a:t>
            </a:r>
            <a:r>
              <a:rPr lang="en-US" altLang="ko-KR" dirty="0"/>
              <a:t>, </a:t>
            </a:r>
            <a:r>
              <a:rPr lang="ko-KR" altLang="en-US" dirty="0" err="1"/>
              <a:t>프로그래스</a:t>
            </a:r>
            <a:r>
              <a:rPr lang="ko-KR" altLang="en-US" dirty="0"/>
              <a:t> 바 갱신 등에 활용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solidFill>
                  <a:srgbClr val="7030A0"/>
                </a:solidFill>
              </a:rPr>
              <a:t>Thread</a:t>
            </a:r>
          </a:p>
          <a:p>
            <a:pPr lvl="1"/>
            <a:r>
              <a:rPr lang="ko-KR" altLang="en-US" dirty="0"/>
              <a:t>일반적으로 스레드를 직접 관리할 때 사용하는 클래스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 대비 세밀한 제어가 가능하지만</a:t>
            </a:r>
            <a:r>
              <a:rPr lang="en-US" altLang="ko-KR" dirty="0"/>
              <a:t>, </a:t>
            </a:r>
            <a:r>
              <a:rPr lang="ko-KR" altLang="en-US" dirty="0"/>
              <a:t>스레드 생명 주기</a:t>
            </a:r>
            <a:r>
              <a:rPr lang="en-US" altLang="ko-KR" dirty="0"/>
              <a:t>, </a:t>
            </a:r>
            <a:r>
              <a:rPr lang="ko-KR" altLang="en-US" dirty="0"/>
              <a:t>동기화 등을 직접 관리해야 하기 때문에 복잡성이 증가함</a:t>
            </a:r>
            <a:endParaRPr lang="en-US" altLang="ko-KR" dirty="0"/>
          </a:p>
          <a:p>
            <a:pPr lvl="1"/>
            <a:r>
              <a:rPr lang="ko-KR" altLang="en-US" dirty="0"/>
              <a:t>시작</a:t>
            </a:r>
            <a:r>
              <a:rPr lang="en-US" altLang="ko-KR" dirty="0"/>
              <a:t>(Start), </a:t>
            </a:r>
            <a:r>
              <a:rPr lang="ko-KR" altLang="en-US" dirty="0"/>
              <a:t>중지</a:t>
            </a:r>
            <a:r>
              <a:rPr lang="en-US" altLang="ko-KR" dirty="0"/>
              <a:t>(Abort), </a:t>
            </a:r>
            <a:r>
              <a:rPr lang="ko-KR" altLang="en-US" dirty="0"/>
              <a:t>일시 중지</a:t>
            </a:r>
            <a:r>
              <a:rPr lang="en-US" altLang="ko-KR" dirty="0"/>
              <a:t>(Suspend), </a:t>
            </a:r>
            <a:r>
              <a:rPr lang="ko-KR" altLang="en-US" dirty="0"/>
              <a:t>재개</a:t>
            </a:r>
            <a:r>
              <a:rPr lang="en-US" altLang="ko-KR" dirty="0"/>
              <a:t>(Resume) </a:t>
            </a:r>
            <a:r>
              <a:rPr lang="ko-KR" altLang="en-US" dirty="0"/>
              <a:t>기능 지원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4C7801-F90D-3FEB-809C-08D151B5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004E82-4FBA-D06B-E7F6-5244E484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79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8642F-443A-9261-97A2-82B19CF40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4F244-4529-1074-3676-2B63095D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DoWork</a:t>
            </a:r>
            <a:endParaRPr lang="en-US" altLang="ko-KR" dirty="0"/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가 </a:t>
            </a:r>
            <a:r>
              <a:rPr lang="en-US" altLang="ko-KR" dirty="0"/>
              <a:t>UI </a:t>
            </a:r>
            <a:r>
              <a:rPr lang="ko-KR" altLang="en-US" dirty="0"/>
              <a:t>스레드와 별개로 수행할 메소드를 지정</a:t>
            </a:r>
            <a:endParaRPr lang="en-US" altLang="ko-KR" dirty="0"/>
          </a:p>
          <a:p>
            <a:r>
              <a:rPr lang="en-US" altLang="ko-KR" dirty="0" err="1"/>
              <a:t>ProgressChanged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</a:t>
            </a:r>
            <a:r>
              <a:rPr lang="ko-KR" altLang="en-US" dirty="0"/>
              <a:t>로 지정된 메소드에서 </a:t>
            </a:r>
            <a:r>
              <a:rPr lang="en-US" altLang="ko-KR" dirty="0" err="1"/>
              <a:t>ReportProgress</a:t>
            </a:r>
            <a:r>
              <a:rPr lang="en-US" altLang="ko-KR" dirty="0"/>
              <a:t>() </a:t>
            </a:r>
            <a:r>
              <a:rPr lang="ko-KR" altLang="en-US" dirty="0"/>
              <a:t>메소드가 호출되면 반복적으로 실행되는 메소드를 지정</a:t>
            </a:r>
            <a:endParaRPr lang="en-US" altLang="ko-KR" dirty="0"/>
          </a:p>
          <a:p>
            <a:pPr lvl="1"/>
            <a:r>
              <a:rPr lang="en-US" altLang="ko-KR" dirty="0" err="1"/>
              <a:t>ReportProgress</a:t>
            </a:r>
            <a:r>
              <a:rPr lang="en-US" altLang="ko-KR" dirty="0"/>
              <a:t>()</a:t>
            </a:r>
            <a:r>
              <a:rPr lang="ko-KR" altLang="en-US" dirty="0"/>
              <a:t>는 </a:t>
            </a:r>
            <a:r>
              <a:rPr lang="en-US" altLang="ko-KR" dirty="0"/>
              <a:t>0~100 </a:t>
            </a:r>
            <a:r>
              <a:rPr lang="ko-KR" altLang="en-US" dirty="0"/>
              <a:t>사이의 값을 입력 받을 수 있음</a:t>
            </a:r>
            <a:endParaRPr lang="en-US" altLang="ko-KR" dirty="0"/>
          </a:p>
          <a:p>
            <a:r>
              <a:rPr lang="en-US" altLang="ko-KR" dirty="0" err="1"/>
              <a:t>RunWorkerCompleted</a:t>
            </a:r>
            <a:endParaRPr lang="en-US" altLang="ko-KR" dirty="0"/>
          </a:p>
          <a:p>
            <a:pPr lvl="1"/>
            <a:r>
              <a:rPr lang="en-US" altLang="ko-KR" dirty="0" err="1"/>
              <a:t>DoWork</a:t>
            </a:r>
            <a:r>
              <a:rPr lang="en-US" altLang="ko-KR" dirty="0"/>
              <a:t>() </a:t>
            </a:r>
            <a:r>
              <a:rPr lang="ko-KR" altLang="en-US" dirty="0"/>
              <a:t>메소드가 끝나면 </a:t>
            </a:r>
            <a:r>
              <a:rPr lang="en-US" altLang="ko-KR" dirty="0"/>
              <a:t>1</a:t>
            </a:r>
            <a:r>
              <a:rPr lang="ko-KR" altLang="en-US" dirty="0"/>
              <a:t>회 동작하는 메소드를 지정</a:t>
            </a:r>
            <a:endParaRPr lang="en-US" altLang="ko-KR" dirty="0"/>
          </a:p>
          <a:p>
            <a:r>
              <a:rPr lang="en-US" altLang="ko-KR" dirty="0" err="1"/>
              <a:t>RunWorkerAsync</a:t>
            </a:r>
            <a:r>
              <a:rPr lang="en-US" altLang="ko-KR" dirty="0"/>
              <a:t>() </a:t>
            </a:r>
          </a:p>
          <a:p>
            <a:pPr lvl="1"/>
            <a:r>
              <a:rPr lang="en-US" altLang="ko-KR" dirty="0" err="1"/>
              <a:t>BackgroundWorker</a:t>
            </a:r>
            <a:r>
              <a:rPr lang="ko-KR" altLang="en-US" dirty="0"/>
              <a:t>를 실행시키는 메소드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B743-7B3A-8AC8-C359-3BEC3E38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A47988-0C26-A04D-28D1-1E8A26E8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538A92-358E-D233-5E04-A74B0CBCD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80" y="3535052"/>
            <a:ext cx="3796980" cy="2770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97936A-A665-DCE0-178B-B094C16353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38" y="5732808"/>
            <a:ext cx="3575611" cy="27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2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D9BB-F4DE-C10F-72B6-F8F4FD92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63E99-9270-EAB4-0FA4-70605ED7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pic>
        <p:nvPicPr>
          <p:cNvPr id="19" name="내용 개체 틀 18">
            <a:extLst>
              <a:ext uri="{FF2B5EF4-FFF2-40B4-BE49-F238E27FC236}">
                <a16:creationId xmlns:a16="http://schemas.microsoft.com/office/drawing/2014/main" id="{5A578170-C1E2-6248-A629-2A26E5B8F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322" y="1538468"/>
            <a:ext cx="10858097" cy="337289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EFE49-D5DC-C06F-12D1-1B907FFA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330D1B-2AA7-9BF6-5532-92FA4E37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DF9CBA8-5133-1744-AB45-EBF15D141385}"/>
              </a:ext>
            </a:extLst>
          </p:cNvPr>
          <p:cNvCxnSpPr/>
          <p:nvPr/>
        </p:nvCxnSpPr>
        <p:spPr>
          <a:xfrm flipH="1">
            <a:off x="7626285" y="3205114"/>
            <a:ext cx="490194" cy="3016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851202-9733-3825-692A-877EB76BFD3B}"/>
              </a:ext>
            </a:extLst>
          </p:cNvPr>
          <p:cNvSpPr txBox="1"/>
          <p:nvPr/>
        </p:nvSpPr>
        <p:spPr>
          <a:xfrm>
            <a:off x="8116479" y="2986611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메소드 이름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0417737-B422-DE5A-68B6-C4D009CFB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22" y="5104538"/>
            <a:ext cx="5724695" cy="21290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D731EA1-42C8-5AA1-6095-6609C8CCC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322" y="5366667"/>
            <a:ext cx="7688124" cy="21290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54926D1-25D3-7B23-2D75-FEE101A26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322" y="5642631"/>
            <a:ext cx="5275243" cy="24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429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37AAC-C52E-1FEA-C537-51C2E9DC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BackgroundWorker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070D0-1F96-E1B3-9066-35DB30359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프로그래스</a:t>
            </a:r>
            <a:r>
              <a:rPr lang="ko-KR" altLang="en-US" dirty="0"/>
              <a:t> 바를 만들 때</a:t>
            </a:r>
            <a:r>
              <a:rPr lang="en-US" altLang="ko-KR" dirty="0"/>
              <a:t>, while</a:t>
            </a:r>
            <a:r>
              <a:rPr lang="ko-KR" altLang="en-US" dirty="0"/>
              <a:t>문을 사용하여 바를 채우게 되면 </a:t>
            </a:r>
            <a:r>
              <a:rPr lang="en-US" altLang="ko-KR" dirty="0"/>
              <a:t>UI </a:t>
            </a:r>
            <a:r>
              <a:rPr lang="ko-KR" altLang="en-US" dirty="0"/>
              <a:t>스레드가 바쁠 경우 응답 없음이 되고</a:t>
            </a:r>
            <a:r>
              <a:rPr lang="en-US" altLang="ko-KR" dirty="0"/>
              <a:t>, </a:t>
            </a:r>
            <a:r>
              <a:rPr lang="ko-KR" altLang="en-US" dirty="0"/>
              <a:t>순식간에 바가 가득 차는 문제가 발생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834087-9262-73C2-D597-DF10F91E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8439BE-D067-F5D9-6755-49AF9F4B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CA1443B-C034-9D99-60F9-5E299E185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794" y="4615492"/>
            <a:ext cx="6944468" cy="14277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821C5-AA80-963D-51B9-E4D2758F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2794" y="2805865"/>
            <a:ext cx="4839375" cy="15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5E7C1-EB16-2E1F-7B1E-82672807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543D9-73DF-C1DC-5432-5F1707F59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0" dirty="0">
                <a:solidFill>
                  <a:srgbClr val="008000"/>
                </a:solidFill>
              </a:rPr>
              <a:t>실습</a:t>
            </a:r>
            <a:r>
              <a:rPr lang="en-US" altLang="ko-KR" b="0" dirty="0">
                <a:solidFill>
                  <a:srgbClr val="008000"/>
                </a:solidFill>
              </a:rPr>
              <a:t>. </a:t>
            </a:r>
            <a:r>
              <a:rPr lang="en-US" altLang="ko-KR" b="0" dirty="0" err="1">
                <a:solidFill>
                  <a:srgbClr val="008000"/>
                </a:solidFill>
              </a:rPr>
              <a:t>BackgroundWorker</a:t>
            </a:r>
            <a:endParaRPr lang="ko-KR" altLang="en-US" b="0" dirty="0">
              <a:solidFill>
                <a:srgbClr val="00800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B5596-F8B5-E3D2-E9D9-D8C8107C0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5262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 err="1"/>
              <a:t>BackgroundWorker</a:t>
            </a:r>
            <a:r>
              <a:rPr lang="ko-KR" altLang="en-US" dirty="0"/>
              <a:t>를 사용하여 </a:t>
            </a:r>
            <a:r>
              <a:rPr lang="en-US" altLang="ko-KR" dirty="0"/>
              <a:t>UI </a:t>
            </a:r>
            <a:r>
              <a:rPr lang="ko-KR" altLang="en-US" dirty="0"/>
              <a:t>스레드와 별개로 </a:t>
            </a:r>
            <a:r>
              <a:rPr lang="ko-KR" altLang="en-US" dirty="0" err="1"/>
              <a:t>프로그래스</a:t>
            </a:r>
            <a:r>
              <a:rPr lang="ko-KR" altLang="en-US" dirty="0"/>
              <a:t> 바를 작동 시키기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err="1"/>
              <a:t>프로그래스</a:t>
            </a:r>
            <a:r>
              <a:rPr lang="ko-KR" altLang="en-US" dirty="0"/>
              <a:t> 바를 만들고 값의 범위를 </a:t>
            </a:r>
            <a:r>
              <a:rPr lang="en-US" altLang="ko-KR" dirty="0"/>
              <a:t>0~100</a:t>
            </a:r>
            <a:r>
              <a:rPr lang="ko-KR" altLang="en-US" dirty="0"/>
              <a:t>으로 설정</a:t>
            </a:r>
            <a:endParaRPr lang="en-US" altLang="ko-KR" dirty="0"/>
          </a:p>
          <a:p>
            <a:pPr lvl="1"/>
            <a:r>
              <a:rPr lang="en-US" altLang="ko-KR" sz="2000" dirty="0">
                <a:hlinkClick r:id="rId3"/>
              </a:rPr>
              <a:t>https://learn.microsoft.com/ko-kr/dotnet/api/system.windows.forms.progressbar?view=windowsdesktop-8.0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DoWork</a:t>
            </a:r>
            <a:r>
              <a:rPr lang="ko-KR" altLang="en-US" dirty="0"/>
              <a:t>에 할당된 메소드는 반복문을 </a:t>
            </a:r>
            <a:r>
              <a:rPr lang="en-US" altLang="ko-KR" dirty="0"/>
              <a:t>30ms </a:t>
            </a:r>
            <a:r>
              <a:rPr lang="ko-KR" altLang="en-US" dirty="0"/>
              <a:t>마다 총 </a:t>
            </a:r>
            <a:r>
              <a:rPr lang="en-US" altLang="ko-KR" dirty="0"/>
              <a:t>101</a:t>
            </a:r>
            <a:r>
              <a:rPr lang="ko-KR" altLang="en-US" dirty="0"/>
              <a:t>회 돌면서 </a:t>
            </a:r>
            <a:r>
              <a:rPr lang="en-US" altLang="ko-KR" dirty="0"/>
              <a:t>0 </a:t>
            </a:r>
            <a:r>
              <a:rPr lang="ko-KR" altLang="en-US" dirty="0"/>
              <a:t>부터 </a:t>
            </a:r>
            <a:r>
              <a:rPr lang="en-US" altLang="ko-KR" dirty="0"/>
              <a:t>100</a:t>
            </a:r>
            <a:r>
              <a:rPr lang="ko-KR" altLang="en-US" dirty="0"/>
              <a:t>까지 </a:t>
            </a:r>
            <a:r>
              <a:rPr lang="en-US" altLang="ko-KR" dirty="0" err="1"/>
              <a:t>ReportProgress</a:t>
            </a:r>
            <a:r>
              <a:rPr lang="en-US" altLang="ko-KR" dirty="0"/>
              <a:t>(int)</a:t>
            </a:r>
            <a:r>
              <a:rPr lang="ko-KR" altLang="en-US" dirty="0"/>
              <a:t>를 호출</a:t>
            </a:r>
            <a:endParaRPr lang="en-US" altLang="ko-KR" dirty="0"/>
          </a:p>
          <a:p>
            <a:pPr lvl="1"/>
            <a:r>
              <a:rPr lang="en-US" altLang="ko-KR" dirty="0" err="1"/>
              <a:t>Thread.Sleep</a:t>
            </a:r>
            <a:r>
              <a:rPr lang="en-US" altLang="ko-KR" dirty="0"/>
              <a:t>()</a:t>
            </a:r>
            <a:r>
              <a:rPr lang="ko-KR" altLang="en-US" dirty="0"/>
              <a:t>을 사용하여 </a:t>
            </a:r>
            <a:r>
              <a:rPr lang="en-US" altLang="ko-KR" dirty="0"/>
              <a:t>30ms</a:t>
            </a:r>
            <a:r>
              <a:rPr lang="ko-KR" altLang="en-US" dirty="0"/>
              <a:t>의 시간차를 발생시킴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ProgressChanged</a:t>
            </a:r>
            <a:r>
              <a:rPr lang="ko-KR" altLang="en-US" dirty="0"/>
              <a:t>에 할당된 메소드는 </a:t>
            </a:r>
            <a:r>
              <a:rPr lang="ko-KR" altLang="en-US" dirty="0" err="1"/>
              <a:t>프로그래스</a:t>
            </a:r>
            <a:r>
              <a:rPr lang="ko-KR" altLang="en-US" dirty="0"/>
              <a:t> 바의 </a:t>
            </a:r>
            <a:r>
              <a:rPr lang="en-US" altLang="ko-KR" dirty="0"/>
              <a:t>Value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씩 증가시킴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RunWorkerCompleted</a:t>
            </a:r>
            <a:r>
              <a:rPr lang="ko-KR" altLang="en-US" dirty="0"/>
              <a:t>에 할당된 메소드는 </a:t>
            </a:r>
            <a:r>
              <a:rPr lang="en-US" altLang="ko-KR" dirty="0"/>
              <a:t>“</a:t>
            </a:r>
            <a:r>
              <a:rPr lang="ko-KR" altLang="en-US" dirty="0"/>
              <a:t>완료됨</a:t>
            </a:r>
            <a:r>
              <a:rPr lang="en-US" altLang="ko-KR" dirty="0"/>
              <a:t>” </a:t>
            </a:r>
            <a:r>
              <a:rPr lang="ko-KR" altLang="en-US" dirty="0"/>
              <a:t>메시지 박스를 호출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Start </a:t>
            </a:r>
            <a:r>
              <a:rPr lang="ko-KR" altLang="en-US" dirty="0"/>
              <a:t>버튼을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en-US" altLang="ko-KR" dirty="0" err="1"/>
              <a:t>BackgroundWorker</a:t>
            </a:r>
            <a:r>
              <a:rPr lang="ko-KR" altLang="en-US" dirty="0"/>
              <a:t>가 동작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312CB-DB06-7028-5B31-3771E992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A583-6532-9837-1366-990D076E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630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6FEC5-89F9-2485-1475-903F6B7B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4BF9CB-A691-F8FC-E6EC-D40B39971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718"/>
            <a:ext cx="10515600" cy="450024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using </a:t>
            </a:r>
            <a:r>
              <a:rPr lang="en-US" altLang="ko-KR" sz="2400" dirty="0" err="1"/>
              <a:t>System.Threading</a:t>
            </a:r>
            <a:r>
              <a:rPr lang="en-US" altLang="ko-KR" sz="2400" dirty="0"/>
              <a:t> </a:t>
            </a:r>
            <a:r>
              <a:rPr lang="ko-KR" altLang="en-US" sz="2400" dirty="0"/>
              <a:t>선언</a:t>
            </a: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39437-E904-38EE-A7BF-141E828E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8EABF5-BFE2-4B6E-4568-C0906F63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09C6EC-9306-5AFC-CBA9-A893DB5AD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816" y="2917508"/>
            <a:ext cx="2527880" cy="22637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F0AC67-FC9C-ABB2-0162-1BA5B3236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684" y="2121261"/>
            <a:ext cx="5546883" cy="4117686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48348B8-7244-0E5C-85D8-9A4F8F420DF4}"/>
              </a:ext>
            </a:extLst>
          </p:cNvPr>
          <p:cNvCxnSpPr>
            <a:cxnSpLocks/>
          </p:cNvCxnSpPr>
          <p:nvPr/>
        </p:nvCxnSpPr>
        <p:spPr>
          <a:xfrm>
            <a:off x="1657350" y="523772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D131021-B103-9B82-99F9-267F9CDA277A}"/>
              </a:ext>
            </a:extLst>
          </p:cNvPr>
          <p:cNvCxnSpPr>
            <a:cxnSpLocks/>
          </p:cNvCxnSpPr>
          <p:nvPr/>
        </p:nvCxnSpPr>
        <p:spPr>
          <a:xfrm>
            <a:off x="5574030" y="3847077"/>
            <a:ext cx="96012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6D0F4EC-AE3A-38C2-0B20-D9380A89B553}"/>
              </a:ext>
            </a:extLst>
          </p:cNvPr>
          <p:cNvCxnSpPr/>
          <p:nvPr/>
        </p:nvCxnSpPr>
        <p:spPr>
          <a:xfrm flipV="1">
            <a:off x="2617470" y="3895092"/>
            <a:ext cx="2892118" cy="13426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2870419-F19C-E639-5937-96CBBED84BC4}"/>
              </a:ext>
            </a:extLst>
          </p:cNvPr>
          <p:cNvSpPr txBox="1"/>
          <p:nvPr/>
        </p:nvSpPr>
        <p:spPr>
          <a:xfrm>
            <a:off x="3555040" y="4899387"/>
            <a:ext cx="2571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단위로 스레드를 생성</a:t>
            </a:r>
          </a:p>
        </p:txBody>
      </p:sp>
    </p:spTree>
    <p:extLst>
      <p:ext uri="{BB962C8B-B14F-4D97-AF65-F5344CB8AC3E}">
        <p14:creationId xmlns:p14="http://schemas.microsoft.com/office/powerpoint/2010/main" val="138021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9B8F8-3E84-FFCE-871C-2D09DB3E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286DF-7661-4126-2211-5E418FDD4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4E6BA30D-5B59-1F18-5F1E-DF3CB8835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70604" y="1690688"/>
            <a:ext cx="5363323" cy="3715268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7AF2D-95B2-6AAF-ECAA-67AA0351D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0FF2B5-AB39-ACDF-E3A8-6E0FD65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0E2862-166F-458F-EE65-0312CA99E1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306"/>
          <a:stretch/>
        </p:blipFill>
        <p:spPr>
          <a:xfrm>
            <a:off x="251788" y="2251709"/>
            <a:ext cx="4477377" cy="29777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48A5EE0-F31F-9FFE-30EF-17CEDF3B804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366"/>
          <a:stretch/>
        </p:blipFill>
        <p:spPr>
          <a:xfrm>
            <a:off x="10976282" y="2021741"/>
            <a:ext cx="963930" cy="3556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5371182-C603-A27F-82DA-8D086EAD87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479" b="92339"/>
          <a:stretch/>
        </p:blipFill>
        <p:spPr>
          <a:xfrm>
            <a:off x="251787" y="1656616"/>
            <a:ext cx="4477377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405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A391D-1DDA-1BF1-2890-5642461B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 </a:t>
            </a:r>
            <a:r>
              <a:rPr lang="en-US" altLang="ko-KR" dirty="0"/>
              <a:t>- lock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ACB71-24DE-38E7-E85A-2B08BEF0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일어나서는 안되는 코드를 보호하는 기능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감싸진 코드는 실행 중에 컨텍스트 </a:t>
            </a:r>
            <a:r>
              <a:rPr lang="ko-KR" altLang="en-US" dirty="0" err="1"/>
              <a:t>스위칭이</a:t>
            </a:r>
            <a:r>
              <a:rPr lang="ko-KR" altLang="en-US" dirty="0"/>
              <a:t> 일어나지 않음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으로 너무 넓은 범위를 감싸게 되면 </a:t>
            </a:r>
            <a:r>
              <a:rPr lang="ko-KR" altLang="en-US" dirty="0" err="1"/>
              <a:t>멀티스레딩의</a:t>
            </a:r>
            <a:r>
              <a:rPr lang="ko-KR" altLang="en-US" dirty="0"/>
              <a:t> 의미가 없어지기 때문에 적재 적소에 사용하는 것이 필요</a:t>
            </a:r>
            <a:endParaRPr lang="en-US" altLang="ko-KR" dirty="0"/>
          </a:p>
          <a:p>
            <a:pPr lvl="1"/>
            <a:r>
              <a:rPr lang="ko-KR" altLang="en-US" dirty="0"/>
              <a:t>메소드 전체를 </a:t>
            </a:r>
            <a:r>
              <a:rPr lang="en-US" altLang="ko-KR" dirty="0"/>
              <a:t>lock </a:t>
            </a:r>
            <a:r>
              <a:rPr lang="ko-KR" altLang="en-US" dirty="0"/>
              <a:t>으로 지정한다면 일반 메소드와 다를 것이 없어짐</a:t>
            </a:r>
            <a:endParaRPr lang="en-US" altLang="ko-KR" dirty="0"/>
          </a:p>
          <a:p>
            <a:r>
              <a:rPr lang="en-US" altLang="ko-KR" dirty="0"/>
              <a:t>lock</a:t>
            </a:r>
            <a:r>
              <a:rPr lang="ko-KR" altLang="en-US" dirty="0"/>
              <a:t>을 사용하기 위해서는 스레드간 </a:t>
            </a:r>
            <a:r>
              <a:rPr lang="en-US" altLang="ko-KR" dirty="0"/>
              <a:t>lock </a:t>
            </a:r>
            <a:r>
              <a:rPr lang="ko-KR" altLang="en-US" dirty="0"/>
              <a:t>정보를 공유해야 하기 때문에</a:t>
            </a:r>
            <a:r>
              <a:rPr lang="en-US" altLang="ko-KR" dirty="0">
                <a:solidFill>
                  <a:srgbClr val="0000FF"/>
                </a:solidFill>
              </a:rPr>
              <a:t>static</a:t>
            </a:r>
            <a:r>
              <a:rPr lang="ko-KR" altLang="en-US" dirty="0"/>
              <a:t> 영역에 </a:t>
            </a:r>
            <a:r>
              <a:rPr lang="en-US" altLang="ko-KR" dirty="0"/>
              <a:t>lock </a:t>
            </a:r>
            <a:r>
              <a:rPr lang="ko-KR" altLang="en-US" dirty="0"/>
              <a:t>상태를 담고 있는 변수를 선언 해야함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1D890-9163-8149-07F0-5355FA92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2AA89-5629-FBA0-A83C-D6C8427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19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7F3EB-2D9B-8B45-DEE5-00B88080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 </a:t>
            </a:r>
            <a:r>
              <a:rPr lang="en-US" altLang="ko-KR"/>
              <a:t>- lock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26457-CD6A-25F8-FB04-74EEBB6CA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31BBE-E439-513E-BBB4-43D0402E5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EDB40B-F006-F0B2-3D50-E045101E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7" y="1325563"/>
            <a:ext cx="4783768" cy="38473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1F6DFE8-8ACB-0B73-8665-0C4D609AE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98" y="1325563"/>
            <a:ext cx="5639587" cy="48679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A7771A6-1A8D-DE99-D9E8-7280FE4BE1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8357" y="1736271"/>
            <a:ext cx="1029016" cy="4046537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49C60BB-6074-0986-098E-FC921E5C5CDD}"/>
              </a:ext>
            </a:extLst>
          </p:cNvPr>
          <p:cNvCxnSpPr>
            <a:cxnSpLocks/>
          </p:cNvCxnSpPr>
          <p:nvPr/>
        </p:nvCxnSpPr>
        <p:spPr>
          <a:xfrm>
            <a:off x="5768340" y="247801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723A50B-4B7C-361D-E215-8974604A8B72}"/>
              </a:ext>
            </a:extLst>
          </p:cNvPr>
          <p:cNvCxnSpPr>
            <a:cxnSpLocks/>
          </p:cNvCxnSpPr>
          <p:nvPr/>
        </p:nvCxnSpPr>
        <p:spPr>
          <a:xfrm>
            <a:off x="5768340" y="4984995"/>
            <a:ext cx="151257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4EE72DB-490A-21A7-34F2-447F1E3F0F0F}"/>
              </a:ext>
            </a:extLst>
          </p:cNvPr>
          <p:cNvCxnSpPr>
            <a:cxnSpLocks/>
          </p:cNvCxnSpPr>
          <p:nvPr/>
        </p:nvCxnSpPr>
        <p:spPr>
          <a:xfrm>
            <a:off x="182880" y="1818885"/>
            <a:ext cx="378333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844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주의사항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</a:t>
            </a:r>
            <a:r>
              <a:rPr lang="ko-KR" altLang="en-US" dirty="0" err="1"/>
              <a:t>멀티스레드를</a:t>
            </a:r>
            <a:r>
              <a:rPr lang="ko-KR" altLang="en-US" dirty="0"/>
              <a:t> 사용하다 보면 </a:t>
            </a:r>
            <a:r>
              <a:rPr lang="en-US" altLang="ko-KR" dirty="0"/>
              <a:t>“</a:t>
            </a:r>
            <a:r>
              <a:rPr lang="ko-KR" altLang="en-US" dirty="0"/>
              <a:t>다른 스레드가 이 개체를 소유하고 있어 호출한 스레드가 해당 객체에 </a:t>
            </a:r>
            <a:r>
              <a:rPr lang="ko-KR" altLang="en-US" dirty="0" err="1"/>
              <a:t>엑세스</a:t>
            </a:r>
            <a:r>
              <a:rPr lang="ko-KR" altLang="en-US" dirty="0"/>
              <a:t> 할 수 없습니다</a:t>
            </a:r>
            <a:r>
              <a:rPr lang="en-US" altLang="ko-KR" dirty="0"/>
              <a:t>.” </a:t>
            </a:r>
            <a:r>
              <a:rPr lang="ko-KR" altLang="en-US" dirty="0"/>
              <a:t>라는 에러가 발생 할 수 있음</a:t>
            </a:r>
            <a:endParaRPr lang="en-US" altLang="ko-KR" dirty="0"/>
          </a:p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Main Thread</a:t>
            </a:r>
            <a:r>
              <a:rPr lang="ko-KR" altLang="en-US" dirty="0"/>
              <a:t>가 소유하고 있기 때문에 다른 스레드에서 접근할 수 없음</a:t>
            </a:r>
            <a:endParaRPr lang="en-US" altLang="ko-KR" dirty="0"/>
          </a:p>
          <a:p>
            <a:r>
              <a:rPr lang="ko-KR" altLang="en-US" dirty="0"/>
              <a:t>해결 방법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/>
              <a:t>Dispatcher</a:t>
            </a:r>
          </a:p>
          <a:p>
            <a:pPr marL="914400" lvl="2" indent="0">
              <a:buNone/>
            </a:pPr>
            <a:r>
              <a:rPr lang="ko-KR" altLang="en-US" dirty="0"/>
              <a:t>우선순위 큐</a:t>
            </a:r>
            <a:r>
              <a:rPr lang="en-US" altLang="ko-KR" dirty="0"/>
              <a:t>, UI </a:t>
            </a:r>
            <a:r>
              <a:rPr lang="ko-KR" altLang="en-US" dirty="0"/>
              <a:t>컨트롤들은 하나의 </a:t>
            </a:r>
            <a:r>
              <a:rPr lang="en-US" altLang="ko-KR" dirty="0"/>
              <a:t>Dispatcher</a:t>
            </a:r>
            <a:r>
              <a:rPr lang="ko-KR" altLang="en-US" dirty="0"/>
              <a:t>를 가지고 있으며 </a:t>
            </a:r>
            <a:r>
              <a:rPr lang="en-US" altLang="ko-KR" dirty="0" err="1"/>
              <a:t>MainThread</a:t>
            </a:r>
            <a:r>
              <a:rPr lang="ko-KR" altLang="en-US" dirty="0"/>
              <a:t>가 소유</a:t>
            </a:r>
            <a:endParaRPr lang="en-US" altLang="ko-KR" dirty="0"/>
          </a:p>
          <a:p>
            <a:pPr marL="914400" lvl="1" indent="-457200">
              <a:buAutoNum type="arabicPeriod"/>
            </a:pPr>
            <a:r>
              <a:rPr lang="en-US" altLang="ko-KR" dirty="0" err="1"/>
              <a:t>SynchronizationContext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	</a:t>
            </a:r>
            <a:r>
              <a:rPr lang="ko-KR" altLang="en-US" sz="2000" dirty="0" err="1"/>
              <a:t>스레드간의</a:t>
            </a:r>
            <a:r>
              <a:rPr lang="ko-KR" altLang="en-US" sz="2000" dirty="0"/>
              <a:t> 통신을 담당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60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용어 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우리가 실행할 수 있는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.exe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같은 파일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(Process)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프로그램이 실행되어 메모리 상에 올라간 것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프로세스는 </a:t>
            </a: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 이상의 스레드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포함할 수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buFontTx/>
              <a:buChar char="-"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(Thread) :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프로세스 내에서 실제로 </a:t>
            </a:r>
            <a:r>
              <a:rPr lang="ko-KR" altLang="en-US" b="1" dirty="0">
                <a:solidFill>
                  <a:schemeClr val="accent5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코드를 실행하는 작업 단위</a:t>
            </a:r>
            <a:endParaRPr lang="en-US" altLang="ko-KR" b="1" dirty="0">
              <a:solidFill>
                <a:schemeClr val="accent5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>
              <a:buFontTx/>
              <a:buChar char="-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프로세스는 최소 하나의 스레드를 갖고 있음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6239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9CEF4-62BE-69C2-BABB-A0EE547A3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멀티스레드</a:t>
            </a:r>
            <a:r>
              <a:rPr lang="ko-KR" altLang="en-US" dirty="0">
                <a:solidFill>
                  <a:srgbClr val="00B050"/>
                </a:solidFill>
              </a:rPr>
              <a:t> 레이스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EB33D-742B-7F6A-79BD-E654BAE4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Thread.Sleep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아래 레이스 경기 코드를 제작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총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명의 참가자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동시에 경주 시작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(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차량마다 스레드 생성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차량은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랜덤한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 간격으로 전진함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(0.1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~ 1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초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차량이 결승선에 도달하면 차량 이름 및 시간을 출력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모든 차량이 결승선에 도달하면 레이스 종료 메시지 출력 및 경기 종료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5.   (Hint)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DateTime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TimeSpan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List&lt;Thread&gt;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활용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0" indent="0">
              <a:buNone/>
            </a:pP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결과화면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캡처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&amp; 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스레드에서 안전하게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호출하기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3"/>
              </a:rPr>
              <a:t>https://learn.microsoft.com/ko-kr/dotnet/desktop/winforms/controls/how-to-make-thread-safe-calls?view=netdesktop-8.0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lang="ko-KR" altLang="en-US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6211C5-2170-63C8-0540-9EEF558F7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93A994-51F7-AC8C-931C-86892C65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25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06A74-2FB0-9E4F-3F16-3E62F6AC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A883-2783-8D24-8239-06CDF9B04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간편하게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멀티스레드를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구현하기 위한 기능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Task&lt;T&gt;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작업을 나타내는 객체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비동기 작업의 완료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함수 실행 결과를 반환하는 역할을 수행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선언 앞에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있다면 비동기로 실행이 가능한 메소드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void,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만 반환할 수 있으나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void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시 호출하는 쪽에서 비동기 처리가 불가능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통해 호출되어야 비동기로 작동함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solidFill>
                  <a:srgbClr val="7030A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</a:t>
            </a: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작업이 끝나기를 기다리지만 스레드를 멈추지는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또는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Task&lt;T&gt;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반환 하는 메소드만 기다리를 수 있음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메소드에서만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1A0B5D-5DF4-6CB9-289C-2D649459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F82B20-D072-9F06-A957-5C22536A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5961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C6C1A-8885-7707-5BDA-1D7F3FC53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C2138-5315-485F-2AE8-F00FB04D6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선언되고 </a:t>
            </a:r>
            <a:r>
              <a:rPr lang="en-US" altLang="ko-KR" dirty="0"/>
              <a:t>Task</a:t>
            </a:r>
            <a:r>
              <a:rPr lang="ko-KR" altLang="en-US" dirty="0"/>
              <a:t>를 반환하는 메소드를 </a:t>
            </a:r>
            <a:r>
              <a:rPr lang="en-US" altLang="ko-KR" dirty="0"/>
              <a:t>async</a:t>
            </a:r>
            <a:r>
              <a:rPr lang="ko-KR" altLang="en-US" dirty="0"/>
              <a:t>로 선언된 다른 메소드에서 </a:t>
            </a:r>
            <a:r>
              <a:rPr lang="en-US" altLang="ko-KR" dirty="0"/>
              <a:t>await</a:t>
            </a:r>
            <a:r>
              <a:rPr lang="ko-KR" altLang="en-US" dirty="0"/>
              <a:t>으로 호출해서 사용하는 것이 기본적인 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9CBF7-DAF3-CCAA-55D3-59D306FF0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E5B1F-2729-DFB7-A230-1CE20BB3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59D7F0-B87D-AE62-1321-17F7020E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118" y="2962358"/>
            <a:ext cx="4220164" cy="2438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E2A98-D860-61C5-4330-A1F049F57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043" y="2962358"/>
            <a:ext cx="7039957" cy="752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0D214-6EF4-5480-D065-633511BAECE4}"/>
              </a:ext>
            </a:extLst>
          </p:cNvPr>
          <p:cNvSpPr txBox="1"/>
          <p:nvPr/>
        </p:nvSpPr>
        <p:spPr>
          <a:xfrm>
            <a:off x="5152043" y="4001294"/>
            <a:ext cx="65710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await</a:t>
            </a:r>
            <a:r>
              <a:rPr lang="ko-KR" altLang="en-US" dirty="0"/>
              <a:t>을 사용하기 위해 호출하는 쪽도 </a:t>
            </a:r>
            <a:r>
              <a:rPr lang="en-US" altLang="ko-KR" dirty="0"/>
              <a:t>async</a:t>
            </a:r>
            <a:r>
              <a:rPr lang="ko-KR" altLang="en-US" dirty="0"/>
              <a:t>로 선언돼야 함</a:t>
            </a:r>
            <a:endParaRPr lang="en-US" altLang="ko-KR" dirty="0"/>
          </a:p>
          <a:p>
            <a:r>
              <a:rPr lang="en-US" altLang="ko-KR" dirty="0"/>
              <a:t>* AsyncOperation3()</a:t>
            </a:r>
            <a:r>
              <a:rPr lang="ko-KR" altLang="en-US" dirty="0"/>
              <a:t>가 끝나기를 기다리지만 스레드를 멈추지는 않음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3352E6-56C5-4954-02B3-A79BEC2FA9ED}"/>
              </a:ext>
            </a:extLst>
          </p:cNvPr>
          <p:cNvSpPr/>
          <p:nvPr/>
        </p:nvSpPr>
        <p:spPr>
          <a:xfrm>
            <a:off x="6011776" y="2962358"/>
            <a:ext cx="653716" cy="2380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2690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5A9AA-C989-0B46-B77A-E5A24997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AD4D5-1A22-F8B5-987D-1E97F6DF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C08E6B-EAFC-60E7-346E-A055D1EF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선언된 메소드 내부에서 </a:t>
            </a:r>
            <a:r>
              <a:rPr lang="en-US" altLang="ko-KR" dirty="0"/>
              <a:t>Task </a:t>
            </a:r>
            <a:r>
              <a:rPr lang="ko-KR" altLang="en-US" dirty="0"/>
              <a:t>객체를 생성하고 바로 </a:t>
            </a:r>
            <a:r>
              <a:rPr lang="en-US" altLang="ko-KR" dirty="0"/>
              <a:t>await</a:t>
            </a:r>
            <a:r>
              <a:rPr lang="ko-KR" altLang="en-US" dirty="0"/>
              <a:t>을 사용하여 비동기 처리를 하는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B8EBEF-05A0-AC3C-6240-DD15C8239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B8440B-F95E-D785-18CA-FD710D24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F204ACA-C816-D7DE-27D2-DC5EB8ED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999" y="2967408"/>
            <a:ext cx="8151475" cy="286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207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52274-6CDF-6BFF-6A09-0F2C93EA3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16E90-43E8-20D8-F347-40BA0A8A8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async</a:t>
            </a:r>
            <a:r>
              <a:rPr lang="ko-KR" altLang="en-US" dirty="0"/>
              <a:t>로 선언되지 않은 메소드도 </a:t>
            </a:r>
            <a:r>
              <a:rPr lang="en-US" altLang="ko-KR" dirty="0"/>
              <a:t>Task</a:t>
            </a:r>
            <a:r>
              <a:rPr lang="ko-KR" altLang="en-US" dirty="0"/>
              <a:t>를 반환한다면 </a:t>
            </a:r>
            <a:r>
              <a:rPr lang="en-US" altLang="ko-KR" dirty="0"/>
              <a:t>await</a:t>
            </a:r>
            <a:r>
              <a:rPr lang="ko-KR" altLang="en-US" dirty="0"/>
              <a:t>으로 호출하여 비동기 처리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6D35BA-C734-B0C5-47B2-C5761EEBD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AAEFCB-FB7B-32BB-8E67-A9D081416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D0CA37-C18C-F1F2-9BF4-406AD161E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24" y="3070088"/>
            <a:ext cx="5468113" cy="217200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323DB3E-26D8-DC3E-4E8E-EA9772A61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004" y="3070088"/>
            <a:ext cx="606827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1459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D7D72-460E-F547-EC8C-91D7F8F17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F7DEE-3A0C-8D30-2975-4112886C6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641AFA-E619-20E8-114B-E9156E66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async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 선언된 메소드는 비동기 방식으로 호출될 가능성이 있으므로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컨트롤 수정은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Invoke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통해서 처리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364CF-31F9-7083-92F1-0B00B8147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A0AFDF2-3B24-809D-1C63-03320A30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AE4B6-A685-7E63-AD95-1BF0026CB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967" y="2787133"/>
            <a:ext cx="6668431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07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DBB8-E2E3-82EE-D2F9-8E2BA033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EAEA-141D-560E-B791-0840D5C3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Task,</a:t>
            </a:r>
            <a:r>
              <a:rPr lang="ko-KR" altLang="en-US" dirty="0"/>
              <a:t> </a:t>
            </a:r>
            <a:r>
              <a:rPr lang="en-US" altLang="ko-KR" dirty="0"/>
              <a:t>async, await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96348-3D2B-610B-E600-839B711E1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Task.Delay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사용하여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await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함께 사용할 때 스레드를 멈추지 않고 대기하는 것이 가능 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즉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UI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스레드나 다른 스레드의 동작을 차단하거나 방해하지 않음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I/O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네트워크 요청 대기 등에서 활용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A238B-4385-C535-A4EB-7AD9D0D0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2A17F9-1B73-45FE-2D2B-0C98035F0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A8E36B9-2B14-1425-F77E-EAD08AC7F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28" y="4001294"/>
            <a:ext cx="8207085" cy="11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8904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09098-B2E0-0E9C-E50A-EEA77517F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async, await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D1B49D-62CC-D51C-6862-B4FFEF09B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Task, async, await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사용하여 아래 기능을 구현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버튼을 클릭하여 텍스트 파일을 선택하면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파일의 내용을 텍스트박스에 표시해주는 프로그램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텍스트 파일을 비동기적으로 읽어오는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ReadFileAsync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 작성</a:t>
            </a: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이용하여 파일의 내용을 불러오고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en-US" altLang="ko-KR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StreamReader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 내장된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ReadToEndAsync</a:t>
            </a:r>
            <a:r>
              <a:rPr lang="en-US" altLang="ko-KR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()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메소드를 사용하여 읽어오는 부분도 비동기처리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/>
            </a:r>
            <a:b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endParaRPr lang="en-US" altLang="ko-KR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Push 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후 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GitHub Repo. URL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</a:t>
            </a:r>
            <a:r>
              <a:rPr lang="ko-KR" altLang="en-US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슬랙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B178B0-ADBC-3400-D6A0-78718F9A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7A3F7F-E568-D4EB-D61D-49D5C33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70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439ECEE-9C10-2E4D-066E-9BCF79AD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597" y="2415001"/>
            <a:ext cx="4471358" cy="38273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스레드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95"/>
            <a:ext cx="10515600" cy="872419"/>
          </a:xfrm>
        </p:spPr>
        <p:txBody>
          <a:bodyPr>
            <a:normAutofit/>
          </a:bodyPr>
          <a:lstStyle/>
          <a:p>
            <a:r>
              <a:rPr lang="en-US" altLang="ko-KR" dirty="0"/>
              <a:t>Thread </a:t>
            </a:r>
          </a:p>
          <a:p>
            <a:pPr lvl="1"/>
            <a:r>
              <a:rPr lang="en-US" altLang="ko-KR" dirty="0"/>
              <a:t>Process</a:t>
            </a:r>
            <a:r>
              <a:rPr lang="ko-KR" altLang="en-US" dirty="0"/>
              <a:t>를 구성하는 작업 수행 주체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C71229-F9A0-07B4-F1E8-92432BD9477C}"/>
              </a:ext>
            </a:extLst>
          </p:cNvPr>
          <p:cNvSpPr/>
          <p:nvPr/>
        </p:nvSpPr>
        <p:spPr>
          <a:xfrm>
            <a:off x="4681657" y="5177790"/>
            <a:ext cx="672882" cy="544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accent2"/>
                </a:solidFill>
              </a:ln>
              <a:noFill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E48CB1A-E4DB-6D30-C70E-4889E063AE0C}"/>
              </a:ext>
            </a:extLst>
          </p:cNvPr>
          <p:cNvGrpSpPr/>
          <p:nvPr/>
        </p:nvGrpSpPr>
        <p:grpSpPr>
          <a:xfrm>
            <a:off x="600655" y="2943251"/>
            <a:ext cx="3322320" cy="2879344"/>
            <a:chOff x="1040921" y="2888997"/>
            <a:chExt cx="3322320" cy="287934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6602ADB-41CA-70D3-A562-01D9DF217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40921" y="2888997"/>
              <a:ext cx="3322320" cy="287934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97A100-4222-4035-46EA-95B5A6245DFD}"/>
                </a:ext>
              </a:extLst>
            </p:cNvPr>
            <p:cNvSpPr txBox="1"/>
            <p:nvPr/>
          </p:nvSpPr>
          <p:spPr>
            <a:xfrm>
              <a:off x="1848608" y="2947234"/>
              <a:ext cx="2090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= </a:t>
              </a:r>
              <a:r>
                <a:rPr lang="ko-KR" altLang="en-US"/>
                <a:t>실행 중인 프로그램</a:t>
              </a:r>
              <a:endParaRPr lang="en-US" altLang="ko-KR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F58C3E-97E0-0CD1-2665-5EE1BEA5D1F3}"/>
              </a:ext>
            </a:extLst>
          </p:cNvPr>
          <p:cNvSpPr txBox="1"/>
          <p:nvPr/>
        </p:nvSpPr>
        <p:spPr>
          <a:xfrm>
            <a:off x="8516955" y="2851341"/>
            <a:ext cx="382829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스레드 </a:t>
            </a:r>
            <a:endParaRPr lang="en-US" altLang="ko-KR" sz="1600" dirty="0"/>
          </a:p>
          <a:p>
            <a:r>
              <a:rPr lang="en-US" altLang="ko-KR" sz="1600" dirty="0"/>
              <a:t>= </a:t>
            </a:r>
            <a:r>
              <a:rPr lang="ko-KR" altLang="en-US" sz="1600" dirty="0"/>
              <a:t>프로세스 내부에서 작동하는 기능</a:t>
            </a:r>
            <a:r>
              <a:rPr lang="en-US" altLang="ko-KR" sz="1600" dirty="0"/>
              <a:t/>
            </a:r>
            <a:br>
              <a:rPr lang="en-US" altLang="ko-KR" sz="1600" dirty="0"/>
            </a:br>
            <a:r>
              <a:rPr lang="en-US" altLang="ko-KR" sz="1600" dirty="0"/>
              <a:t>   </a:t>
            </a:r>
            <a:r>
              <a:rPr lang="ko-KR" altLang="en-US" sz="1600" dirty="0"/>
              <a:t>최소 </a:t>
            </a:r>
            <a:r>
              <a:rPr lang="en-US" altLang="ko-KR" sz="1600" dirty="0"/>
              <a:t>1</a:t>
            </a:r>
            <a:r>
              <a:rPr lang="ko-KR" altLang="en-US" sz="1600" dirty="0"/>
              <a:t>개의 스레드를 가짐 </a:t>
            </a:r>
            <a:r>
              <a:rPr lang="en-US" altLang="ko-KR" sz="1600" dirty="0"/>
              <a:t>(main)</a:t>
            </a:r>
          </a:p>
          <a:p>
            <a:endParaRPr lang="en-US" altLang="ko-KR" sz="1600" dirty="0"/>
          </a:p>
          <a:p>
            <a:r>
              <a:rPr lang="ko-KR" altLang="en-US" sz="1600" dirty="0"/>
              <a:t>하나의 프로세스가 여러 개의 스레드를 </a:t>
            </a:r>
            <a:endParaRPr lang="en-US" altLang="ko-KR" sz="1600" dirty="0"/>
          </a:p>
          <a:p>
            <a:r>
              <a:rPr lang="ko-KR" altLang="en-US" sz="1600" dirty="0"/>
              <a:t>갖는 것이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CPU</a:t>
            </a:r>
            <a:r>
              <a:rPr lang="ko-KR" altLang="en-US" sz="1600" dirty="0"/>
              <a:t>는 스레드 단위로 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2915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싱글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싱글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하나의 작업만 순차적으로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한 번에 한 작업만 실행 가능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이전 작업이 끝나야 다음 작업이 실행됨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코드 실행 흐름이 직선형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순차적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82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멀티 스레드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멀티 스레드</a:t>
            </a:r>
            <a:endParaRPr lang="en-US" altLang="ko-KR" sz="32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작업을 동시에 처리하는 방식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r>
              <a:rPr lang="ko-KR" altLang="en-US" sz="3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특징</a:t>
            </a:r>
            <a:endParaRPr lang="en-US" altLang="ko-KR" sz="3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 개 이상의 작업을 병렬로 실행</a:t>
            </a:r>
            <a:endParaRPr lang="en-US" altLang="ko-KR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백그라운드 작업을 수행하면서도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UI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멈추지 않음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1"/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처리 속도 향상 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(CPU </a:t>
            </a:r>
            <a:r>
              <a:rPr lang="ko-KR" altLang="en-US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효율 증가</a:t>
            </a:r>
            <a:r>
              <a:rPr lang="en-US" altLang="ko-KR" sz="2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lang="ko-KR" altLang="en-US" sz="2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24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DAEC6-8FC6-3C32-0F2F-3148BBCC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54" y="2592196"/>
            <a:ext cx="5601811" cy="16146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4E21677-C119-A860-8771-0EE0027A5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525" y="1627866"/>
            <a:ext cx="5814621" cy="360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1C08-6663-496D-6875-4918B1385634}"/>
              </a:ext>
            </a:extLst>
          </p:cNvPr>
          <p:cNvSpPr txBox="1"/>
          <p:nvPr/>
        </p:nvSpPr>
        <p:spPr>
          <a:xfrm>
            <a:off x="502920" y="4411980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/>
              <a:t>싱글코어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단일 스레드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A4970C-B62A-D6BE-EA68-792BE09D8185}"/>
              </a:ext>
            </a:extLst>
          </p:cNvPr>
          <p:cNvSpPr txBox="1"/>
          <p:nvPr/>
        </p:nvSpPr>
        <p:spPr>
          <a:xfrm>
            <a:off x="6884670" y="5347771"/>
            <a:ext cx="2638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멀티코어 </a:t>
            </a:r>
            <a:r>
              <a:rPr lang="en-US" altLang="ko-KR" sz="2000"/>
              <a:t>-&gt; </a:t>
            </a:r>
            <a:r>
              <a:rPr lang="ko-KR" altLang="en-US" sz="2000"/>
              <a:t>멀티 스레드</a:t>
            </a:r>
          </a:p>
        </p:txBody>
      </p:sp>
    </p:spTree>
    <p:extLst>
      <p:ext uri="{BB962C8B-B14F-4D97-AF65-F5344CB8AC3E}">
        <p14:creationId xmlns:p14="http://schemas.microsoft.com/office/powerpoint/2010/main" val="6022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멀티스레드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265C4A-86A5-0F9B-87E3-F206026AE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126" y="1325563"/>
            <a:ext cx="7325747" cy="46012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5A44E2D-9C10-CCDE-31E7-F7F77B95DE0C}"/>
              </a:ext>
            </a:extLst>
          </p:cNvPr>
          <p:cNvSpPr/>
          <p:nvPr/>
        </p:nvSpPr>
        <p:spPr>
          <a:xfrm>
            <a:off x="5090474" y="2564091"/>
            <a:ext cx="1112363" cy="310141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4C6BF-F01C-A507-6864-28435FF2A6D0}"/>
              </a:ext>
            </a:extLst>
          </p:cNvPr>
          <p:cNvSpPr txBox="1"/>
          <p:nvPr/>
        </p:nvSpPr>
        <p:spPr>
          <a:xfrm>
            <a:off x="3978112" y="5926780"/>
            <a:ext cx="5921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🌟</a:t>
            </a:r>
            <a:r>
              <a:rPr lang="en-US" altLang="ko-KR" dirty="0"/>
              <a:t>Heap, Static </a:t>
            </a:r>
            <a:r>
              <a:rPr lang="ko-KR" altLang="en-US" dirty="0"/>
              <a:t>두 가지는 스레드간 공유되지만</a:t>
            </a:r>
            <a:r>
              <a:rPr lang="en-US" altLang="ko-KR" dirty="0"/>
              <a:t>, Stack</a:t>
            </a:r>
            <a:r>
              <a:rPr lang="ko-KR" altLang="en-US" dirty="0"/>
              <a:t>은 안됨</a:t>
            </a:r>
          </a:p>
        </p:txBody>
      </p:sp>
    </p:spTree>
    <p:extLst>
      <p:ext uri="{BB962C8B-B14F-4D97-AF65-F5344CB8AC3E}">
        <p14:creationId xmlns:p14="http://schemas.microsoft.com/office/powerpoint/2010/main" val="907243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5F9F8-08AF-49E2-4FF7-4EC2F11EB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20921-B851-7213-AE7B-E1FDCF96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스레드는 </a:t>
            </a:r>
            <a:r>
              <a:rPr lang="ko-KR" altLang="en-US" dirty="0">
                <a:solidFill>
                  <a:srgbClr val="00B050"/>
                </a:solidFill>
              </a:rPr>
              <a:t>함수 단위</a:t>
            </a:r>
            <a:r>
              <a:rPr lang="ko-KR" altLang="en-US" dirty="0"/>
              <a:t>로 동작함</a:t>
            </a:r>
            <a:endParaRPr lang="en-US" altLang="ko-KR" dirty="0"/>
          </a:p>
          <a:p>
            <a:r>
              <a:rPr lang="ko-KR" altLang="en-US" dirty="0"/>
              <a:t>하나의 프로세스</a:t>
            </a:r>
            <a:r>
              <a:rPr lang="en-US" altLang="ko-KR" dirty="0"/>
              <a:t>(</a:t>
            </a:r>
            <a:r>
              <a:rPr lang="ko-KR" altLang="en-US" dirty="0"/>
              <a:t>프로그램</a:t>
            </a:r>
            <a:r>
              <a:rPr lang="en-US" altLang="ko-KR" dirty="0"/>
              <a:t>)</a:t>
            </a:r>
            <a:r>
              <a:rPr lang="ko-KR" altLang="en-US" dirty="0"/>
              <a:t>에 여러 개의 스레드를 만들면 </a:t>
            </a:r>
            <a:r>
              <a:rPr lang="en-US" altLang="ko-KR" dirty="0">
                <a:solidFill>
                  <a:srgbClr val="00B050"/>
                </a:solidFill>
              </a:rPr>
              <a:t>OS(</a:t>
            </a:r>
            <a:r>
              <a:rPr lang="ko-KR" altLang="en-US" dirty="0">
                <a:solidFill>
                  <a:srgbClr val="00B050"/>
                </a:solidFill>
              </a:rPr>
              <a:t>윈도우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r>
              <a:rPr lang="ko-KR" altLang="en-US" dirty="0">
                <a:solidFill>
                  <a:srgbClr val="00B050"/>
                </a:solidFill>
              </a:rPr>
              <a:t>가 </a:t>
            </a:r>
            <a:r>
              <a:rPr lang="ko-KR" altLang="en-US" dirty="0"/>
              <a:t>스레드의 실행 순서를 정함</a:t>
            </a:r>
            <a:endParaRPr lang="en-US" altLang="ko-KR" dirty="0"/>
          </a:p>
          <a:p>
            <a:pPr lvl="1"/>
            <a:r>
              <a:rPr lang="ko-KR" altLang="en-US" dirty="0"/>
              <a:t>의도적으로 스레드의 실행 순서를 제어할 수 없음</a:t>
            </a:r>
            <a:endParaRPr lang="en-US" altLang="ko-KR" dirty="0"/>
          </a:p>
          <a:p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것을 </a:t>
            </a:r>
            <a:r>
              <a:rPr lang="en-US" altLang="ko-KR" dirty="0">
                <a:solidFill>
                  <a:srgbClr val="00B050"/>
                </a:solidFill>
              </a:rPr>
              <a:t>Context Switching </a:t>
            </a:r>
            <a:r>
              <a:rPr lang="ko-KR" altLang="en-US" dirty="0"/>
              <a:t>이라고 함</a:t>
            </a:r>
            <a:endParaRPr lang="en-US" altLang="ko-KR" dirty="0"/>
          </a:p>
          <a:p>
            <a:r>
              <a:rPr lang="ko-KR" altLang="en-US" dirty="0" err="1"/>
              <a:t>멀티스레드</a:t>
            </a:r>
            <a:r>
              <a:rPr lang="ko-KR" altLang="en-US" dirty="0"/>
              <a:t> 방식은 단일 스레드 방식 대비 메모리 절약</a:t>
            </a:r>
            <a:r>
              <a:rPr lang="en-US" altLang="ko-KR" dirty="0"/>
              <a:t>, </a:t>
            </a:r>
            <a:r>
              <a:rPr lang="ko-KR" altLang="en-US" dirty="0"/>
              <a:t>속도 개선과 같은 장점이 있음</a:t>
            </a:r>
            <a:endParaRPr lang="en-US" altLang="ko-KR" dirty="0"/>
          </a:p>
          <a:p>
            <a:r>
              <a:rPr lang="ko-KR" altLang="en-US" dirty="0"/>
              <a:t>현재는 윈도우</a:t>
            </a:r>
            <a:r>
              <a:rPr lang="en-US" altLang="ko-KR" dirty="0"/>
              <a:t>, </a:t>
            </a:r>
            <a:r>
              <a:rPr lang="ko-KR" altLang="en-US" dirty="0"/>
              <a:t>맥</a:t>
            </a:r>
            <a:r>
              <a:rPr lang="en-US" altLang="ko-KR" dirty="0"/>
              <a:t>, </a:t>
            </a:r>
            <a:r>
              <a:rPr lang="ko-KR" altLang="en-US" dirty="0"/>
              <a:t>안드로이드</a:t>
            </a:r>
            <a:r>
              <a:rPr lang="en-US" altLang="ko-KR" dirty="0"/>
              <a:t>, iOS </a:t>
            </a:r>
            <a:r>
              <a:rPr lang="ko-KR" altLang="en-US" dirty="0"/>
              <a:t>등 대부분의 운영체제에서 동작하는 거의 모든 프로그램들은 </a:t>
            </a:r>
            <a:r>
              <a:rPr lang="ko-KR" altLang="en-US" dirty="0" err="1"/>
              <a:t>멀티스레드로</a:t>
            </a:r>
            <a:r>
              <a:rPr lang="ko-KR" altLang="en-US" dirty="0"/>
              <a:t> 동작함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0F51EC-0E7E-65BE-8014-68C3D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BFA41C-D674-7436-71EF-9A73F3B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1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57753-7790-E280-83AC-9586BA1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8AB588-A724-3A77-407D-B8F6B826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멀티스레드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8A4EA4-791A-861D-8243-ACC3C30CD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Context Switching</a:t>
            </a:r>
          </a:p>
          <a:p>
            <a:pPr lvl="1"/>
            <a:r>
              <a:rPr lang="ko-KR" altLang="en-US" dirty="0"/>
              <a:t>스레드의 소스코드가 아직 전부 실행되지 않았는데</a:t>
            </a:r>
            <a:r>
              <a:rPr lang="en-US" altLang="ko-KR" dirty="0"/>
              <a:t>, OS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다른 스레드를 실행하여 갑자기 다른 코드가 작동되는 것</a:t>
            </a:r>
            <a:endParaRPr lang="en-US" altLang="ko-KR" dirty="0"/>
          </a:p>
          <a:p>
            <a:r>
              <a:rPr lang="ko-KR" altLang="en-US" dirty="0"/>
              <a:t>동기 처리</a:t>
            </a:r>
            <a:r>
              <a:rPr lang="en-US" altLang="ko-KR" dirty="0"/>
              <a:t>(Synchronous)</a:t>
            </a:r>
          </a:p>
          <a:p>
            <a:pPr lvl="1"/>
            <a:r>
              <a:rPr lang="ko-KR" altLang="en-US" dirty="0"/>
              <a:t>단일 스레드 환경에서 소스코드가 순차적으로 실행되는 것 </a:t>
            </a:r>
            <a:endParaRPr lang="en-US" altLang="ko-KR" dirty="0"/>
          </a:p>
          <a:p>
            <a:r>
              <a:rPr lang="ko-KR" altLang="en-US" dirty="0"/>
              <a:t>비동기 처리</a:t>
            </a:r>
            <a:r>
              <a:rPr lang="en-US" altLang="ko-KR" dirty="0"/>
              <a:t>(Asynchronous)</a:t>
            </a:r>
          </a:p>
          <a:p>
            <a:pPr lvl="1"/>
            <a:r>
              <a:rPr lang="ko-KR" altLang="en-US" dirty="0"/>
              <a:t>멀티 스레드 방식으로 </a:t>
            </a:r>
            <a:r>
              <a:rPr lang="en-US" altLang="ko-KR" dirty="0"/>
              <a:t>Context Switching</a:t>
            </a:r>
            <a:r>
              <a:rPr lang="ko-KR" altLang="en-US" dirty="0"/>
              <a:t>을 활용하여 마치 병렬처리가 되는 것처럼 소스코드가 실행되는 것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466997-2190-3D89-509F-6AABCE91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B3D8CC-6605-95BD-CF96-EBBF561D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698765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9750</TotalTime>
  <Words>1128</Words>
  <Application>Microsoft Office PowerPoint</Application>
  <PresentationFormat>와이드스크린</PresentationFormat>
  <Paragraphs>228</Paragraphs>
  <Slides>27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Pretendard GOV</vt:lpstr>
      <vt:lpstr>AppleSDGothicNeoH00</vt:lpstr>
      <vt:lpstr>맑은 고딕</vt:lpstr>
      <vt:lpstr>Pretendard</vt:lpstr>
      <vt:lpstr>AppleSDGothicNeoB00</vt:lpstr>
      <vt:lpstr>Arial</vt:lpstr>
      <vt:lpstr>Pretendard Black</vt:lpstr>
      <vt:lpstr>1_코딩온템플릿</vt:lpstr>
      <vt:lpstr>멀티스레드</vt:lpstr>
      <vt:lpstr>용어 정리</vt:lpstr>
      <vt:lpstr>스레드</vt:lpstr>
      <vt:lpstr>싱글 스레드</vt:lpstr>
      <vt:lpstr>멀티 스레드</vt:lpstr>
      <vt:lpstr>멀티스레드</vt:lpstr>
      <vt:lpstr>멀티스레드</vt:lpstr>
      <vt:lpstr>멀티스레드</vt:lpstr>
      <vt:lpstr>멀티스레드</vt:lpstr>
      <vt:lpstr>멀티스레드</vt:lpstr>
      <vt:lpstr>BackgroundWorker</vt:lpstr>
      <vt:lpstr>BackgroundWorker</vt:lpstr>
      <vt:lpstr>BackgroundWorker</vt:lpstr>
      <vt:lpstr>실습. BackgroundWorker</vt:lpstr>
      <vt:lpstr>Thread</vt:lpstr>
      <vt:lpstr>Thread</vt:lpstr>
      <vt:lpstr>Thread - lock</vt:lpstr>
      <vt:lpstr>멀티스레드 - lock</vt:lpstr>
      <vt:lpstr>멀티스레드 – 주의사항!</vt:lpstr>
      <vt:lpstr>실습. 멀티스레드 레이스</vt:lpstr>
      <vt:lpstr>Task, async, await</vt:lpstr>
      <vt:lpstr>Task, async, await</vt:lpstr>
      <vt:lpstr>Task, async, await</vt:lpstr>
      <vt:lpstr>Task, async, await</vt:lpstr>
      <vt:lpstr>Task, async, await</vt:lpstr>
      <vt:lpstr>Task, async, await</vt:lpstr>
      <vt:lpstr>실습. async, await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1489</cp:revision>
  <dcterms:created xsi:type="dcterms:W3CDTF">2022-06-26T11:10:22Z</dcterms:created>
  <dcterms:modified xsi:type="dcterms:W3CDTF">2025-06-08T14:33:45Z</dcterms:modified>
</cp:coreProperties>
</file>