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36"/>
  </p:notesMasterIdLst>
  <p:sldIdLst>
    <p:sldId id="256" r:id="rId2"/>
    <p:sldId id="675" r:id="rId3"/>
    <p:sldId id="684" r:id="rId4"/>
    <p:sldId id="676" r:id="rId5"/>
    <p:sldId id="748" r:id="rId6"/>
    <p:sldId id="682" r:id="rId7"/>
    <p:sldId id="683" r:id="rId8"/>
    <p:sldId id="670" r:id="rId9"/>
    <p:sldId id="673" r:id="rId10"/>
    <p:sldId id="671" r:id="rId11"/>
    <p:sldId id="686" r:id="rId12"/>
    <p:sldId id="749" r:id="rId13"/>
    <p:sldId id="691" r:id="rId14"/>
    <p:sldId id="712" r:id="rId15"/>
    <p:sldId id="713" r:id="rId16"/>
    <p:sldId id="751" r:id="rId17"/>
    <p:sldId id="752" r:id="rId18"/>
    <p:sldId id="750" r:id="rId19"/>
    <p:sldId id="714" r:id="rId20"/>
    <p:sldId id="715" r:id="rId21"/>
    <p:sldId id="716" r:id="rId22"/>
    <p:sldId id="723" r:id="rId23"/>
    <p:sldId id="725" r:id="rId24"/>
    <p:sldId id="726" r:id="rId25"/>
    <p:sldId id="727" r:id="rId26"/>
    <p:sldId id="717" r:id="rId27"/>
    <p:sldId id="720" r:id="rId28"/>
    <p:sldId id="721" r:id="rId29"/>
    <p:sldId id="722" r:id="rId30"/>
    <p:sldId id="724" r:id="rId31"/>
    <p:sldId id="728" r:id="rId32"/>
    <p:sldId id="718" r:id="rId33"/>
    <p:sldId id="719" r:id="rId34"/>
    <p:sldId id="729" r:id="rId35"/>
  </p:sldIdLst>
  <p:sldSz cx="12192000" cy="6858000"/>
  <p:notesSz cx="6858000" cy="9144000"/>
  <p:embeddedFontLst>
    <p:embeddedFont>
      <p:font typeface="Pretendard SemiBold" panose="02000703000000020004" pitchFamily="2" charset="-127"/>
      <p:bold r:id="rId37"/>
    </p:embeddedFont>
    <p:embeddedFont>
      <p:font typeface="맑은 고딕" panose="020B0503020000020004" pitchFamily="50" charset="-127"/>
      <p:regular r:id="rId38"/>
      <p:bold r:id="rId39"/>
    </p:embeddedFont>
    <p:embeddedFont>
      <p:font typeface="Pretendard" panose="02000503000000020004" pitchFamily="2" charset="-127"/>
      <p:regular r:id="rId40"/>
      <p:bold r:id="rId41"/>
    </p:embeddedFont>
    <p:embeddedFont>
      <p:font typeface="Pretendard Black" panose="02000A03000000020004" pitchFamily="2" charset="-127"/>
      <p:bold r:id="rId42"/>
    </p:embeddedFont>
    <p:embeddedFont>
      <p:font typeface="Pretendard GOV" panose="020B0600000101010101" charset="-127"/>
      <p:regular r:id="rId43"/>
      <p:bold r:id="rId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31515"/>
    <a:srgbClr val="008000"/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1400" autoAdjust="0"/>
  </p:normalViewPr>
  <p:slideViewPr>
    <p:cSldViewPr snapToGrid="0">
      <p:cViewPr varScale="1">
        <p:scale>
          <a:sx n="98" d="100"/>
          <a:sy n="98" d="100"/>
        </p:scale>
        <p:origin x="2628" y="84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979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859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551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498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961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124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26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8920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1227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932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233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6100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2674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6659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057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00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541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224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690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396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421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313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776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667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7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96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1pPr>
            <a:lvl2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2pPr>
            <a:lvl3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3pPr>
            <a:lvl4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4pPr>
            <a:lvl5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84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52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79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11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37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71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14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09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2025-06-08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3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ko-kr/visualstudio/get-started/csharp/tutorial-wpf?view=vs-202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ko-kr/dotnet/desktop/wpf/getting-started/walkthrough-my-first-wpf-desktop-application?view=netframeworkdesktop-4.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desktop/wpf/overview/?view=netdesktop-7.0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microsoft-edge/webview2/get-started/wpf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4326" y="2637402"/>
            <a:ext cx="4743348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C#</a:t>
            </a:r>
            <a:r>
              <a:rPr lang="ko-KR" altLang="en-US" dirty="0"/>
              <a:t> </a:t>
            </a:r>
            <a:r>
              <a:rPr lang="en-US" altLang="ko-KR" dirty="0"/>
              <a:t>WPF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655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DB8B8-99D7-15FA-E225-02DC04E74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WPF </a:t>
            </a:r>
            <a:r>
              <a:rPr lang="ko-KR" altLang="en-US" dirty="0">
                <a:solidFill>
                  <a:srgbClr val="00B050"/>
                </a:solidFill>
              </a:rPr>
              <a:t>공식 자습서</a:t>
            </a:r>
            <a:r>
              <a:rPr lang="en-US" altLang="ko-KR" dirty="0">
                <a:solidFill>
                  <a:srgbClr val="00B050"/>
                </a:solidFill>
              </a:rPr>
              <a:t>-1</a:t>
            </a:r>
            <a:endParaRPr lang="ko-KR" altLang="en-US" dirty="0">
              <a:solidFill>
                <a:srgbClr val="00B050"/>
              </a:solidFill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4B4D446-18D8-3F18-0D18-7FC2BB94E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83227"/>
            <a:ext cx="6340602" cy="2046382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8717C0-F3BE-023F-9494-A252B274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738FD2-126E-A4A0-34E1-FB5E8B74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9" name="TextBox 8">
            <a:hlinkClick r:id="rId4"/>
            <a:extLst>
              <a:ext uri="{FF2B5EF4-FFF2-40B4-BE49-F238E27FC236}">
                <a16:creationId xmlns:a16="http://schemas.microsoft.com/office/drawing/2014/main" id="{7697CA6C-3F14-3E6D-2B15-90BCC1E34FDB}"/>
              </a:ext>
            </a:extLst>
          </p:cNvPr>
          <p:cNvSpPr txBox="1"/>
          <p:nvPr/>
        </p:nvSpPr>
        <p:spPr>
          <a:xfrm>
            <a:off x="838200" y="4240300"/>
            <a:ext cx="87418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hlinkClick r:id="rId4"/>
              </a:rPr>
              <a:t>https://learn.microsoft.com/ko-kr/visualstudio/get-started/csharp/tutorial-wpf?view=vs-2022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8838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DB8B8-99D7-15FA-E225-02DC04E74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WPF </a:t>
            </a:r>
            <a:r>
              <a:rPr lang="ko-KR" altLang="en-US" dirty="0">
                <a:solidFill>
                  <a:srgbClr val="00B050"/>
                </a:solidFill>
              </a:rPr>
              <a:t>공식 자습서</a:t>
            </a:r>
            <a:r>
              <a:rPr lang="en-US" altLang="ko-KR" dirty="0">
                <a:solidFill>
                  <a:srgbClr val="00B050"/>
                </a:solidFill>
              </a:rPr>
              <a:t>-2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8717C0-F3BE-023F-9494-A252B274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738FD2-126E-A4A0-34E1-FB5E8B74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6ACB17-20E0-1A69-C825-46D3B81AD632}"/>
              </a:ext>
            </a:extLst>
          </p:cNvPr>
          <p:cNvSpPr txBox="1"/>
          <p:nvPr/>
        </p:nvSpPr>
        <p:spPr>
          <a:xfrm>
            <a:off x="728032" y="4098061"/>
            <a:ext cx="103659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hlinkClick r:id="rId3"/>
              </a:rPr>
              <a:t>https://learn.microsoft.com/ko-kr/dotnet/desktop/wpf/getting-started/walkthrough-my-first-wpf-desktop-application?view=netframeworkdesktop-4.8</a:t>
            </a:r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7E09F24-D34C-D97B-0203-DF34E8AD1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032" y="1788428"/>
            <a:ext cx="9726975" cy="216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14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4326" y="2637402"/>
            <a:ext cx="4743348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WPF </a:t>
            </a:r>
            <a:r>
              <a:rPr lang="ko-KR" altLang="en-US" dirty="0" err="1"/>
              <a:t>도구상자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719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F4E9B-7388-97E9-9E63-C3919807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WPF </a:t>
            </a:r>
            <a:r>
              <a:rPr lang="ko-KR" altLang="en-US"/>
              <a:t>도구상자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3D705-7C15-33E0-BE4F-6DB21E17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6BE420-8F8C-85E9-FF1E-568D045C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FA5B2E4-7951-3AD5-077A-562D5794C8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1" b="67069"/>
          <a:stretch/>
        </p:blipFill>
        <p:spPr>
          <a:xfrm>
            <a:off x="1371600" y="1608462"/>
            <a:ext cx="2232032" cy="42453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1FCE003-CAD7-985B-1AC4-109B863264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816" b="32490"/>
          <a:stretch/>
        </p:blipFill>
        <p:spPr>
          <a:xfrm>
            <a:off x="4586131" y="1487274"/>
            <a:ext cx="2232032" cy="45389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CABD66A-408B-FE8A-6008-A637A6B73D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184" b="-29"/>
          <a:stretch/>
        </p:blipFill>
        <p:spPr>
          <a:xfrm>
            <a:off x="7800662" y="1608460"/>
            <a:ext cx="2232032" cy="429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37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2E4FC-8B7D-64DC-1289-99C748CCA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도구상자</a:t>
            </a:r>
            <a:r>
              <a:rPr lang="en-US" altLang="ko-KR"/>
              <a:t> - </a:t>
            </a:r>
            <a:r>
              <a:rPr lang="ko-KR" altLang="en-US"/>
              <a:t>기본 기능 종합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7F0866-A596-4D8E-7F20-0D6F9128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탭 컨트롤</a:t>
            </a:r>
            <a:endParaRPr lang="en-US" altLang="ko-KR"/>
          </a:p>
          <a:p>
            <a:r>
              <a:rPr lang="ko-KR" altLang="en-US"/>
              <a:t>그룹 박스</a:t>
            </a:r>
            <a:endParaRPr lang="en-US" altLang="ko-KR"/>
          </a:p>
          <a:p>
            <a:r>
              <a:rPr lang="ko-KR" altLang="en-US"/>
              <a:t>라디오 버튼</a:t>
            </a:r>
            <a:endParaRPr lang="en-US" altLang="ko-KR"/>
          </a:p>
          <a:p>
            <a:r>
              <a:rPr lang="ko-KR" altLang="en-US"/>
              <a:t>체크 박스</a:t>
            </a:r>
            <a:endParaRPr lang="en-US" altLang="ko-KR"/>
          </a:p>
          <a:p>
            <a:r>
              <a:rPr lang="ko-KR" altLang="en-US"/>
              <a:t>콤보 박스</a:t>
            </a:r>
            <a:endParaRPr lang="en-US" altLang="ko-KR"/>
          </a:p>
          <a:p>
            <a:r>
              <a:rPr lang="ko-KR" altLang="en-US"/>
              <a:t>리스트 박스</a:t>
            </a:r>
            <a:endParaRPr lang="en-US" altLang="ko-KR"/>
          </a:p>
          <a:p>
            <a:r>
              <a:rPr lang="ko-KR" altLang="en-US"/>
              <a:t>슬라이더</a:t>
            </a:r>
            <a:endParaRPr lang="en-US" altLang="ko-KR"/>
          </a:p>
          <a:p>
            <a:r>
              <a:rPr lang="ko-KR" altLang="en-US"/>
              <a:t>웹 브라우저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9FC08-267C-B872-7E3A-F2559EFEB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CA27D2-A0A1-7343-A925-5E53E64E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AF59BB-C435-AF61-F94D-CAFFEE2F0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842" y="1690688"/>
            <a:ext cx="7763958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860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0BED6-E54F-8FE8-F1FD-B93D48D6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도구상자</a:t>
            </a:r>
            <a:r>
              <a:rPr lang="en-US" altLang="ko-KR"/>
              <a:t> - </a:t>
            </a:r>
            <a:r>
              <a:rPr lang="ko-KR" altLang="en-US"/>
              <a:t>탭 컨트롤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2DFC0-9948-2555-5731-D7EB14D4E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683"/>
            <a:ext cx="4418386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각종 컨트롤을 탭에 포함시켜 한정된 공간에 </a:t>
            </a:r>
            <a:r>
              <a:rPr lang="ko-KR" altLang="en-US" sz="2400" dirty="0" err="1"/>
              <a:t>여러개의</a:t>
            </a:r>
            <a:r>
              <a:rPr lang="ko-KR" altLang="en-US" sz="2400" dirty="0"/>
              <a:t> 컨트롤을 넣을 수 있음</a:t>
            </a:r>
            <a:endParaRPr lang="en-US" altLang="ko-KR" sz="2400" dirty="0"/>
          </a:p>
          <a:p>
            <a:r>
              <a:rPr lang="en-US" altLang="ko-KR" sz="2400" dirty="0" err="1"/>
              <a:t>TabItem</a:t>
            </a:r>
            <a:r>
              <a:rPr lang="en-US" altLang="ko-KR" sz="2400" dirty="0"/>
              <a:t> </a:t>
            </a:r>
            <a:r>
              <a:rPr lang="ko-KR" altLang="en-US" sz="2400" dirty="0"/>
              <a:t>태그를 사용하여 탭의 수를 늘릴 수 있음</a:t>
            </a:r>
            <a:endParaRPr lang="en-US" altLang="ko-KR" sz="2400" dirty="0"/>
          </a:p>
          <a:p>
            <a:r>
              <a:rPr lang="ko-KR" altLang="en-US" sz="2400" dirty="0"/>
              <a:t>탭을 </a:t>
            </a:r>
            <a:r>
              <a:rPr lang="ko-KR" altLang="en-US" sz="2400" dirty="0" err="1"/>
              <a:t>변경시</a:t>
            </a:r>
            <a:r>
              <a:rPr lang="ko-KR" altLang="en-US" sz="2400" dirty="0"/>
              <a:t> 탭에 포함된 컨트롤이 모두 표시</a:t>
            </a:r>
            <a:r>
              <a:rPr lang="en-US" altLang="ko-KR" sz="2400" dirty="0"/>
              <a:t>/</a:t>
            </a:r>
            <a:r>
              <a:rPr lang="ko-KR" altLang="en-US" sz="2400" dirty="0"/>
              <a:t>숨김 처리됨</a:t>
            </a:r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BDA1FC-60A9-B2BA-84E0-6A1D662E3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995D85-2EA1-3EE7-903F-A6E5AD21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F9CE0A-64C4-B331-35E5-28D47E319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584" y="1819991"/>
            <a:ext cx="6434597" cy="375872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7321AA-310A-12F6-6B35-BBB775368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578" y="1024559"/>
            <a:ext cx="3215222" cy="6466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A709FF-9156-8FCE-DCD6-3AF9307CCA75}"/>
              </a:ext>
            </a:extLst>
          </p:cNvPr>
          <p:cNvSpPr txBox="1"/>
          <p:nvPr/>
        </p:nvSpPr>
        <p:spPr>
          <a:xfrm>
            <a:off x="844799" y="5578712"/>
            <a:ext cx="44117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컨트롤의 위치를 자유롭게 변경하기 위해서는 </a:t>
            </a:r>
            <a:endParaRPr lang="en-US" altLang="ko-KR" dirty="0"/>
          </a:p>
          <a:p>
            <a:r>
              <a:rPr lang="en-US" altLang="ko-KR" sz="2400" b="1" dirty="0">
                <a:solidFill>
                  <a:schemeClr val="accent6"/>
                </a:solidFill>
              </a:rPr>
              <a:t>Grid</a:t>
            </a:r>
            <a:r>
              <a:rPr lang="en-US" altLang="ko-KR" dirty="0"/>
              <a:t> </a:t>
            </a:r>
            <a:r>
              <a:rPr lang="ko-KR" altLang="en-US" dirty="0"/>
              <a:t>안에 컨트롤을 생성하는 것이 편함</a:t>
            </a:r>
          </a:p>
        </p:txBody>
      </p:sp>
    </p:spTree>
    <p:extLst>
      <p:ext uri="{BB962C8B-B14F-4D97-AF65-F5344CB8AC3E}">
        <p14:creationId xmlns:p14="http://schemas.microsoft.com/office/powerpoint/2010/main" val="1110180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도구상자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레이아웃 패널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WPF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에서 요소를 배치 할 때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반드시 레이아웃 패널로 감싸야 한다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Why?</a:t>
            </a:r>
          </a:p>
          <a:p>
            <a:pPr lvl="1"/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모든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UI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요소가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“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계층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(Tree)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구조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”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 구성되어 있고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</a:p>
          <a:p>
            <a:pPr lvl="1"/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자식 컨트롤들이 어디에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어떻게 배치될지 결정하는 주체가 필요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lvl="1"/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그 역할이 레이아웃 패널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lvl="1"/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종류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Grid</a:t>
            </a:r>
          </a:p>
          <a:p>
            <a:pPr lvl="1"/>
            <a:r>
              <a:rPr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StackPanel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Canvas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306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도구상자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레이아웃 패널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Grid</a:t>
            </a:r>
          </a:p>
          <a:p>
            <a:pPr lvl="1"/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행과 열 기반 정렬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정렬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+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반응형에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최적화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StackPanel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위아래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가로 순차 정렬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간단한 정렬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Canvas</a:t>
            </a:r>
          </a:p>
          <a:p>
            <a:pPr lvl="1"/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절대 위치 좌표 정렬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자유 배치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(ex.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게임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편집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etc...) </a:t>
            </a:r>
          </a:p>
          <a:p>
            <a:pPr lvl="1"/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실무에서 잘 쓰이지 않음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458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Grid – </a:t>
            </a:r>
            <a:r>
              <a:rPr lang="ko-KR" altLang="en-US" dirty="0">
                <a:solidFill>
                  <a:srgbClr val="00B050"/>
                </a:solidFill>
              </a:rPr>
              <a:t>로그인 폼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Gird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이용하여 </a:t>
            </a:r>
            <a:r>
              <a:rPr lang="ko-KR" altLang="en-US" dirty="0" err="1"/>
              <a:t>결과화면</a:t>
            </a:r>
            <a:r>
              <a:rPr lang="ko-KR" altLang="en-US" dirty="0"/>
              <a:t> 처럼 만들기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“</a:t>
            </a:r>
            <a:r>
              <a:rPr lang="ko-KR" altLang="en-US" dirty="0"/>
              <a:t>로그인</a:t>
            </a:r>
            <a:r>
              <a:rPr lang="en-US" altLang="ko-KR" dirty="0"/>
              <a:t>” </a:t>
            </a:r>
            <a:r>
              <a:rPr lang="ko-KR" altLang="en-US" dirty="0"/>
              <a:t>버튼은 </a:t>
            </a:r>
            <a:r>
              <a:rPr lang="en-US" altLang="ko-KR" dirty="0"/>
              <a:t>(</a:t>
            </a:r>
            <a:r>
              <a:rPr lang="ko-KR" altLang="en-US" dirty="0"/>
              <a:t>열 합치기</a:t>
            </a:r>
            <a:r>
              <a:rPr lang="en-US" altLang="ko-KR" dirty="0"/>
              <a:t>) </a:t>
            </a:r>
            <a:r>
              <a:rPr lang="ko-KR" altLang="en-US" dirty="0"/>
              <a:t>사용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이벤트 메서드 생성</a:t>
            </a:r>
            <a:endParaRPr lang="en-US" altLang="ko-KR" dirty="0"/>
          </a:p>
          <a:p>
            <a:pPr lvl="1"/>
            <a:r>
              <a:rPr lang="en-US" altLang="ko-KR" dirty="0"/>
              <a:t>ID/PW </a:t>
            </a:r>
            <a:r>
              <a:rPr lang="ko-KR" altLang="en-US" dirty="0"/>
              <a:t>입력 받고 로그인 버튼 클릭</a:t>
            </a:r>
            <a:endParaRPr lang="en-US" altLang="ko-KR" dirty="0"/>
          </a:p>
          <a:p>
            <a:pPr lvl="1"/>
            <a:r>
              <a:rPr lang="ko-KR" altLang="en-US" dirty="0" err="1"/>
              <a:t>입력받은</a:t>
            </a:r>
            <a:r>
              <a:rPr lang="ko-KR" altLang="en-US" dirty="0"/>
              <a:t> </a:t>
            </a:r>
            <a:r>
              <a:rPr lang="en-US" altLang="ko-KR" dirty="0"/>
              <a:t>ID/PW </a:t>
            </a:r>
            <a:r>
              <a:rPr lang="ko-KR" altLang="en-US" dirty="0"/>
              <a:t>화면에 메시지 출력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1480" t="3116" b="5755"/>
          <a:stretch/>
        </p:blipFill>
        <p:spPr>
          <a:xfrm>
            <a:off x="1838527" y="4515865"/>
            <a:ext cx="3560323" cy="147627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2295" y="1494695"/>
            <a:ext cx="3408105" cy="238789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2295" y="4017524"/>
            <a:ext cx="3446357" cy="237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17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0BED6-E54F-8FE8-F1FD-B93D48D6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도구상자</a:t>
            </a:r>
            <a:r>
              <a:rPr lang="en-US" altLang="ko-KR"/>
              <a:t> - </a:t>
            </a:r>
            <a:r>
              <a:rPr lang="ko-KR" altLang="en-US"/>
              <a:t>그룹 박스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2DFC0-9948-2555-5731-D7EB14D4E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483"/>
            <a:ext cx="4703284" cy="2852737"/>
          </a:xfrm>
        </p:spPr>
        <p:txBody>
          <a:bodyPr>
            <a:normAutofit/>
          </a:bodyPr>
          <a:lstStyle/>
          <a:p>
            <a:r>
              <a:rPr lang="ko-KR" altLang="en-US" sz="2400"/>
              <a:t>비슷한 역할을 하는 컨트롤을 그룹으로 묶어 정리하는 용도 </a:t>
            </a:r>
            <a:endParaRPr lang="en-US" altLang="ko-KR" sz="2400"/>
          </a:p>
          <a:p>
            <a:r>
              <a:rPr lang="ko-KR" altLang="en-US" sz="2400"/>
              <a:t>기능보다는 시각적으로 정돈된 느낌을 주기 위함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BDA1FC-60A9-B2BA-84E0-6A1D662E3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995D85-2EA1-3EE7-903F-A6E5AD21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709FF-9156-8FCE-DCD6-3AF9307CCA75}"/>
              </a:ext>
            </a:extLst>
          </p:cNvPr>
          <p:cNvSpPr txBox="1"/>
          <p:nvPr/>
        </p:nvSpPr>
        <p:spPr>
          <a:xfrm>
            <a:off x="844799" y="5163105"/>
            <a:ext cx="44117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* </a:t>
            </a:r>
            <a:r>
              <a:rPr lang="ko-KR" altLang="en-US"/>
              <a:t>컨트롤의 위치를 자유롭게 변경하기 위해서는 </a:t>
            </a:r>
            <a:endParaRPr lang="en-US" altLang="ko-KR"/>
          </a:p>
          <a:p>
            <a:r>
              <a:rPr lang="en-US" altLang="ko-KR" sz="2400" b="1">
                <a:solidFill>
                  <a:schemeClr val="accent6"/>
                </a:solidFill>
              </a:rPr>
              <a:t>Grid</a:t>
            </a:r>
            <a:r>
              <a:rPr lang="en-US" altLang="ko-KR"/>
              <a:t> </a:t>
            </a:r>
            <a:r>
              <a:rPr lang="ko-KR" altLang="en-US"/>
              <a:t>안에 컨트롤을 생성하는 것이 편함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FC41C09-3E6C-FF1D-21D3-94B83245D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423" y="1656605"/>
            <a:ext cx="3486637" cy="17147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B93EF13-F807-0078-9FF6-CA53F4FC4E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39" r="23510"/>
          <a:stretch/>
        </p:blipFill>
        <p:spPr>
          <a:xfrm>
            <a:off x="5401511" y="3749456"/>
            <a:ext cx="6485689" cy="120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3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F4E9B-7388-97E9-9E63-C3919807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WPF</a:t>
            </a:r>
            <a:r>
              <a:rPr lang="ko-KR" altLang="en-US"/>
              <a:t>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93A3D-192B-8674-8300-3DA6EE658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Windows Presentation Foundation</a:t>
            </a:r>
            <a:r>
              <a:rPr lang="ko-KR" altLang="en-US" dirty="0"/>
              <a:t>의 약자</a:t>
            </a:r>
            <a:endParaRPr lang="en-US" altLang="ko-KR" dirty="0"/>
          </a:p>
          <a:p>
            <a:r>
              <a:rPr lang="en-US" altLang="ko-KR" dirty="0"/>
              <a:t>Microsoft</a:t>
            </a:r>
            <a:r>
              <a:rPr lang="ko-KR" altLang="en-US" dirty="0"/>
              <a:t>에서 </a:t>
            </a:r>
            <a:r>
              <a:rPr lang="en-US" altLang="ko-KR" dirty="0"/>
              <a:t>2006</a:t>
            </a:r>
            <a:r>
              <a:rPr lang="ko-KR" altLang="en-US" dirty="0"/>
              <a:t>년에 만든 </a:t>
            </a:r>
            <a:r>
              <a:rPr lang="en-US" altLang="ko-KR" dirty="0"/>
              <a:t>UI </a:t>
            </a:r>
            <a:r>
              <a:rPr lang="ko-KR" altLang="en-US" dirty="0"/>
              <a:t>프레임워크 </a:t>
            </a:r>
            <a:endParaRPr lang="en-US" altLang="ko-KR" dirty="0"/>
          </a:p>
          <a:p>
            <a:r>
              <a:rPr lang="en-US" altLang="ko-KR" dirty="0"/>
              <a:t>.NET </a:t>
            </a:r>
            <a:r>
              <a:rPr lang="ko-KR" altLang="en-US" dirty="0"/>
              <a:t>환경에서 동작</a:t>
            </a:r>
            <a:r>
              <a:rPr lang="en-US" altLang="ko-KR" dirty="0"/>
              <a:t>, </a:t>
            </a:r>
            <a:r>
              <a:rPr lang="ko-KR" altLang="en-US" dirty="0"/>
              <a:t>주로 </a:t>
            </a:r>
            <a:r>
              <a:rPr lang="en-US" altLang="ko-KR" dirty="0"/>
              <a:t>C#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lvl="1"/>
            <a:r>
              <a:rPr lang="en-US" altLang="ko-KR" dirty="0"/>
              <a:t>.NET</a:t>
            </a:r>
            <a:r>
              <a:rPr lang="ko-KR" altLang="en-US" dirty="0"/>
              <a:t>으로 빌드가 가능 </a:t>
            </a:r>
            <a:r>
              <a:rPr lang="en-US" altLang="ko-KR" dirty="0"/>
              <a:t>= Visual Studio </a:t>
            </a:r>
            <a:r>
              <a:rPr lang="ko-KR" altLang="en-US" dirty="0"/>
              <a:t>에서 작업해야 함</a:t>
            </a:r>
            <a:endParaRPr lang="en-US" altLang="ko-KR" dirty="0"/>
          </a:p>
          <a:p>
            <a:r>
              <a:rPr lang="ko-KR" altLang="en-US" b="1" dirty="0"/>
              <a:t>벡터 기반 렌더링 </a:t>
            </a:r>
            <a:r>
              <a:rPr lang="en-US" altLang="ko-KR" dirty="0"/>
              <a:t>(</a:t>
            </a:r>
            <a:r>
              <a:rPr lang="ko-KR" altLang="en-US" dirty="0"/>
              <a:t>해상도 변경에 따른 화질 저하가 없음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*</a:t>
            </a:r>
            <a:r>
              <a:rPr lang="ko-KR" altLang="en-US" b="1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벡터 기반</a:t>
            </a:r>
            <a:r>
              <a:rPr lang="en-US" altLang="ko-KR" b="1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(Vector)</a:t>
            </a:r>
            <a: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= </a:t>
            </a:r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수학적 좌표로 도형을 그림</a:t>
            </a:r>
            <a: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.</a:t>
            </a:r>
          </a:p>
          <a:p>
            <a:pPr lvl="1"/>
            <a: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*</a:t>
            </a:r>
            <a:r>
              <a:rPr lang="ko-KR" altLang="en-US" b="1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렌더링</a:t>
            </a:r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= </a:t>
            </a:r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컴퓨터가 내부 데이터를 화면에 그리는 작업</a:t>
            </a:r>
            <a:endParaRPr lang="en-US" altLang="ko-KR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marL="457200" lvl="1" indent="0">
              <a:buNone/>
            </a:pPr>
            <a:endParaRPr lang="ko-KR" altLang="en-US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3D705-7C15-33E0-BE4F-6DB21E17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6BE420-8F8C-85E9-FF1E-568D045C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767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0BED6-E54F-8FE8-F1FD-B93D48D6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도구상자</a:t>
            </a:r>
            <a:r>
              <a:rPr lang="en-US" altLang="ko-KR"/>
              <a:t> - </a:t>
            </a:r>
            <a:r>
              <a:rPr lang="ko-KR" altLang="en-US"/>
              <a:t>라디오 버튼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2DFC0-9948-2555-5731-D7EB14D4E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482"/>
            <a:ext cx="4703284" cy="4867133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+mn-ea"/>
              </a:rPr>
              <a:t>사용자의 중복된 선택을 막고 하나의 선택을 유도하기 위한 컨트롤</a:t>
            </a:r>
            <a:endParaRPr lang="en-US" altLang="ko-KR" sz="2400" dirty="0">
              <a:latin typeface="+mn-ea"/>
            </a:endParaRPr>
          </a:p>
          <a:p>
            <a:r>
              <a:rPr lang="en-US" altLang="ko-KR" sz="2400" dirty="0" err="1"/>
              <a:t>IsChecked</a:t>
            </a:r>
            <a:r>
              <a:rPr lang="en-US" altLang="ko-KR" sz="2400" dirty="0"/>
              <a:t> </a:t>
            </a:r>
            <a:r>
              <a:rPr lang="ko-KR" altLang="en-US" sz="2400" dirty="0"/>
              <a:t>속성으로 체크 여부를 결정</a:t>
            </a:r>
            <a:endParaRPr lang="en-US" altLang="ko-KR" sz="2400" dirty="0"/>
          </a:p>
          <a:p>
            <a:r>
              <a:rPr lang="en-US" altLang="ko-KR" sz="2400" dirty="0"/>
              <a:t>Checked/Unchecked </a:t>
            </a:r>
            <a:r>
              <a:rPr lang="ko-KR" altLang="en-US" sz="2400" dirty="0"/>
              <a:t>속성에 </a:t>
            </a:r>
            <a:r>
              <a:rPr lang="en-US" altLang="ko-KR" sz="2400" dirty="0"/>
              <a:t>C#</a:t>
            </a:r>
            <a:r>
              <a:rPr lang="ko-KR" altLang="en-US" sz="2400" dirty="0"/>
              <a:t>으로 제어할 이벤트 </a:t>
            </a:r>
            <a:r>
              <a:rPr lang="ko-KR" altLang="en-US" sz="2400" dirty="0" err="1"/>
              <a:t>핸들러</a:t>
            </a:r>
            <a:r>
              <a:rPr lang="en-US" altLang="ko-KR" sz="2400" dirty="0"/>
              <a:t>(</a:t>
            </a:r>
            <a:r>
              <a:rPr lang="ko-KR" altLang="en-US" sz="2400" dirty="0"/>
              <a:t>메소드</a:t>
            </a:r>
            <a:r>
              <a:rPr lang="en-US" altLang="ko-KR" sz="2400" dirty="0"/>
              <a:t>)</a:t>
            </a:r>
            <a:r>
              <a:rPr lang="ko-KR" altLang="en-US" sz="2400" dirty="0"/>
              <a:t>를 지정</a:t>
            </a:r>
            <a:endParaRPr lang="en-US" altLang="ko-KR" sz="2400" dirty="0"/>
          </a:p>
          <a:p>
            <a:pPr lvl="1"/>
            <a:r>
              <a:rPr lang="ko-KR" altLang="en-US" sz="2000" dirty="0"/>
              <a:t>더블 </a:t>
            </a:r>
            <a:r>
              <a:rPr lang="ko-KR" altLang="en-US" sz="2000" dirty="0" err="1"/>
              <a:t>클릭시</a:t>
            </a:r>
            <a:r>
              <a:rPr lang="ko-KR" altLang="en-US" sz="2000" dirty="0"/>
              <a:t> 메소드가 자동으로 생성됨</a:t>
            </a:r>
            <a:endParaRPr lang="en-US" altLang="ko-KR" sz="2000" dirty="0"/>
          </a:p>
          <a:p>
            <a:r>
              <a:rPr lang="en-US" altLang="ko-KR" sz="2400" dirty="0" err="1"/>
              <a:t>GroupName</a:t>
            </a:r>
            <a:r>
              <a:rPr lang="ko-KR" altLang="en-US" sz="2400" dirty="0"/>
              <a:t>을 설정하여 한 그룹 내에서 하나의 옵션만 선택할 수 있게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BDA1FC-60A9-B2BA-84E0-6A1D662E3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995D85-2EA1-3EE7-903F-A6E5AD21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FE26F4-BC99-A41B-639A-3DF8B4D27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713" y="1646450"/>
            <a:ext cx="3860987" cy="66188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697767B-D5E2-EDAD-0B1A-6014DBE3E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276" y="2644114"/>
            <a:ext cx="6126303" cy="133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375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0BED6-E54F-8FE8-F1FD-B93D48D6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도구상자</a:t>
            </a:r>
            <a:r>
              <a:rPr lang="en-US" altLang="ko-KR"/>
              <a:t> - </a:t>
            </a:r>
            <a:r>
              <a:rPr lang="ko-KR" altLang="en-US"/>
              <a:t>라디오 버튼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2DFC0-9948-2555-5731-D7EB14D4E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0362"/>
            <a:ext cx="10515600" cy="4643437"/>
          </a:xfrm>
        </p:spPr>
        <p:txBody>
          <a:bodyPr>
            <a:normAutofit/>
          </a:bodyPr>
          <a:lstStyle/>
          <a:p>
            <a:r>
              <a:rPr lang="en-US" altLang="ko-KR" sz="2400"/>
              <a:t>C#</a:t>
            </a:r>
            <a:r>
              <a:rPr lang="ko-KR" altLang="en-US" sz="2400"/>
              <a:t>에서 </a:t>
            </a:r>
            <a:r>
              <a:rPr lang="en-US" altLang="ko-KR" sz="2400"/>
              <a:t>Checked </a:t>
            </a:r>
            <a:r>
              <a:rPr lang="ko-KR" altLang="en-US" sz="2400"/>
              <a:t>이벤트 핸들러 메소드를 사용 가능</a:t>
            </a:r>
            <a:endParaRPr lang="en-US" altLang="ko-KR" sz="240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BDA1FC-60A9-B2BA-84E0-6A1D662E3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995D85-2EA1-3EE7-903F-A6E5AD21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858140-74A2-7BD6-B81B-DF76BA083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00" y="2248641"/>
            <a:ext cx="7894116" cy="236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37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3658C-6C1A-83CE-ECF7-C737D3DE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도구상자</a:t>
            </a:r>
            <a:r>
              <a:rPr lang="en-US" altLang="ko-KR" dirty="0"/>
              <a:t> - </a:t>
            </a:r>
            <a:r>
              <a:rPr lang="ko-KR" altLang="en-US" dirty="0"/>
              <a:t>슬라이더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C3E5C-D2B1-7352-FA0B-3C15573FF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095" y="1690688"/>
            <a:ext cx="4967075" cy="468455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특정한 값을 실시간으로 변화시키기 위해 사용</a:t>
            </a:r>
            <a:endParaRPr lang="en-US" altLang="ko-KR" sz="2400" dirty="0"/>
          </a:p>
          <a:p>
            <a:r>
              <a:rPr lang="en-US" altLang="ko-KR" sz="2400" dirty="0"/>
              <a:t>Tick </a:t>
            </a:r>
            <a:r>
              <a:rPr lang="ko-KR" altLang="en-US" sz="2400" dirty="0"/>
              <a:t>관련 속성으로 이동 단위를 임의로 설정 가능</a:t>
            </a:r>
            <a:endParaRPr lang="en-US" altLang="ko-KR" sz="2400" dirty="0"/>
          </a:p>
          <a:p>
            <a:r>
              <a:rPr lang="en-US" altLang="ko-KR" sz="2400" dirty="0"/>
              <a:t>C#</a:t>
            </a:r>
            <a:r>
              <a:rPr lang="ko-KR" altLang="en-US" sz="2400" dirty="0"/>
              <a:t>에서 </a:t>
            </a:r>
            <a:r>
              <a:rPr lang="en-US" altLang="ko-KR" sz="2400" dirty="0" err="1"/>
              <a:t>ValueChanged</a:t>
            </a:r>
            <a:r>
              <a:rPr lang="en-US" altLang="ko-KR" sz="2400" dirty="0"/>
              <a:t> </a:t>
            </a:r>
            <a:r>
              <a:rPr lang="ko-KR" altLang="en-US" sz="2400" dirty="0"/>
              <a:t>이벤트로 값 제어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9B692-3874-623B-01CC-955245EF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FDF47F-EC77-872D-9104-C122A13B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F07803F-942D-ABD4-49D8-485A81CBD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131" y="1222624"/>
            <a:ext cx="4258269" cy="9335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2B78144-D2ED-90E3-07E6-3C8F389CF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95" y="4604481"/>
            <a:ext cx="9884788" cy="127545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1DAD19E-BD1E-CCF0-6F5F-2B1AC367D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12527"/>
            <a:ext cx="5430971" cy="171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75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885C9-9924-310F-859B-1B9BC8C7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컬러 슬라이더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7FB2C-3998-0586-E61E-3AEB0D69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dirty="0"/>
              <a:t>슬라이더 </a:t>
            </a:r>
            <a:r>
              <a:rPr lang="en-US" altLang="ko-KR" sz="2400" dirty="0"/>
              <a:t>3</a:t>
            </a:r>
            <a:r>
              <a:rPr lang="ko-KR" altLang="en-US" sz="2400" dirty="0"/>
              <a:t>개를 넣고 각각 </a:t>
            </a:r>
            <a:r>
              <a:rPr lang="en-US" altLang="ko-KR" sz="2400" dirty="0"/>
              <a:t>Label</a:t>
            </a:r>
            <a:r>
              <a:rPr lang="ko-KR" altLang="en-US" sz="2400" dirty="0"/>
              <a:t>로 </a:t>
            </a:r>
            <a:r>
              <a:rPr lang="en-US" altLang="ko-KR" sz="2400" dirty="0"/>
              <a:t>Red, Green, Blue </a:t>
            </a:r>
            <a:r>
              <a:rPr lang="ko-KR" altLang="en-US" sz="2400" dirty="0"/>
              <a:t>이름을 붙임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범위는 </a:t>
            </a:r>
            <a:r>
              <a:rPr lang="en-US" altLang="ko-KR" sz="2400" dirty="0"/>
              <a:t>0~255</a:t>
            </a:r>
            <a:r>
              <a:rPr lang="ko-KR" altLang="en-US" sz="2400" dirty="0"/>
              <a:t>를 가지고</a:t>
            </a:r>
            <a:r>
              <a:rPr lang="en-US" altLang="ko-KR" sz="2400" dirty="0"/>
              <a:t>, 5 </a:t>
            </a:r>
            <a:r>
              <a:rPr lang="ko-KR" altLang="en-US" sz="2400" dirty="0"/>
              <a:t>단위로 움직임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각 슬라이더의 현재 값을 </a:t>
            </a:r>
            <a:r>
              <a:rPr lang="en-US" altLang="ko-KR" sz="2400" dirty="0"/>
              <a:t>Label </a:t>
            </a:r>
            <a:r>
              <a:rPr lang="ko-KR" altLang="en-US" sz="2400" dirty="0"/>
              <a:t>또는 </a:t>
            </a:r>
            <a:r>
              <a:rPr lang="en-US" altLang="ko-KR" sz="2400" dirty="0" err="1"/>
              <a:t>TextBox</a:t>
            </a:r>
            <a:r>
              <a:rPr lang="ko-KR" altLang="en-US" sz="2400" dirty="0"/>
              <a:t>로 표현 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값을 변경할 때마다 지정된 값 대로 </a:t>
            </a:r>
            <a:r>
              <a:rPr lang="en-US" altLang="ko-KR" sz="2400" dirty="0"/>
              <a:t>Grid</a:t>
            </a:r>
            <a:r>
              <a:rPr lang="ko-KR" altLang="en-US" sz="2400" dirty="0"/>
              <a:t>의 배경색 변경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r>
              <a:rPr lang="en-US" altLang="ko-KR" sz="1600" dirty="0" err="1"/>
              <a:t>Color.FromRgb</a:t>
            </a:r>
            <a:r>
              <a:rPr lang="en-US" altLang="ko-KR" sz="1600" dirty="0"/>
              <a:t>() </a:t>
            </a:r>
            <a:r>
              <a:rPr lang="ko-KR" altLang="en-US" sz="1600" dirty="0"/>
              <a:t>메서드 검색</a:t>
            </a:r>
            <a:endParaRPr lang="en-US" altLang="ko-KR" sz="1600" dirty="0"/>
          </a:p>
          <a:p>
            <a:pPr lvl="1">
              <a:lnSpc>
                <a:spcPct val="100000"/>
              </a:lnSpc>
            </a:pPr>
            <a:r>
              <a:rPr lang="en-US" altLang="ko-KR" sz="1600" dirty="0" err="1"/>
              <a:t>SolidColorBrush</a:t>
            </a:r>
            <a:r>
              <a:rPr lang="en-US" altLang="ko-KR" sz="1600" dirty="0"/>
              <a:t>() </a:t>
            </a:r>
            <a:r>
              <a:rPr lang="ko-KR" altLang="en-US" sz="1600" dirty="0"/>
              <a:t>검색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그룹 박스 안에 일반</a:t>
            </a:r>
            <a:r>
              <a:rPr lang="en-US" altLang="ko-KR" sz="2400" dirty="0"/>
              <a:t>, </a:t>
            </a:r>
            <a:r>
              <a:rPr lang="ko-KR" altLang="en-US" sz="2400" dirty="0"/>
              <a:t>반전</a:t>
            </a:r>
            <a:r>
              <a:rPr lang="en-US" altLang="ko-KR" sz="2400" dirty="0"/>
              <a:t>, </a:t>
            </a:r>
            <a:r>
              <a:rPr lang="ko-KR" altLang="en-US" sz="2400" dirty="0"/>
              <a:t>흑백 라디오 버튼을 각각 만들고 해당 기능에 따라 배경 색상이 바뀌도록 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흑백은 </a:t>
            </a:r>
            <a:r>
              <a:rPr lang="en-US" altLang="ko-KR" sz="2000" dirty="0"/>
              <a:t>RGB </a:t>
            </a:r>
            <a:r>
              <a:rPr lang="ko-KR" altLang="en-US" sz="2000" dirty="0"/>
              <a:t>값을 </a:t>
            </a:r>
            <a:r>
              <a:rPr lang="ko-KR" altLang="en-US" sz="2000" b="1" dirty="0">
                <a:solidFill>
                  <a:schemeClr val="accent1"/>
                </a:solidFill>
              </a:rPr>
              <a:t>평균</a:t>
            </a:r>
            <a:r>
              <a:rPr lang="ko-KR" altLang="en-US" sz="2000" dirty="0"/>
              <a:t>내서 모든 컬러 채널에 일괄 적용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반전은 </a:t>
            </a:r>
            <a:r>
              <a:rPr lang="en-US" altLang="ko-KR" sz="2000" dirty="0"/>
              <a:t>RGB </a:t>
            </a:r>
            <a:r>
              <a:rPr lang="ko-KR" altLang="en-US" sz="2000" dirty="0"/>
              <a:t>각각의 컬러 채널에서 최대값인 </a:t>
            </a:r>
            <a:r>
              <a:rPr lang="en-US" altLang="ko-KR" sz="2000" dirty="0"/>
              <a:t>255</a:t>
            </a:r>
            <a:r>
              <a:rPr lang="ko-KR" altLang="en-US" sz="2000" dirty="0"/>
              <a:t>에서 현재 값을 </a:t>
            </a:r>
            <a:r>
              <a:rPr lang="ko-KR" altLang="en-US" sz="2000" b="1" dirty="0">
                <a:solidFill>
                  <a:schemeClr val="accent1"/>
                </a:solidFill>
              </a:rPr>
              <a:t>뺀 값</a:t>
            </a:r>
            <a:r>
              <a:rPr lang="ko-KR" altLang="en-US" sz="2000" dirty="0"/>
              <a:t>을 적용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C79594-D6D6-D100-0092-E1592798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A89A3F-B587-3817-4671-BDB7184A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679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B4841-5177-B8C6-7F3B-15359714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컬러 슬라이더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C9810-65D9-6672-4482-D532DBEA9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54E3EB-6209-1B45-2492-EE2EB8BD5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02F31D9-801F-4D12-D116-BF58E8135E4E}"/>
              </a:ext>
            </a:extLst>
          </p:cNvPr>
          <p:cNvGrpSpPr/>
          <p:nvPr/>
        </p:nvGrpSpPr>
        <p:grpSpPr>
          <a:xfrm>
            <a:off x="807522" y="1643149"/>
            <a:ext cx="10818421" cy="4524499"/>
            <a:chOff x="807522" y="1246909"/>
            <a:chExt cx="10818421" cy="452449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E89713A-D5A8-B403-846C-5847BD3461FA}"/>
                </a:ext>
              </a:extLst>
            </p:cNvPr>
            <p:cNvSpPr/>
            <p:nvPr/>
          </p:nvSpPr>
          <p:spPr>
            <a:xfrm>
              <a:off x="807522" y="1246909"/>
              <a:ext cx="10818421" cy="45244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7BF3D09E-AC3F-DBCC-7D2D-38BB7B3928F1}"/>
                </a:ext>
              </a:extLst>
            </p:cNvPr>
            <p:cNvCxnSpPr/>
            <p:nvPr/>
          </p:nvCxnSpPr>
          <p:spPr>
            <a:xfrm>
              <a:off x="2125683" y="1959429"/>
              <a:ext cx="841960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2ABF564-4B57-6E78-4539-FB1EB36B6039}"/>
                </a:ext>
              </a:extLst>
            </p:cNvPr>
            <p:cNvCxnSpPr/>
            <p:nvPr/>
          </p:nvCxnSpPr>
          <p:spPr>
            <a:xfrm>
              <a:off x="2125683" y="2574966"/>
              <a:ext cx="841960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9FC3478-E325-4141-CDCD-35E8C21311CF}"/>
                </a:ext>
              </a:extLst>
            </p:cNvPr>
            <p:cNvCxnSpPr/>
            <p:nvPr/>
          </p:nvCxnSpPr>
          <p:spPr>
            <a:xfrm>
              <a:off x="2125683" y="3216234"/>
              <a:ext cx="841960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DD500E-90A4-221C-C954-6BFEEA5BF206}"/>
                </a:ext>
              </a:extLst>
            </p:cNvPr>
            <p:cNvSpPr txBox="1"/>
            <p:nvPr/>
          </p:nvSpPr>
          <p:spPr>
            <a:xfrm>
              <a:off x="1646712" y="177476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C2BBDDF-29AE-5166-52D1-184E42128E13}"/>
                </a:ext>
              </a:extLst>
            </p:cNvPr>
            <p:cNvSpPr txBox="1"/>
            <p:nvPr/>
          </p:nvSpPr>
          <p:spPr>
            <a:xfrm>
              <a:off x="1646712" y="2390300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C4F4BAE-53B5-CE75-EA2F-04FEDDDAA6BD}"/>
                </a:ext>
              </a:extLst>
            </p:cNvPr>
            <p:cNvSpPr txBox="1"/>
            <p:nvPr/>
          </p:nvSpPr>
          <p:spPr>
            <a:xfrm>
              <a:off x="1646712" y="3031568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E7B23F6E-30B6-BB74-8A9B-6186AF383DB7}"/>
                </a:ext>
              </a:extLst>
            </p:cNvPr>
            <p:cNvSpPr/>
            <p:nvPr/>
          </p:nvSpPr>
          <p:spPr>
            <a:xfrm>
              <a:off x="1646712" y="4085112"/>
              <a:ext cx="9017330" cy="81345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D5D204-DA2E-4687-7380-25D53378331B}"/>
                </a:ext>
              </a:extLst>
            </p:cNvPr>
            <p:cNvSpPr txBox="1"/>
            <p:nvPr/>
          </p:nvSpPr>
          <p:spPr>
            <a:xfrm>
              <a:off x="1646712" y="3657857"/>
              <a:ext cx="1340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Color Type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1B3D5A-4705-EF10-6288-E09AC203D780}"/>
                </a:ext>
              </a:extLst>
            </p:cNvPr>
            <p:cNvSpPr txBox="1"/>
            <p:nvPr/>
          </p:nvSpPr>
          <p:spPr>
            <a:xfrm>
              <a:off x="2903017" y="4342891"/>
              <a:ext cx="989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Original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872D5AC-58F7-5B4F-EB84-69961EC6D0E7}"/>
                </a:ext>
              </a:extLst>
            </p:cNvPr>
            <p:cNvSpPr txBox="1"/>
            <p:nvPr/>
          </p:nvSpPr>
          <p:spPr>
            <a:xfrm>
              <a:off x="5425784" y="4381749"/>
              <a:ext cx="1277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Gray Tone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5A6ED1C-FEED-7C62-A105-267269357048}"/>
                </a:ext>
              </a:extLst>
            </p:cNvPr>
            <p:cNvSpPr txBox="1"/>
            <p:nvPr/>
          </p:nvSpPr>
          <p:spPr>
            <a:xfrm>
              <a:off x="8044913" y="4381749"/>
              <a:ext cx="792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Invert</a:t>
              </a:r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E76C676-D009-5C61-A29E-F14FCCAE50E3}"/>
                </a:ext>
              </a:extLst>
            </p:cNvPr>
            <p:cNvSpPr/>
            <p:nvPr/>
          </p:nvSpPr>
          <p:spPr>
            <a:xfrm>
              <a:off x="2728105" y="4443991"/>
              <a:ext cx="159817" cy="15981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D2C17065-3AB7-7467-93F8-CD94F6F48A52}"/>
                </a:ext>
              </a:extLst>
            </p:cNvPr>
            <p:cNvSpPr/>
            <p:nvPr/>
          </p:nvSpPr>
          <p:spPr>
            <a:xfrm>
              <a:off x="5265967" y="4471589"/>
              <a:ext cx="159817" cy="15981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00C058D-6A8C-C888-337E-AF265773BC80}"/>
                </a:ext>
              </a:extLst>
            </p:cNvPr>
            <p:cNvSpPr/>
            <p:nvPr/>
          </p:nvSpPr>
          <p:spPr>
            <a:xfrm>
              <a:off x="7803829" y="4499187"/>
              <a:ext cx="159817" cy="15981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0042D6-02E8-CAC9-F53C-A949730FB47E}"/>
                </a:ext>
              </a:extLst>
            </p:cNvPr>
            <p:cNvSpPr txBox="1"/>
            <p:nvPr/>
          </p:nvSpPr>
          <p:spPr>
            <a:xfrm>
              <a:off x="10656841" y="1774763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40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BC7AF11-859C-7345-C3F2-B9F6D72AF726}"/>
                </a:ext>
              </a:extLst>
            </p:cNvPr>
            <p:cNvSpPr txBox="1"/>
            <p:nvPr/>
          </p:nvSpPr>
          <p:spPr>
            <a:xfrm>
              <a:off x="10664042" y="2403556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85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B567528-106F-92DB-47DC-4EB0C3430847}"/>
                </a:ext>
              </a:extLst>
            </p:cNvPr>
            <p:cNvSpPr txBox="1"/>
            <p:nvPr/>
          </p:nvSpPr>
          <p:spPr>
            <a:xfrm>
              <a:off x="10671243" y="3032349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100</a:t>
              </a:r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7D399D4-A058-0485-3253-CABD04DB89C7}"/>
                </a:ext>
              </a:extLst>
            </p:cNvPr>
            <p:cNvSpPr/>
            <p:nvPr/>
          </p:nvSpPr>
          <p:spPr>
            <a:xfrm>
              <a:off x="3764478" y="1774763"/>
              <a:ext cx="45719" cy="3693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78FDFB1-D326-5C40-400C-01B36E97650E}"/>
                </a:ext>
              </a:extLst>
            </p:cNvPr>
            <p:cNvSpPr/>
            <p:nvPr/>
          </p:nvSpPr>
          <p:spPr>
            <a:xfrm>
              <a:off x="5243107" y="2390300"/>
              <a:ext cx="45719" cy="3693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DF69E10-F888-5427-9ED6-0FA32EC9BA99}"/>
                </a:ext>
              </a:extLst>
            </p:cNvPr>
            <p:cNvSpPr/>
            <p:nvPr/>
          </p:nvSpPr>
          <p:spPr>
            <a:xfrm>
              <a:off x="6254867" y="3031568"/>
              <a:ext cx="45719" cy="3693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2558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D6DB8-87AE-F07C-9FB5-3331F15D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도구상자</a:t>
            </a:r>
            <a:r>
              <a:rPr lang="en-US" altLang="ko-KR"/>
              <a:t> - </a:t>
            </a:r>
            <a:r>
              <a:rPr lang="ko-KR" altLang="en-US"/>
              <a:t>체크 박스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0BC53F-BD92-76F4-DEA1-1842F4BFF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095" y="1373436"/>
            <a:ext cx="5481505" cy="503470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사용자에게 중복 선택을 허용할 때 사용</a:t>
            </a:r>
            <a:endParaRPr lang="en-US" altLang="ko-KR" sz="2400" dirty="0"/>
          </a:p>
          <a:p>
            <a:r>
              <a:rPr lang="en-US" altLang="ko-KR" sz="2400" dirty="0" err="1"/>
              <a:t>IsChecked</a:t>
            </a:r>
            <a:r>
              <a:rPr lang="en-US" altLang="ko-KR" sz="2400" dirty="0"/>
              <a:t> </a:t>
            </a:r>
            <a:r>
              <a:rPr lang="ko-KR" altLang="en-US" sz="2400" dirty="0"/>
              <a:t>속성으로 체크 여부 설정 </a:t>
            </a:r>
            <a:endParaRPr lang="en-US" altLang="ko-KR" sz="2400" dirty="0"/>
          </a:p>
          <a:p>
            <a:r>
              <a:rPr lang="en-US" altLang="ko-KR" sz="2400" dirty="0"/>
              <a:t>Checked/Unchecked </a:t>
            </a:r>
            <a:r>
              <a:rPr lang="ko-KR" altLang="en-US" sz="2400" dirty="0"/>
              <a:t>속성에 이벤트 </a:t>
            </a:r>
            <a:r>
              <a:rPr lang="ko-KR" altLang="en-US" sz="2400" dirty="0" err="1"/>
              <a:t>핸들러로</a:t>
            </a:r>
            <a:r>
              <a:rPr lang="ko-KR" altLang="en-US" sz="2400" dirty="0"/>
              <a:t> 메소드를 등록하여 </a:t>
            </a:r>
            <a:r>
              <a:rPr lang="en-US" altLang="ko-KR" sz="2400" dirty="0"/>
              <a:t>C#</a:t>
            </a:r>
            <a:r>
              <a:rPr lang="ko-KR" altLang="en-US" sz="2400" dirty="0"/>
              <a:t>에서 제어</a:t>
            </a:r>
            <a:endParaRPr lang="en-US" altLang="ko-KR" sz="2400" dirty="0"/>
          </a:p>
          <a:p>
            <a:pPr lvl="1"/>
            <a:r>
              <a:rPr lang="ko-KR" altLang="en-US" sz="2000" dirty="0"/>
              <a:t>더블 </a:t>
            </a:r>
            <a:r>
              <a:rPr lang="ko-KR" altLang="en-US" sz="2000" dirty="0" err="1"/>
              <a:t>클릭시</a:t>
            </a:r>
            <a:r>
              <a:rPr lang="ko-KR" altLang="en-US" sz="2000" dirty="0"/>
              <a:t> 자동으로 생성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87F695-F148-85C5-6010-8C6F3B413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71B667-06B3-65FA-73DE-0801636B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C05170-6598-777C-742C-D45B4552F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487" y="1424236"/>
            <a:ext cx="3452961" cy="5524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67DB0E9-9627-0EFD-BA29-FF897D7C0D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785"/>
          <a:stretch/>
        </p:blipFill>
        <p:spPr>
          <a:xfrm>
            <a:off x="6497487" y="2279674"/>
            <a:ext cx="5234166" cy="12191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BF89E50-98AD-0224-4CE4-0517949B6C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3086" y="3963325"/>
            <a:ext cx="7304419" cy="235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80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395B7-2D5E-C4DC-0B35-6225FBB8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도구상자</a:t>
            </a:r>
            <a:r>
              <a:rPr lang="en-US" altLang="ko-KR"/>
              <a:t> - </a:t>
            </a:r>
            <a:r>
              <a:rPr lang="ko-KR" altLang="en-US"/>
              <a:t>콤보 박스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5FE7F5-12CC-4517-67E6-3BBCCA62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095" y="1437681"/>
            <a:ext cx="4973505" cy="50347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dirty="0"/>
              <a:t>여러가지 옵션 중 하나를 선택하고 나머지 옵션을 숨길 때 사용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en-US" altLang="ko-KR" sz="2400" dirty="0" err="1"/>
              <a:t>ComboBoxItem</a:t>
            </a:r>
            <a:r>
              <a:rPr lang="en-US" altLang="ko-KR" sz="2400" dirty="0"/>
              <a:t> </a:t>
            </a:r>
            <a:r>
              <a:rPr lang="ko-KR" altLang="en-US" sz="2400" dirty="0"/>
              <a:t>태그를 사용하여 요소 추가 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en-US" altLang="ko-KR" sz="2400" dirty="0"/>
              <a:t>C#</a:t>
            </a:r>
            <a:r>
              <a:rPr lang="ko-KR" altLang="en-US" sz="2400" dirty="0"/>
              <a:t>에서 요소를 추가</a:t>
            </a:r>
            <a:r>
              <a:rPr lang="en-US" altLang="ko-KR" sz="2400" dirty="0"/>
              <a:t>, </a:t>
            </a:r>
            <a:r>
              <a:rPr lang="ko-KR" altLang="en-US" sz="2400" dirty="0"/>
              <a:t>제거</a:t>
            </a:r>
            <a:r>
              <a:rPr lang="en-US" altLang="ko-KR" sz="2400" dirty="0"/>
              <a:t>, </a:t>
            </a:r>
            <a:r>
              <a:rPr lang="ko-KR" altLang="en-US" sz="2400" dirty="0"/>
              <a:t>선택된 아이템 정보 가져오기를 할 수 있음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endParaRPr lang="en-US" altLang="ko-KR" sz="2400" dirty="0"/>
          </a:p>
          <a:p>
            <a:pPr>
              <a:lnSpc>
                <a:spcPct val="100000"/>
              </a:lnSpc>
            </a:pPr>
            <a:endParaRPr lang="ko-KR" altLang="en-US" sz="2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2B08A7-E5AF-78CE-0BFC-507A415FA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ED9F78-9F7E-5CCD-5C47-F0DAE9D3B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6C7BA0-F56A-038B-13C7-830AC73FF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700" y="1711652"/>
            <a:ext cx="3248155" cy="5905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268AF64-845D-12A9-8B16-F2DD94B71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700" y="2417531"/>
            <a:ext cx="5798377" cy="13716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88ADA6A-B7F1-5F7C-BB11-7ECFC5B0E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4135" y="4843135"/>
            <a:ext cx="81343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05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3658C-6C1A-83CE-ECF7-C737D3DE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도구상자</a:t>
            </a:r>
            <a:r>
              <a:rPr lang="en-US" altLang="ko-KR"/>
              <a:t> - </a:t>
            </a:r>
            <a:r>
              <a:rPr lang="ko-KR" altLang="en-US"/>
              <a:t>리스트 박스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C3E5C-D2B1-7352-FA0B-3C15573FF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095" y="1678236"/>
            <a:ext cx="4967075" cy="5034709"/>
          </a:xfrm>
        </p:spPr>
        <p:txBody>
          <a:bodyPr/>
          <a:lstStyle/>
          <a:p>
            <a:r>
              <a:rPr lang="ko-KR" altLang="en-US" dirty="0"/>
              <a:t>데이터를 리스트 형태로 나타냄</a:t>
            </a:r>
            <a:endParaRPr lang="en-US" altLang="ko-KR" dirty="0"/>
          </a:p>
          <a:p>
            <a:r>
              <a:rPr lang="en-US" altLang="ko-KR" dirty="0"/>
              <a:t>C#</a:t>
            </a:r>
            <a:r>
              <a:rPr lang="ko-KR" altLang="en-US" dirty="0"/>
              <a:t>에서 리스트의 각 요소들을 편집 가능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9B692-3874-623B-01CC-955245EF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FDF47F-EC77-872D-9104-C122A13B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AEE263-AF29-18C9-B6E6-401AE325A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363" y="1500776"/>
            <a:ext cx="3406122" cy="14893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F542C6-3858-EBFD-B7A8-D38CD5C6F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588" y="3412017"/>
            <a:ext cx="6515991" cy="148936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AE28A4A-A093-E5A2-62A8-80BCC1299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9588" y="5133549"/>
            <a:ext cx="3878511" cy="107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37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AFCC732-7783-AFC6-6210-33A29A205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68" y="2814433"/>
            <a:ext cx="11155883" cy="354291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F13658C-6C1A-83CE-ECF7-C737D3DE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도구상자</a:t>
            </a:r>
            <a:r>
              <a:rPr lang="en-US" altLang="ko-KR" sz="4000" dirty="0"/>
              <a:t> - </a:t>
            </a:r>
            <a:r>
              <a:rPr lang="ko-KR" altLang="en-US" sz="4000" dirty="0"/>
              <a:t>리스트 박스 응용 </a:t>
            </a:r>
            <a:r>
              <a:rPr lang="en-US" altLang="ko-KR" sz="4000" dirty="0"/>
              <a:t>- </a:t>
            </a:r>
            <a:r>
              <a:rPr lang="ko-KR" altLang="en-US" sz="4000" dirty="0"/>
              <a:t>데이터 바인딩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C3E5C-D2B1-7352-FA0B-3C15573FF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095" y="1690688"/>
            <a:ext cx="10515600" cy="4412657"/>
          </a:xfrm>
        </p:spPr>
        <p:txBody>
          <a:bodyPr/>
          <a:lstStyle/>
          <a:p>
            <a:r>
              <a:rPr lang="ko-KR" altLang="en-US" dirty="0"/>
              <a:t>리스트 박스를 포함한 대부분의 컨트롤들은 데이터 템플릿에 데이터를 바인딩</a:t>
            </a:r>
            <a:r>
              <a:rPr lang="en-US" altLang="ko-KR" dirty="0"/>
              <a:t>(Binding)</a:t>
            </a:r>
            <a:r>
              <a:rPr lang="ko-KR" altLang="en-US" dirty="0"/>
              <a:t>하여 사용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9B692-3874-623B-01CC-955245EF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FDF47F-EC77-872D-9104-C122A13B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239C8F2-B6C3-7C65-63EB-8C694220E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743" y="2814433"/>
            <a:ext cx="3023645" cy="159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313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3658C-6C1A-83CE-ECF7-C737D3DE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도구상자</a:t>
            </a:r>
            <a:r>
              <a:rPr lang="en-US" altLang="ko-KR" sz="4000" dirty="0"/>
              <a:t> - </a:t>
            </a:r>
            <a:r>
              <a:rPr lang="ko-KR" altLang="en-US" sz="4000" dirty="0"/>
              <a:t>리스트 박스 응용 </a:t>
            </a:r>
            <a:r>
              <a:rPr lang="en-US" altLang="ko-KR" sz="4000" dirty="0"/>
              <a:t>- </a:t>
            </a:r>
            <a:r>
              <a:rPr lang="ko-KR" altLang="en-US" sz="4000" dirty="0"/>
              <a:t>데이터 바인딩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C3E5C-D2B1-7352-FA0B-3C15573FF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095" y="1500436"/>
            <a:ext cx="10515600" cy="5034709"/>
          </a:xfrm>
        </p:spPr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에서 바인딩할 데이터 변수를 가진 클래스를 작성</a:t>
            </a:r>
            <a:endParaRPr lang="en-US" altLang="ko-KR" dirty="0"/>
          </a:p>
          <a:p>
            <a:r>
              <a:rPr lang="ko-KR" altLang="en-US" dirty="0"/>
              <a:t>해당 클래스로 리스트를 만들어서 리스트 박스에 바인딩하는 방식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9B692-3874-623B-01CC-955245EF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FDF47F-EC77-872D-9104-C122A13B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8993B9-08FE-3894-52D8-590EA74A3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23" y="3210804"/>
            <a:ext cx="4143495" cy="18030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7C99FF2-D784-3E66-1B6F-9F751FE78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518" y="3398988"/>
            <a:ext cx="7400694" cy="180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4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F4E9B-7388-97E9-9E63-C3919807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WPF </a:t>
            </a:r>
            <a:r>
              <a:rPr lang="ko-KR" altLang="en-US"/>
              <a:t>그래픽 표현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3D705-7C15-33E0-BE4F-6DB21E17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6BE420-8F8C-85E9-FF1E-568D045C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2D5A0854-2A87-BDAB-C7A1-617D6EF4411E}"/>
              </a:ext>
            </a:extLst>
          </p:cNvPr>
          <p:cNvSpPr txBox="1"/>
          <p:nvPr/>
        </p:nvSpPr>
        <p:spPr>
          <a:xfrm>
            <a:off x="360802" y="1494618"/>
            <a:ext cx="98959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https://learn.microsoft.com/en-us/dotnet/desktop/wpf/overview/?view=netdesktop-7.0</a:t>
            </a:r>
            <a:endParaRPr lang="ko-KR" altLang="en-US" dirty="0"/>
          </a:p>
        </p:txBody>
      </p:sp>
      <p:pic>
        <p:nvPicPr>
          <p:cNvPr id="2050" name="Picture 2" descr="Illustration of different brushes">
            <a:extLst>
              <a:ext uri="{FF2B5EF4-FFF2-40B4-BE49-F238E27FC236}">
                <a16:creationId xmlns:a16="http://schemas.microsoft.com/office/drawing/2014/main" id="{D48C3CA2-00CB-E3B7-13D3-361B21461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12" y="2547431"/>
            <a:ext cx="4242231" cy="238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isual3D sample screen shot">
            <a:extLst>
              <a:ext uri="{FF2B5EF4-FFF2-40B4-BE49-F238E27FC236}">
                <a16:creationId xmlns:a16="http://schemas.microsoft.com/office/drawing/2014/main" id="{DFA23A40-CFC0-F4AF-91F8-1EB4D5CCC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910" y="3798963"/>
            <a:ext cx="4276952" cy="238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s of an animated cube">
            <a:extLst>
              <a:ext uri="{FF2B5EF4-FFF2-40B4-BE49-F238E27FC236}">
                <a16:creationId xmlns:a16="http://schemas.microsoft.com/office/drawing/2014/main" id="{80FE3084-BE43-A5C1-A82A-76F4EC125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138" y="2370213"/>
            <a:ext cx="43243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D558492-04AC-622B-A035-04A46ECC3F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0386" y="2101607"/>
            <a:ext cx="3487404" cy="162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12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3658C-6C1A-83CE-ECF7-C737D3DE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도구상자</a:t>
            </a:r>
            <a:r>
              <a:rPr lang="en-US" altLang="ko-KR" dirty="0"/>
              <a:t> - </a:t>
            </a:r>
            <a:r>
              <a:rPr lang="ko-KR" altLang="en-US" dirty="0"/>
              <a:t>웹 브라우저</a:t>
            </a:r>
            <a:r>
              <a:rPr lang="en-US" altLang="ko-KR" dirty="0"/>
              <a:t>(IE)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C3E5C-D2B1-7352-FA0B-3C15573FF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095" y="1703027"/>
            <a:ext cx="4967075" cy="440031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일반 웹 브라우저와 기능은 동일</a:t>
            </a:r>
            <a:endParaRPr lang="en-US" altLang="ko-KR" sz="2400" dirty="0"/>
          </a:p>
          <a:p>
            <a:r>
              <a:rPr lang="en-US" altLang="ko-KR" sz="2400" dirty="0"/>
              <a:t>C#</a:t>
            </a:r>
            <a:r>
              <a:rPr lang="ko-KR" altLang="en-US" sz="2400" dirty="0"/>
              <a:t>에서 </a:t>
            </a:r>
            <a:r>
              <a:rPr lang="en-US" altLang="ko-KR" sz="2400" dirty="0"/>
              <a:t>Navigate </a:t>
            </a:r>
            <a:r>
              <a:rPr lang="ko-KR" altLang="en-US" sz="2400" dirty="0"/>
              <a:t>메소드를 사용하여 원하는 페이지로 이동 가능 </a:t>
            </a:r>
            <a:endParaRPr lang="en-US" altLang="ko-KR" sz="2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9B692-3874-623B-01CC-955245EF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FDF47F-EC77-872D-9104-C122A13B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DDEF72A-E46B-E46D-5293-EA04E57AB0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68"/>
          <a:stretch/>
        </p:blipFill>
        <p:spPr>
          <a:xfrm>
            <a:off x="793207" y="3704346"/>
            <a:ext cx="4380207" cy="28291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53B54B9-E7A7-B26B-E3F3-BE53152F5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207" y="4222170"/>
            <a:ext cx="5802586" cy="93280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867A979-A018-A8DA-FDF3-D1B4C82F11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9803" y="1685681"/>
            <a:ext cx="3467584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38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3658C-6C1A-83CE-ECF7-C737D3DE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도구상자</a:t>
            </a:r>
            <a:r>
              <a:rPr lang="en-US" altLang="ko-KR" dirty="0"/>
              <a:t> - </a:t>
            </a:r>
            <a:r>
              <a:rPr lang="ko-KR" altLang="en-US" dirty="0"/>
              <a:t>웹 브라우저</a:t>
            </a:r>
            <a:r>
              <a:rPr lang="en-US" altLang="ko-KR"/>
              <a:t>(</a:t>
            </a:r>
            <a:r>
              <a:rPr lang="en-US" altLang="ko-KR" dirty="0"/>
              <a:t>E</a:t>
            </a:r>
            <a:r>
              <a:rPr lang="en-US" altLang="ko-KR"/>
              <a:t>dge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C3E5C-D2B1-7352-FA0B-3C15573FF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095" y="1685681"/>
            <a:ext cx="4967075" cy="441766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설치방법</a:t>
            </a:r>
            <a:endParaRPr lang="en-US" altLang="ko-KR" sz="2400" dirty="0"/>
          </a:p>
          <a:p>
            <a:pPr lvl="1"/>
            <a:r>
              <a:rPr lang="en-US" altLang="ko-KR" sz="2000" dirty="0">
                <a:hlinkClick r:id="rId3"/>
              </a:rPr>
              <a:t>https://learn.microsoft.com/en-us/microsoft-edge/webview2/get-started/wpf</a:t>
            </a:r>
            <a:endParaRPr lang="en-US" altLang="ko-KR" sz="2000" dirty="0"/>
          </a:p>
          <a:p>
            <a:endParaRPr lang="en-US" altLang="ko-KR" sz="2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9B692-3874-623B-01CC-955245EF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FDF47F-EC77-872D-9104-C122A13B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67A979-A018-A8DA-FDF3-D1B4C82F1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803" y="1685681"/>
            <a:ext cx="3467584" cy="34866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40721A-9333-F671-4223-9A89B3956A0B}"/>
              </a:ext>
            </a:extLst>
          </p:cNvPr>
          <p:cNvSpPr txBox="1"/>
          <p:nvPr/>
        </p:nvSpPr>
        <p:spPr>
          <a:xfrm>
            <a:off x="926315" y="3304005"/>
            <a:ext cx="61012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&lt;</a:t>
            </a:r>
            <a:r>
              <a:rPr lang="ko-KR" altLang="en-US" dirty="0" err="1"/>
              <a:t>DockPanel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   &lt;wv2:WebView2 </a:t>
            </a:r>
            <a:r>
              <a:rPr lang="ko-KR" altLang="en-US" dirty="0" err="1"/>
              <a:t>Name</a:t>
            </a:r>
            <a:r>
              <a:rPr lang="ko-KR" altLang="en-US" dirty="0"/>
              <a:t>="</a:t>
            </a:r>
            <a:r>
              <a:rPr lang="ko-KR" altLang="en-US" dirty="0" err="1"/>
              <a:t>webView</a:t>
            </a:r>
            <a:r>
              <a:rPr lang="ko-KR" altLang="en-US" dirty="0"/>
              <a:t>"</a:t>
            </a:r>
          </a:p>
          <a:p>
            <a:r>
              <a:rPr lang="ko-KR" altLang="en-US" dirty="0"/>
              <a:t>                  </a:t>
            </a:r>
            <a:r>
              <a:rPr lang="ko-KR" altLang="en-US" dirty="0" err="1"/>
              <a:t>Source</a:t>
            </a:r>
            <a:r>
              <a:rPr lang="ko-KR" altLang="en-US" dirty="0"/>
              <a:t>="https://www.microsoft.com"</a:t>
            </a:r>
          </a:p>
          <a:p>
            <a:r>
              <a:rPr lang="ko-KR" altLang="en-US" dirty="0"/>
              <a:t>   /&gt;</a:t>
            </a:r>
          </a:p>
          <a:p>
            <a:r>
              <a:rPr lang="ko-KR" altLang="en-US" dirty="0"/>
              <a:t>&lt;/</a:t>
            </a:r>
            <a:r>
              <a:rPr lang="ko-KR" altLang="en-US" dirty="0" err="1"/>
              <a:t>DockPanel</a:t>
            </a:r>
            <a:r>
              <a:rPr lang="ko-KR" altLang="en-US" dirty="0"/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CB98EA-4232-D193-763E-C915CF30DF20}"/>
              </a:ext>
            </a:extLst>
          </p:cNvPr>
          <p:cNvSpPr txBox="1"/>
          <p:nvPr/>
        </p:nvSpPr>
        <p:spPr>
          <a:xfrm>
            <a:off x="926315" y="5073007"/>
            <a:ext cx="6101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161616"/>
                </a:solidFill>
                <a:effectLst/>
                <a:highlight>
                  <a:srgbClr val="F2F2F2"/>
                </a:highlight>
                <a:latin typeface="+mn-ea"/>
              </a:rPr>
              <a:t>webView.CoreWebView2.Navigate(</a:t>
            </a:r>
            <a:r>
              <a:rPr lang="en-US" altLang="ko-KR" b="0" i="0" dirty="0" err="1">
                <a:solidFill>
                  <a:srgbClr val="161616"/>
                </a:solidFill>
                <a:effectLst/>
                <a:highlight>
                  <a:srgbClr val="F2F2F2"/>
                </a:highlight>
                <a:latin typeface="+mn-ea"/>
              </a:rPr>
              <a:t>addressBar.Text</a:t>
            </a:r>
            <a:r>
              <a:rPr lang="en-US" altLang="ko-KR" b="0" i="0" dirty="0">
                <a:solidFill>
                  <a:srgbClr val="161616"/>
                </a:solidFill>
                <a:effectLst/>
                <a:highlight>
                  <a:srgbClr val="F2F2F2"/>
                </a:highlight>
                <a:latin typeface="+mn-ea"/>
              </a:rPr>
              <a:t>);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2780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3658C-6C1A-83CE-ECF7-C737D3DE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심플한 웹 브라우저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845F5E2-6511-EB64-D467-63A307175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571" y="1825625"/>
            <a:ext cx="7658857" cy="4351338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9B692-3874-623B-01CC-955245EF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FDF47F-EC77-872D-9104-C122A13B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587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3658C-6C1A-83CE-ECF7-C737D3DE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심플한 웹 브라우저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C3E5C-D2B1-7352-FA0B-3C15573FF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3200" dirty="0"/>
              <a:t>아래 컨트롤을 사용하여 웹 브라우저 구성</a:t>
            </a:r>
            <a:endParaRPr lang="en-US" altLang="ko-KR" sz="3200" dirty="0"/>
          </a:p>
          <a:p>
            <a:pPr lvl="1">
              <a:lnSpc>
                <a:spcPct val="100000"/>
              </a:lnSpc>
            </a:pPr>
            <a:r>
              <a:rPr lang="ko-KR" altLang="en-US" sz="2800" dirty="0"/>
              <a:t>리스트 박스</a:t>
            </a:r>
            <a:r>
              <a:rPr lang="en-US" altLang="ko-KR" sz="2800" dirty="0"/>
              <a:t>, </a:t>
            </a:r>
            <a:r>
              <a:rPr lang="ko-KR" altLang="en-US" sz="2800" dirty="0"/>
              <a:t>웹 브라우저</a:t>
            </a:r>
            <a:r>
              <a:rPr lang="en-US" altLang="ko-KR" sz="2800" dirty="0"/>
              <a:t>, </a:t>
            </a:r>
            <a:r>
              <a:rPr lang="ko-KR" altLang="en-US" sz="2800" dirty="0"/>
              <a:t>텍스트 박스</a:t>
            </a:r>
            <a:r>
              <a:rPr lang="en-US" altLang="ko-KR" sz="2800" dirty="0"/>
              <a:t>(URL), </a:t>
            </a:r>
          </a:p>
          <a:p>
            <a:pPr lvl="1">
              <a:lnSpc>
                <a:spcPct val="100000"/>
              </a:lnSpc>
            </a:pPr>
            <a:r>
              <a:rPr lang="ko-KR" altLang="en-US" sz="2800" dirty="0"/>
              <a:t>페이지 이동 버튼</a:t>
            </a:r>
            <a:r>
              <a:rPr lang="en-US" altLang="ko-KR" sz="2800" dirty="0"/>
              <a:t>, </a:t>
            </a:r>
            <a:r>
              <a:rPr lang="ko-KR" altLang="en-US" sz="2800" dirty="0"/>
              <a:t>뒤로 가기 버튼</a:t>
            </a:r>
            <a:r>
              <a:rPr lang="en-US" altLang="ko-KR" sz="2800" dirty="0"/>
              <a:t>, </a:t>
            </a:r>
            <a:r>
              <a:rPr lang="ko-KR" altLang="en-US" sz="2800" dirty="0"/>
              <a:t>앞으로 가기 버튼</a:t>
            </a:r>
            <a:r>
              <a:rPr lang="en-US" altLang="ko-KR" sz="2800" dirty="0"/>
              <a:t>, </a:t>
            </a:r>
          </a:p>
          <a:p>
            <a:pPr lvl="1">
              <a:lnSpc>
                <a:spcPct val="100000"/>
              </a:lnSpc>
            </a:pPr>
            <a:r>
              <a:rPr lang="ko-KR" altLang="en-US" sz="2800" dirty="0"/>
              <a:t>즐겨찾기 버튼</a:t>
            </a:r>
            <a:r>
              <a:rPr lang="en-US" altLang="ko-KR" sz="2800" dirty="0"/>
              <a:t>, </a:t>
            </a:r>
            <a:r>
              <a:rPr lang="ko-KR" altLang="en-US" sz="2800" dirty="0"/>
              <a:t>라디오 버튼 저장</a:t>
            </a:r>
            <a:r>
              <a:rPr lang="en-US" altLang="ko-KR" sz="2800" dirty="0"/>
              <a:t>, </a:t>
            </a:r>
            <a:r>
              <a:rPr lang="ko-KR" altLang="en-US" sz="2800" dirty="0"/>
              <a:t>라디오 버튼 불러오기</a:t>
            </a:r>
            <a:endParaRPr lang="en-US" altLang="ko-KR" sz="28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3200" dirty="0"/>
              <a:t>페이지 이동 </a:t>
            </a:r>
            <a:r>
              <a:rPr lang="en-US" altLang="ko-KR" sz="3200" dirty="0"/>
              <a:t>- URL</a:t>
            </a:r>
            <a:r>
              <a:rPr lang="ko-KR" altLang="en-US" sz="3200" dirty="0"/>
              <a:t>에 적힌 주소로 페이지 이동</a:t>
            </a:r>
            <a:endParaRPr lang="en-US" altLang="ko-KR" sz="32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3200" dirty="0"/>
              <a:t>뒤로 가기</a:t>
            </a:r>
            <a:r>
              <a:rPr lang="en-US" altLang="ko-KR" sz="3200" dirty="0"/>
              <a:t>, </a:t>
            </a:r>
            <a:r>
              <a:rPr lang="ko-KR" altLang="en-US" sz="3200" dirty="0"/>
              <a:t>앞으로 가기 </a:t>
            </a:r>
            <a:r>
              <a:rPr lang="en-US" altLang="ko-KR" sz="3200" dirty="0"/>
              <a:t>- </a:t>
            </a:r>
            <a:r>
              <a:rPr lang="ko-KR" altLang="en-US" sz="3200" dirty="0"/>
              <a:t>버튼 클릭 시 기존 웹 브라우저와 동일한 기능 수행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9B692-3874-623B-01CC-955245EF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FDF47F-EC77-872D-9104-C122A13B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0129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3658C-6C1A-83CE-ECF7-C737D3DE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심플한 웹 브라우저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C3E5C-D2B1-7352-FA0B-3C15573FF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 startAt="4"/>
            </a:pPr>
            <a:r>
              <a:rPr lang="ko-KR" altLang="en-US" sz="3200" dirty="0"/>
              <a:t>즐겨찾기 </a:t>
            </a:r>
            <a:endParaRPr lang="en-US" altLang="ko-KR" sz="3200" dirty="0"/>
          </a:p>
          <a:p>
            <a:pPr lvl="1">
              <a:lnSpc>
                <a:spcPct val="110000"/>
              </a:lnSpc>
            </a:pPr>
            <a:r>
              <a:rPr lang="ko-KR" altLang="en-US" sz="2800" dirty="0"/>
              <a:t>라디오 버튼이 </a:t>
            </a:r>
            <a:r>
              <a:rPr lang="en-US" altLang="ko-KR" sz="2800" dirty="0"/>
              <a:t>Add</a:t>
            </a:r>
            <a:r>
              <a:rPr lang="ko-KR" altLang="en-US" sz="2800" dirty="0"/>
              <a:t>로 돼있으면 현재 </a:t>
            </a:r>
            <a:r>
              <a:rPr lang="en-US" altLang="ko-KR" sz="2800" dirty="0"/>
              <a:t>URL</a:t>
            </a:r>
            <a:r>
              <a:rPr lang="ko-KR" altLang="en-US" sz="2800" dirty="0"/>
              <a:t>을 리스트 박스에 추가</a:t>
            </a:r>
            <a:endParaRPr lang="en-US" altLang="ko-KR" sz="2800" dirty="0"/>
          </a:p>
          <a:p>
            <a:pPr lvl="1">
              <a:lnSpc>
                <a:spcPct val="110000"/>
              </a:lnSpc>
            </a:pPr>
            <a:r>
              <a:rPr lang="ko-KR" altLang="en-US" sz="2800" dirty="0"/>
              <a:t>라디오 버튼이 </a:t>
            </a:r>
            <a:r>
              <a:rPr lang="en-US" altLang="ko-KR" sz="2800" dirty="0"/>
              <a:t>Load</a:t>
            </a:r>
            <a:r>
              <a:rPr lang="ko-KR" altLang="en-US" sz="2800" dirty="0"/>
              <a:t>로 돼있으면 리스트 박스에 선택된 </a:t>
            </a:r>
            <a:r>
              <a:rPr lang="en-US" altLang="ko-KR" sz="2800" dirty="0"/>
              <a:t>URL</a:t>
            </a:r>
            <a:r>
              <a:rPr lang="ko-KR" altLang="en-US" sz="2800" dirty="0"/>
              <a:t>로 웹 브라우저가 이동</a:t>
            </a:r>
            <a:endParaRPr lang="en-US" altLang="ko-KR" sz="2800" dirty="0"/>
          </a:p>
          <a:p>
            <a:pPr marL="514350" indent="-514350">
              <a:lnSpc>
                <a:spcPct val="110000"/>
              </a:lnSpc>
              <a:buFont typeface="+mj-lt"/>
              <a:buAutoNum type="arabicPeriod" startAt="4"/>
            </a:pPr>
            <a:r>
              <a:rPr lang="ko-KR" altLang="en-US" sz="3200" dirty="0"/>
              <a:t>파일 사용</a:t>
            </a:r>
            <a:endParaRPr lang="en-US" altLang="ko-KR" sz="3200" dirty="0"/>
          </a:p>
          <a:p>
            <a:pPr lvl="1">
              <a:lnSpc>
                <a:spcPct val="110000"/>
              </a:lnSpc>
            </a:pPr>
            <a:r>
              <a:rPr lang="ko-KR" altLang="en-US" sz="2800" dirty="0"/>
              <a:t>리스트 박스에 변동이 </a:t>
            </a:r>
            <a:r>
              <a:rPr lang="ko-KR" altLang="en-US" sz="2800" dirty="0" err="1"/>
              <a:t>있을때마다</a:t>
            </a:r>
            <a:r>
              <a:rPr lang="ko-KR" altLang="en-US" sz="2800" dirty="0"/>
              <a:t> </a:t>
            </a:r>
            <a:r>
              <a:rPr lang="en-US" altLang="ko-KR" sz="2800" dirty="0"/>
              <a:t>.</a:t>
            </a:r>
            <a:r>
              <a:rPr lang="en-US" altLang="ko-KR" sz="2800" dirty="0" err="1"/>
              <a:t>fvr</a:t>
            </a:r>
            <a:r>
              <a:rPr lang="en-US" altLang="ko-KR" sz="2800" dirty="0"/>
              <a:t> </a:t>
            </a:r>
            <a:r>
              <a:rPr lang="ko-KR" altLang="en-US" sz="2800" dirty="0"/>
              <a:t>파일에 리스트 요소를 저장</a:t>
            </a:r>
            <a:endParaRPr lang="en-US" altLang="ko-KR" sz="2800" dirty="0"/>
          </a:p>
          <a:p>
            <a:pPr lvl="1">
              <a:lnSpc>
                <a:spcPct val="110000"/>
              </a:lnSpc>
            </a:pPr>
            <a:r>
              <a:rPr lang="ko-KR" altLang="en-US" sz="2800" dirty="0"/>
              <a:t>프로그램이 켜질 때 </a:t>
            </a:r>
            <a:r>
              <a:rPr lang="en-US" altLang="ko-KR" sz="2800" dirty="0"/>
              <a:t>.</a:t>
            </a:r>
            <a:r>
              <a:rPr lang="en-US" altLang="ko-KR" sz="2800" dirty="0" err="1"/>
              <a:t>fvr</a:t>
            </a:r>
            <a:r>
              <a:rPr lang="en-US" altLang="ko-KR" sz="2800" dirty="0"/>
              <a:t> </a:t>
            </a:r>
            <a:r>
              <a:rPr lang="ko-KR" altLang="en-US" sz="2800" dirty="0"/>
              <a:t>파일을 불러와서 리스트 박스의 내용을 채움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9B692-3874-623B-01CC-955245EF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FDF47F-EC77-872D-9104-C122A13B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41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F4E9B-7388-97E9-9E63-C3919807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WPF</a:t>
            </a:r>
            <a:r>
              <a:rPr lang="ko-KR" altLang="en-US"/>
              <a:t> </a:t>
            </a:r>
            <a:r>
              <a:rPr lang="en-US" altLang="ko-KR"/>
              <a:t>vs WinForm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3D705-7C15-33E0-BE4F-6DB21E17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6BE420-8F8C-85E9-FF1E-568D045C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4024F9C-56C9-3DC3-59CB-7942275DE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84" y="1617820"/>
            <a:ext cx="5630887" cy="38376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67690F-29EE-22D5-26E3-4877D812774C}"/>
              </a:ext>
            </a:extLst>
          </p:cNvPr>
          <p:cNvSpPr txBox="1"/>
          <p:nvPr/>
        </p:nvSpPr>
        <p:spPr>
          <a:xfrm>
            <a:off x="7010918" y="1617820"/>
            <a:ext cx="438774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WPF (</a:t>
            </a:r>
            <a:r>
              <a:rPr lang="ko-KR" altLang="en-US"/>
              <a:t>왼쪽</a:t>
            </a:r>
            <a:r>
              <a:rPr lang="en-US" altLang="ko-KR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벡터 형식 </a:t>
            </a:r>
            <a:r>
              <a:rPr lang="en-US" altLang="ko-KR"/>
              <a:t>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개발 시간이 오래 걸림 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표준 컨트롤에 의존하지 않기 때문에 비교적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자유롭게 커스터마이징 가능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accent2"/>
                </a:solidFill>
              </a:rPr>
              <a:t>UI</a:t>
            </a:r>
            <a:r>
              <a:rPr lang="ko-KR" altLang="en-US">
                <a:solidFill>
                  <a:schemeClr val="accent2"/>
                </a:solidFill>
              </a:rPr>
              <a:t>를 제작하는데 </a:t>
            </a:r>
            <a:r>
              <a:rPr lang="en-US" altLang="ko-KR">
                <a:solidFill>
                  <a:schemeClr val="accent2"/>
                </a:solidFill>
              </a:rPr>
              <a:t>XAML </a:t>
            </a:r>
            <a:r>
              <a:rPr lang="ko-KR" altLang="en-US">
                <a:solidFill>
                  <a:schemeClr val="accent2"/>
                </a:solidFill>
              </a:rPr>
              <a:t>코드를 사용</a:t>
            </a:r>
            <a:endParaRPr lang="en-US" altLang="ko-KR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accent2"/>
                </a:solidFill>
              </a:rPr>
              <a:t>WinForm </a:t>
            </a:r>
            <a:r>
              <a:rPr lang="ko-KR" altLang="en-US">
                <a:solidFill>
                  <a:schemeClr val="accent2"/>
                </a:solidFill>
              </a:rPr>
              <a:t>보다 사용자 측면</a:t>
            </a:r>
            <a:r>
              <a:rPr lang="en-US" altLang="ko-KR">
                <a:solidFill>
                  <a:schemeClr val="accent2"/>
                </a:solidFill>
              </a:rPr>
              <a:t>(UI)</a:t>
            </a:r>
            <a:r>
              <a:rPr lang="ko-KR" altLang="en-US">
                <a:solidFill>
                  <a:schemeClr val="accent2"/>
                </a:solidFill>
              </a:rPr>
              <a:t>이 강조됨</a:t>
            </a:r>
            <a:endParaRPr lang="en-US" altLang="ko-KR">
              <a:solidFill>
                <a:schemeClr val="accent2"/>
              </a:solidFill>
            </a:endParaRPr>
          </a:p>
          <a:p>
            <a:endParaRPr lang="en-US" altLang="ko-KR"/>
          </a:p>
          <a:p>
            <a:r>
              <a:rPr lang="en-US" altLang="ko-KR"/>
              <a:t>WinForm (</a:t>
            </a:r>
            <a:r>
              <a:rPr lang="ko-KR" altLang="en-US"/>
              <a:t>오른쪽</a:t>
            </a:r>
            <a:r>
              <a:rPr lang="en-US" altLang="ko-KR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디자이너 툴에 의존하기 때문에 개발이 쉬움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덕분에 개발 시간이 짧음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하지만</a:t>
            </a:r>
            <a:r>
              <a:rPr lang="en-US" altLang="ko-KR"/>
              <a:t>, </a:t>
            </a:r>
            <a:r>
              <a:rPr lang="ko-KR" altLang="en-US"/>
              <a:t>확장성이 떨어짐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accent2"/>
                </a:solidFill>
              </a:rPr>
              <a:t>Visual Studio </a:t>
            </a:r>
            <a:r>
              <a:rPr lang="ko-KR" altLang="en-US">
                <a:solidFill>
                  <a:schemeClr val="accent2"/>
                </a:solidFill>
              </a:rPr>
              <a:t>디자인 툴을 사용</a:t>
            </a:r>
            <a:endParaRPr lang="en-US" altLang="ko-KR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09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C4C24-5D70-3285-E5C7-6D06BB009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610"/>
            <a:ext cx="10515600" cy="1325563"/>
          </a:xfrm>
        </p:spPr>
        <p:txBody>
          <a:bodyPr/>
          <a:lstStyle/>
          <a:p>
            <a:r>
              <a:rPr lang="en-US" altLang="ko-KR" dirty="0"/>
              <a:t>WPF vs</a:t>
            </a:r>
            <a:r>
              <a:rPr lang="ko-KR" altLang="en-US" dirty="0"/>
              <a:t> </a:t>
            </a:r>
            <a:r>
              <a:rPr lang="en-US" altLang="ko-KR" dirty="0" err="1"/>
              <a:t>WinForm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395CD28-DC82-CBA1-B1B5-90B46C956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27981" y="3014618"/>
            <a:ext cx="4112536" cy="2820438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4649E-0AAE-AC97-C947-6A18791C2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78F1B9-AF90-6AF5-452C-4DD58A9E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534A2C9-BFCE-74E3-6F67-E08A46D16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7981" y="612132"/>
            <a:ext cx="4112536" cy="24024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301EF31-2237-9FC3-6B38-426614998C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942" y="1611443"/>
            <a:ext cx="6220592" cy="42236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A547A8-93A2-2DFC-FC68-4340BEA051CA}"/>
              </a:ext>
            </a:extLst>
          </p:cNvPr>
          <p:cNvSpPr txBox="1"/>
          <p:nvPr/>
        </p:nvSpPr>
        <p:spPr>
          <a:xfrm>
            <a:off x="3200855" y="6093751"/>
            <a:ext cx="76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WPF</a:t>
            </a:r>
            <a:endParaRPr lang="ko-KR" altLang="en-US" b="1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A8E549-4494-3C10-B154-6481B4C5C607}"/>
              </a:ext>
            </a:extLst>
          </p:cNvPr>
          <p:cNvSpPr txBox="1"/>
          <p:nvPr/>
        </p:nvSpPr>
        <p:spPr>
          <a:xfrm>
            <a:off x="8609215" y="6109889"/>
            <a:ext cx="123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WinForm</a:t>
            </a:r>
            <a:endParaRPr lang="ko-KR" altLang="en-US" b="1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5377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DAEA7-BDCC-BBC5-673C-8187D3F3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XAML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AAA05-34F6-C103-AE0B-82E01A312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4821849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eXtensible</a:t>
            </a:r>
            <a:r>
              <a:rPr lang="en-US" altLang="ko-KR" dirty="0"/>
              <a:t> Application </a:t>
            </a:r>
            <a:r>
              <a:rPr lang="en-US" altLang="ko-KR" u="sng" dirty="0"/>
              <a:t>Markup Language (HTML,</a:t>
            </a:r>
            <a:r>
              <a:rPr lang="ko-KR" altLang="en-US" u="sng" dirty="0"/>
              <a:t> </a:t>
            </a:r>
            <a:r>
              <a:rPr lang="en-US" altLang="ko-KR" u="sng" dirty="0"/>
              <a:t>XML </a:t>
            </a:r>
            <a:r>
              <a:rPr lang="ko-KR" altLang="en-US" u="sng" dirty="0"/>
              <a:t>등</a:t>
            </a:r>
            <a:r>
              <a:rPr lang="en-US" altLang="ko-KR" u="sng" dirty="0"/>
              <a:t>)</a:t>
            </a:r>
          </a:p>
          <a:p>
            <a:r>
              <a:rPr lang="en-US" altLang="ko-KR" dirty="0"/>
              <a:t>WPF</a:t>
            </a:r>
            <a:r>
              <a:rPr lang="ko-KR" altLang="en-US" dirty="0"/>
              <a:t>에서 </a:t>
            </a:r>
            <a:r>
              <a:rPr lang="en-US" altLang="ko-KR" dirty="0"/>
              <a:t>View</a:t>
            </a:r>
            <a:r>
              <a:rPr lang="ko-KR" altLang="en-US" dirty="0"/>
              <a:t>를 </a:t>
            </a:r>
            <a:r>
              <a:rPr lang="ko-KR" altLang="en-US" dirty="0" err="1"/>
              <a:t>그리기위한</a:t>
            </a:r>
            <a:r>
              <a:rPr lang="ko-KR" altLang="en-US" dirty="0"/>
              <a:t> 언어</a:t>
            </a:r>
            <a:endParaRPr lang="en-US" altLang="ko-KR" dirty="0"/>
          </a:p>
          <a:p>
            <a:r>
              <a:rPr lang="en-US" altLang="ko-KR" dirty="0"/>
              <a:t>Markup Language </a:t>
            </a:r>
            <a:r>
              <a:rPr lang="ko-KR" altLang="en-US" dirty="0"/>
              <a:t>이기 때문에 </a:t>
            </a:r>
            <a:r>
              <a:rPr lang="ko-KR" altLang="en-US" dirty="0">
                <a:solidFill>
                  <a:srgbClr val="00B050"/>
                </a:solidFill>
              </a:rPr>
              <a:t>태그</a:t>
            </a:r>
            <a:r>
              <a:rPr lang="ko-KR" altLang="en-US" dirty="0"/>
              <a:t>를 사용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29FCD3-5BD7-B34B-A2AE-E36955C8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723847-A55C-A262-B99A-5B9C9B25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780BBB-C28F-1FAE-19C0-8FA24B7DCC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17"/>
          <a:stretch/>
        </p:blipFill>
        <p:spPr>
          <a:xfrm>
            <a:off x="1331453" y="3344630"/>
            <a:ext cx="5599741" cy="2802781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EB2BC4B-8CDC-D2F6-1437-E66B83693617}"/>
              </a:ext>
            </a:extLst>
          </p:cNvPr>
          <p:cNvCxnSpPr>
            <a:cxnSpLocks/>
          </p:cNvCxnSpPr>
          <p:nvPr/>
        </p:nvCxnSpPr>
        <p:spPr>
          <a:xfrm>
            <a:off x="4584031" y="4271211"/>
            <a:ext cx="2413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FF125E1-F024-1CCC-B9E5-572925E42CF2}"/>
              </a:ext>
            </a:extLst>
          </p:cNvPr>
          <p:cNvSpPr txBox="1"/>
          <p:nvPr/>
        </p:nvSpPr>
        <p:spPr>
          <a:xfrm>
            <a:off x="6997518" y="3948045"/>
            <a:ext cx="4289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Property, Value </a:t>
            </a:r>
            <a:r>
              <a:rPr lang="ko-KR" altLang="en-US" dirty="0"/>
              <a:t>같이 설정 가능한 요소들을 </a:t>
            </a:r>
            <a:endParaRPr lang="en-US" altLang="ko-KR" dirty="0"/>
          </a:p>
          <a:p>
            <a:r>
              <a:rPr lang="ko-KR" altLang="en-US" dirty="0">
                <a:solidFill>
                  <a:srgbClr val="00B050"/>
                </a:solidFill>
              </a:rPr>
              <a:t>속성</a:t>
            </a:r>
            <a:r>
              <a:rPr lang="ko-KR" altLang="en-US" dirty="0"/>
              <a:t>이라고 부름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76E2DAB-19F8-BFC1-8397-B134CA97CF77}"/>
              </a:ext>
            </a:extLst>
          </p:cNvPr>
          <p:cNvCxnSpPr>
            <a:cxnSpLocks/>
          </p:cNvCxnSpPr>
          <p:nvPr/>
        </p:nvCxnSpPr>
        <p:spPr>
          <a:xfrm flipV="1">
            <a:off x="4852736" y="3387958"/>
            <a:ext cx="1736599" cy="1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C6BB5EB-4D28-147A-1E4E-20B4036639E7}"/>
              </a:ext>
            </a:extLst>
          </p:cNvPr>
          <p:cNvSpPr txBox="1"/>
          <p:nvPr/>
        </p:nvSpPr>
        <p:spPr>
          <a:xfrm>
            <a:off x="6589335" y="3064793"/>
            <a:ext cx="4943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태그를 감싸고 있는 태그가 부모</a:t>
            </a:r>
            <a:r>
              <a:rPr lang="en-US" altLang="ko-KR" dirty="0"/>
              <a:t>(Style), </a:t>
            </a:r>
            <a:r>
              <a:rPr lang="ko-KR" altLang="en-US" dirty="0"/>
              <a:t>감싸져 </a:t>
            </a:r>
            <a:endParaRPr lang="en-US" altLang="ko-KR" dirty="0"/>
          </a:p>
          <a:p>
            <a:r>
              <a:rPr lang="ko-KR" altLang="en-US" dirty="0"/>
              <a:t>있는 태그가 자식</a:t>
            </a:r>
            <a:r>
              <a:rPr lang="en-US" altLang="ko-KR" dirty="0"/>
              <a:t>(Setter)</a:t>
            </a:r>
            <a:r>
              <a:rPr lang="ko-KR" altLang="en-US" dirty="0"/>
              <a:t> 태그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E246C99-27CE-0034-5404-509536BAD177}"/>
              </a:ext>
            </a:extLst>
          </p:cNvPr>
          <p:cNvCxnSpPr>
            <a:cxnSpLocks/>
          </p:cNvCxnSpPr>
          <p:nvPr/>
        </p:nvCxnSpPr>
        <p:spPr>
          <a:xfrm flipV="1">
            <a:off x="1941094" y="3077761"/>
            <a:ext cx="1126958" cy="236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7D4BE7C-4858-02D1-CB75-4E1E97691DB4}"/>
              </a:ext>
            </a:extLst>
          </p:cNvPr>
          <p:cNvSpPr txBox="1"/>
          <p:nvPr/>
        </p:nvSpPr>
        <p:spPr>
          <a:xfrm>
            <a:off x="3068052" y="2892390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태그 열기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BC1C75C-A78E-3E37-0565-1A58AD195D0A}"/>
              </a:ext>
            </a:extLst>
          </p:cNvPr>
          <p:cNvCxnSpPr>
            <a:cxnSpLocks/>
          </p:cNvCxnSpPr>
          <p:nvPr/>
        </p:nvCxnSpPr>
        <p:spPr>
          <a:xfrm>
            <a:off x="2225842" y="6019801"/>
            <a:ext cx="1118936" cy="127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E9662C9-5E9E-806F-3F7E-315B1F226CB8}"/>
              </a:ext>
            </a:extLst>
          </p:cNvPr>
          <p:cNvSpPr txBox="1"/>
          <p:nvPr/>
        </p:nvSpPr>
        <p:spPr>
          <a:xfrm>
            <a:off x="3344778" y="601980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태그 닫기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DA8E242-0162-E545-C0D8-83CB8F09D132}"/>
              </a:ext>
            </a:extLst>
          </p:cNvPr>
          <p:cNvCxnSpPr>
            <a:cxnSpLocks/>
          </p:cNvCxnSpPr>
          <p:nvPr/>
        </p:nvCxnSpPr>
        <p:spPr>
          <a:xfrm>
            <a:off x="3808159" y="5800104"/>
            <a:ext cx="1543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EAFF5C5-D4BA-8979-6783-877A0E8A3C9A}"/>
              </a:ext>
            </a:extLst>
          </p:cNvPr>
          <p:cNvSpPr txBox="1"/>
          <p:nvPr/>
        </p:nvSpPr>
        <p:spPr>
          <a:xfrm>
            <a:off x="5352044" y="5615438"/>
            <a:ext cx="27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태그 열고</a:t>
            </a:r>
            <a:r>
              <a:rPr lang="en-US" altLang="ko-KR" dirty="0"/>
              <a:t>, </a:t>
            </a:r>
            <a:r>
              <a:rPr lang="ko-KR" altLang="en-US" dirty="0"/>
              <a:t>닫기 한 줄로 표형</a:t>
            </a:r>
          </a:p>
        </p:txBody>
      </p:sp>
    </p:spTree>
    <p:extLst>
      <p:ext uri="{BB962C8B-B14F-4D97-AF65-F5344CB8AC3E}">
        <p14:creationId xmlns:p14="http://schemas.microsoft.com/office/powerpoint/2010/main" val="270494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8F84E-7FFB-60D3-BC28-7E75BB17F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XAML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58C98E9C-ED04-0A9C-A6B1-164C07521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대표적인 </a:t>
            </a:r>
            <a:r>
              <a:rPr lang="en-US" altLang="ko-KR" dirty="0"/>
              <a:t>Markup Language</a:t>
            </a:r>
            <a:r>
              <a:rPr lang="ko-KR" altLang="en-US" dirty="0"/>
              <a:t>인 </a:t>
            </a:r>
            <a:r>
              <a:rPr lang="en-US" altLang="ko-KR" dirty="0"/>
              <a:t>HTML</a:t>
            </a:r>
            <a:r>
              <a:rPr lang="ko-KR" altLang="en-US" dirty="0"/>
              <a:t>과 비교</a:t>
            </a:r>
            <a:endParaRPr lang="en-US" altLang="ko-KR" dirty="0"/>
          </a:p>
          <a:p>
            <a:pPr lvl="1"/>
            <a:r>
              <a:rPr lang="en-US" altLang="ko-KR" dirty="0"/>
              <a:t>HTML : </a:t>
            </a:r>
            <a:r>
              <a:rPr lang="ko-KR" altLang="en-US" dirty="0"/>
              <a:t>정해진 태그 </a:t>
            </a:r>
            <a:r>
              <a:rPr lang="en-US" altLang="ko-KR" dirty="0"/>
              <a:t>(head, body, h1, div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만 사용 가능</a:t>
            </a:r>
            <a:endParaRPr lang="en-US" altLang="ko-KR" dirty="0"/>
          </a:p>
          <a:p>
            <a:pPr lvl="1"/>
            <a:r>
              <a:rPr lang="en-US" altLang="ko-KR" dirty="0"/>
              <a:t>XAML : Microsoft</a:t>
            </a:r>
            <a:r>
              <a:rPr lang="ko-KR" altLang="en-US" dirty="0"/>
              <a:t>에서 개발한 </a:t>
            </a:r>
            <a:r>
              <a:rPr lang="en-US" altLang="ko-KR" dirty="0"/>
              <a:t>XML,</a:t>
            </a:r>
            <a:r>
              <a:rPr lang="ko-KR" altLang="en-US" dirty="0"/>
              <a:t> </a:t>
            </a:r>
            <a:r>
              <a:rPr lang="en-US" altLang="ko-KR" dirty="0"/>
              <a:t>UI</a:t>
            </a:r>
            <a:r>
              <a:rPr lang="ko-KR" altLang="en-US" dirty="0"/>
              <a:t>와 데이터를 주고 받는 목적</a:t>
            </a:r>
            <a:endParaRPr lang="en-US" altLang="ko-KR" dirty="0"/>
          </a:p>
          <a:p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Visual Studio</a:t>
            </a:r>
            <a:r>
              <a:rPr lang="ko-KR" altLang="en-US" dirty="0">
                <a:solidFill>
                  <a:srgbClr val="00B050"/>
                </a:solidFill>
              </a:rPr>
              <a:t>에서 자동 생성해주기도 하지만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en-US" dirty="0" err="1">
                <a:solidFill>
                  <a:srgbClr val="00B050"/>
                </a:solidFill>
              </a:rPr>
              <a:t>설정값이나</a:t>
            </a:r>
            <a:r>
              <a:rPr lang="ko-KR" altLang="en-US" dirty="0">
                <a:solidFill>
                  <a:srgbClr val="00B050"/>
                </a:solidFill>
              </a:rPr>
              <a:t> 옵션은 직접 수정해야 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5AF525-2966-4A55-EE18-CD8AC217F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9B1A02-527E-2E3B-E22B-02AA1D76F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CF311F1-0F11-E073-3378-BF6EEC3C15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96"/>
          <a:stretch/>
        </p:blipFill>
        <p:spPr>
          <a:xfrm>
            <a:off x="838200" y="4453569"/>
            <a:ext cx="9998062" cy="1517323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BF71830-D9D7-0BFB-8736-173F2649D204}"/>
              </a:ext>
            </a:extLst>
          </p:cNvPr>
          <p:cNvCxnSpPr>
            <a:cxnSpLocks/>
          </p:cNvCxnSpPr>
          <p:nvPr/>
        </p:nvCxnSpPr>
        <p:spPr>
          <a:xfrm flipV="1">
            <a:off x="2141621" y="4318632"/>
            <a:ext cx="457200" cy="353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910758-9756-85DA-EE6E-50F5791314F7}"/>
              </a:ext>
            </a:extLst>
          </p:cNvPr>
          <p:cNvSpPr txBox="1"/>
          <p:nvPr/>
        </p:nvSpPr>
        <p:spPr>
          <a:xfrm>
            <a:off x="1744260" y="4012245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컨트롤 객체 이름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38FFC92-6750-9522-4FB3-8C3ABB84690F}"/>
              </a:ext>
            </a:extLst>
          </p:cNvPr>
          <p:cNvCxnSpPr>
            <a:cxnSpLocks/>
          </p:cNvCxnSpPr>
          <p:nvPr/>
        </p:nvCxnSpPr>
        <p:spPr>
          <a:xfrm flipV="1">
            <a:off x="3026351" y="4090024"/>
            <a:ext cx="1915300" cy="61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8CA391E-A3B8-02E7-CFEC-014FE4E3F188}"/>
              </a:ext>
            </a:extLst>
          </p:cNvPr>
          <p:cNvSpPr txBox="1"/>
          <p:nvPr/>
        </p:nvSpPr>
        <p:spPr>
          <a:xfrm>
            <a:off x="3747450" y="3697700"/>
            <a:ext cx="28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C#</a:t>
            </a:r>
            <a:r>
              <a:rPr lang="ko-KR" altLang="en-US" dirty="0"/>
              <a:t>에서 사용할 인스턴스 이름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7F6E135-86CB-9D38-DF9C-8087BE907EAB}"/>
              </a:ext>
            </a:extLst>
          </p:cNvPr>
          <p:cNvCxnSpPr>
            <a:cxnSpLocks/>
          </p:cNvCxnSpPr>
          <p:nvPr/>
        </p:nvCxnSpPr>
        <p:spPr>
          <a:xfrm flipV="1">
            <a:off x="6460974" y="4381577"/>
            <a:ext cx="1155015" cy="34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C967FA-0CE5-A9A8-524B-01FD58723318}"/>
              </a:ext>
            </a:extLst>
          </p:cNvPr>
          <p:cNvSpPr txBox="1"/>
          <p:nvPr/>
        </p:nvSpPr>
        <p:spPr>
          <a:xfrm>
            <a:off x="7038481" y="3990840"/>
            <a:ext cx="449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WinForm</a:t>
            </a:r>
            <a:r>
              <a:rPr lang="en-US" altLang="ko-KR" dirty="0"/>
              <a:t> Properties </a:t>
            </a:r>
            <a:r>
              <a:rPr lang="ko-KR" altLang="en-US" dirty="0"/>
              <a:t>창에서 보던 각종 옵션들</a:t>
            </a:r>
          </a:p>
        </p:txBody>
      </p:sp>
    </p:spTree>
    <p:extLst>
      <p:ext uri="{BB962C8B-B14F-4D97-AF65-F5344CB8AC3E}">
        <p14:creationId xmlns:p14="http://schemas.microsoft.com/office/powerpoint/2010/main" val="1909189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2AED7-228E-7FB6-7AD9-DA2415C8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WPF</a:t>
            </a:r>
            <a:r>
              <a:rPr lang="ko-KR" altLang="en-US"/>
              <a:t> 프로젝트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325CAB-0ECA-EFB5-3AFB-799C6A085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3202192"/>
          </a:xfrm>
        </p:spPr>
        <p:txBody>
          <a:bodyPr/>
          <a:lstStyle/>
          <a:p>
            <a:r>
              <a:rPr lang="en-US" altLang="ko-KR"/>
              <a:t>Visual</a:t>
            </a:r>
            <a:r>
              <a:rPr lang="ko-KR" altLang="en-US"/>
              <a:t> </a:t>
            </a:r>
            <a:r>
              <a:rPr lang="en-US" altLang="ko-KR"/>
              <a:t>Studio </a:t>
            </a:r>
            <a:r>
              <a:rPr lang="ko-KR" altLang="en-US"/>
              <a:t>프로젝트 생성에서 </a:t>
            </a:r>
            <a:r>
              <a:rPr lang="en-US" altLang="ko-KR"/>
              <a:t>WPF Application</a:t>
            </a:r>
            <a:r>
              <a:rPr lang="ko-KR" altLang="en-US"/>
              <a:t>을 선택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A871D3-297F-4CA5-29FA-D3D8F95B0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D72B89-BF1B-6102-082E-EBF38B15E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50DA54-594F-53D2-735C-A70370086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925" y="2034238"/>
            <a:ext cx="5986965" cy="42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78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2AED7-228E-7FB6-7AD9-DA2415C8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WPF</a:t>
            </a:r>
            <a:r>
              <a:rPr lang="ko-KR" altLang="en-US"/>
              <a:t> 프로젝트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325CAB-0ECA-EFB5-3AFB-799C6A085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3202192"/>
          </a:xfrm>
        </p:spPr>
        <p:txBody>
          <a:bodyPr/>
          <a:lstStyle/>
          <a:p>
            <a:r>
              <a:rPr lang="en-US" altLang="ko-KR" dirty="0"/>
              <a:t>WPF </a:t>
            </a:r>
            <a:r>
              <a:rPr lang="ko-KR" altLang="en-US" dirty="0"/>
              <a:t>프로젝트는 </a:t>
            </a:r>
            <a:r>
              <a:rPr lang="en-US" altLang="ko-KR" dirty="0"/>
              <a:t>.NET </a:t>
            </a:r>
            <a:r>
              <a:rPr lang="ko-KR" altLang="en-US" dirty="0"/>
              <a:t>최신버전을 사용 가능</a:t>
            </a:r>
            <a:endParaRPr lang="en-US" altLang="ko-KR" dirty="0"/>
          </a:p>
          <a:p>
            <a:r>
              <a:rPr lang="en-US" altLang="ko-KR" dirty="0" err="1"/>
              <a:t>WinForm</a:t>
            </a:r>
            <a:r>
              <a:rPr lang="ko-KR" altLang="en-US" dirty="0"/>
              <a:t>은 아직 사용되고는 있지만 </a:t>
            </a:r>
            <a:r>
              <a:rPr lang="en-US" altLang="ko-KR" dirty="0"/>
              <a:t>.NET Framework 4.8 </a:t>
            </a:r>
            <a:r>
              <a:rPr lang="ko-KR" altLang="en-US" dirty="0"/>
              <a:t>이후로는 업데이트가 중단됨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A871D3-297F-4CA5-29FA-D3D8F95B0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D72B89-BF1B-6102-082E-EBF38B15E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FB24B5-75A7-FC51-0938-9C0B808AE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680" y="3948052"/>
            <a:ext cx="5658640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32662"/>
      </p:ext>
    </p:extLst>
  </p:cSld>
  <p:clrMapOvr>
    <a:masterClrMapping/>
  </p:clrMapOvr>
</p:sld>
</file>

<file path=ppt/theme/theme1.xml><?xml version="1.0" encoding="utf-8"?>
<a:theme xmlns:a="http://schemas.openxmlformats.org/drawingml/2006/main" name="2_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8897</TotalTime>
  <Words>1109</Words>
  <Application>Microsoft Office PowerPoint</Application>
  <PresentationFormat>와이드스크린</PresentationFormat>
  <Paragraphs>273</Paragraphs>
  <Slides>34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3" baseType="lpstr">
      <vt:lpstr>Pretendard SemiBold</vt:lpstr>
      <vt:lpstr>AppleSDGothicNeoB00</vt:lpstr>
      <vt:lpstr>AppleSDGothicNeoH00</vt:lpstr>
      <vt:lpstr>맑은 고딕</vt:lpstr>
      <vt:lpstr>Pretendard</vt:lpstr>
      <vt:lpstr>Pretendard Black</vt:lpstr>
      <vt:lpstr>Arial</vt:lpstr>
      <vt:lpstr>Pretendard GOV</vt:lpstr>
      <vt:lpstr>2_코딩온템플릿</vt:lpstr>
      <vt:lpstr>C# WPF</vt:lpstr>
      <vt:lpstr>WPF란?</vt:lpstr>
      <vt:lpstr>WPF 그래픽 표현</vt:lpstr>
      <vt:lpstr>WPF vs WinForm</vt:lpstr>
      <vt:lpstr>WPF vs WinForm</vt:lpstr>
      <vt:lpstr>XAML</vt:lpstr>
      <vt:lpstr>XAML</vt:lpstr>
      <vt:lpstr>WPF 프로젝트 생성</vt:lpstr>
      <vt:lpstr>WPF 프로젝트 생성</vt:lpstr>
      <vt:lpstr>실습. WPF 공식 자습서-1</vt:lpstr>
      <vt:lpstr>실습. WPF 공식 자습서-2</vt:lpstr>
      <vt:lpstr>WPF 도구상자</vt:lpstr>
      <vt:lpstr>WPF 도구상자 </vt:lpstr>
      <vt:lpstr>도구상자 - 기본 기능 종합</vt:lpstr>
      <vt:lpstr>도구상자 - 탭 컨트롤</vt:lpstr>
      <vt:lpstr>도구상자 – 레이아웃 패널</vt:lpstr>
      <vt:lpstr>도구상자 – 레이아웃 패널</vt:lpstr>
      <vt:lpstr>실습. Grid – 로그인 폼 만들기</vt:lpstr>
      <vt:lpstr>도구상자 - 그룹 박스</vt:lpstr>
      <vt:lpstr>도구상자 - 라디오 버튼</vt:lpstr>
      <vt:lpstr>도구상자 - 라디오 버튼</vt:lpstr>
      <vt:lpstr>도구상자 - 슬라이더</vt:lpstr>
      <vt:lpstr>실습. 컬러 슬라이더</vt:lpstr>
      <vt:lpstr>실습. 컬러 슬라이더</vt:lpstr>
      <vt:lpstr>도구상자 - 체크 박스</vt:lpstr>
      <vt:lpstr>도구상자 - 콤보 박스</vt:lpstr>
      <vt:lpstr>도구상자 - 리스트 박스</vt:lpstr>
      <vt:lpstr>도구상자 - 리스트 박스 응용 - 데이터 바인딩</vt:lpstr>
      <vt:lpstr>도구상자 - 리스트 박스 응용 - 데이터 바인딩</vt:lpstr>
      <vt:lpstr>도구상자 - 웹 브라우저(IE)</vt:lpstr>
      <vt:lpstr>도구상자 - 웹 브라우저(Edge)</vt:lpstr>
      <vt:lpstr>실습. 심플한 웹 브라우저</vt:lpstr>
      <vt:lpstr>실습. 심플한 웹 브라우저</vt:lpstr>
      <vt:lpstr>실습. 심플한 웹 브라우저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jae hyeon</cp:lastModifiedBy>
  <cp:revision>1363</cp:revision>
  <dcterms:created xsi:type="dcterms:W3CDTF">2022-06-26T11:10:22Z</dcterms:created>
  <dcterms:modified xsi:type="dcterms:W3CDTF">2025-06-08T14:34:21Z</dcterms:modified>
</cp:coreProperties>
</file>