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71626-F530-44E9-BE18-D638C5C979AE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D510-5B6A-4B0D-9FF6-5AD7C165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BBB5C-CF53-4C60-A3E5-8F427DA756A0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7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0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1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82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1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7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925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58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3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9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6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89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84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00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5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6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5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3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9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90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B4E7-F827-4C8F-86C3-067FF8DE1624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889B2-FF5C-4EC2-961B-A8EE77FA4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0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D3776-BF0B-4760-9023-1B6335E1743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CBCE-1613-4769-AC31-515D89AA496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0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5000">
              <a:srgbClr val="070262">
                <a:lumMod val="88000"/>
              </a:srgbClr>
            </a:gs>
            <a:gs pos="100000">
              <a:srgbClr val="070262">
                <a:lumMod val="86000"/>
                <a:lumOff val="14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Wingdings" pitchFamily="2" charset="2"/>
                <a:ea typeface="210 밤의해변 B" pitchFamily="18" charset="-127"/>
              </a:rPr>
              <a:t>有</a:t>
            </a:r>
            <a:r>
              <a:rPr lang="ko-KR" altLang="en-US" dirty="0" smtClean="0">
                <a:solidFill>
                  <a:schemeClr val="bg1"/>
                </a:solidFill>
                <a:latin typeface="210 밤의해변 B" pitchFamily="18" charset="-127"/>
                <a:ea typeface="210 밤의해변 B" pitchFamily="18" charset="-127"/>
              </a:rPr>
              <a:t>지성</a:t>
            </a:r>
            <a:endParaRPr lang="ko-KR" altLang="en-US" dirty="0">
              <a:solidFill>
                <a:schemeClr val="bg1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윤지성</a:t>
            </a:r>
            <a:r>
              <a:rPr lang="en-US" altLang="ko-KR" sz="2400" dirty="0" smtClean="0">
                <a:solidFill>
                  <a:schemeClr val="bg1">
                    <a:lumMod val="75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75000"/>
                  </a:schemeClr>
                </a:solidFill>
                <a:latin typeface="G마켓 산스 TTF Light" pitchFamily="2" charset="-127"/>
                <a:ea typeface="G마켓 산스 TTF Light" pitchFamily="2" charset="-127"/>
              </a:rPr>
              <a:t>박진우</a:t>
            </a:r>
            <a:endParaRPr lang="ko-KR" altLang="en-US" sz="2400" dirty="0">
              <a:solidFill>
                <a:schemeClr val="bg1">
                  <a:lumMod val="75000"/>
                </a:schemeClr>
              </a:solidFill>
              <a:latin typeface="G마켓 산스 TTF Light" pitchFamily="2" charset="-127"/>
              <a:ea typeface="G마켓 산스 TTF Light" pitchFamily="2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115616" y="0"/>
            <a:ext cx="0" cy="444395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123728" y="0"/>
            <a:ext cx="0" cy="293179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020272" y="0"/>
            <a:ext cx="0" cy="343584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72400" y="0"/>
            <a:ext cx="0" cy="408391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203848" y="2715766"/>
            <a:ext cx="273630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4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347614"/>
            <a:ext cx="38811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장르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캐주얼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키워드 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피하기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 추락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 점프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 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생존</a:t>
            </a:r>
            <a:r>
              <a:rPr lang="en-US" altLang="ko-KR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, </a:t>
            </a:r>
            <a:r>
              <a:rPr lang="ko-KR" altLang="en-US" sz="1400" dirty="0" smtClean="0">
                <a:solidFill>
                  <a:srgbClr val="777777"/>
                </a:solidFill>
                <a:latin typeface="ELAND 초이스 Medium" pitchFamily="18" charset="-127"/>
                <a:ea typeface="ELAND 초이스 Medium" pitchFamily="18" charset="-127"/>
              </a:rPr>
              <a:t>블록설치</a:t>
            </a:r>
            <a:endParaRPr lang="en-US" altLang="ko-KR" sz="1400" dirty="0" smtClean="0">
              <a:solidFill>
                <a:srgbClr val="777777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ko-KR" sz="1600" dirty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목표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떨어지는 장애물을 피해 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최대한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 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오래 살아남아야 </a:t>
            </a:r>
            <a:r>
              <a:rPr lang="ko-KR" altLang="en-US" dirty="0">
                <a:latin typeface="ELAND 초이스 Medium" pitchFamily="18" charset="-127"/>
                <a:ea typeface="ELAND 초이스 Medium" pitchFamily="18" charset="-127"/>
              </a:rPr>
              <a:t>함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플랫폼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PC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ko-KR" dirty="0">
              <a:latin typeface="ELAND 초이스 Medium" pitchFamily="18" charset="-127"/>
              <a:ea typeface="ELAND 초이스 Medium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타겟층 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: 10~20</a:t>
            </a: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대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, </a:t>
            </a:r>
            <a:b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캐주얼한 게임을 좋아하는 사람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,</a:t>
            </a:r>
            <a: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latin typeface="ELAND 초이스 Medium" pitchFamily="18" charset="-127"/>
                <a:ea typeface="ELAND 초이스 Medium" pitchFamily="18" charset="-127"/>
              </a:rPr>
              <a:t>컨트롤의 재미를 느끼고 싶은 사람</a:t>
            </a:r>
            <a:r>
              <a:rPr lang="en-US" altLang="ko-KR" dirty="0" smtClean="0">
                <a:latin typeface="ELAND 초이스 Medium" pitchFamily="18" charset="-127"/>
                <a:ea typeface="ELAND 초이스 Medium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9552" y="234962"/>
            <a:ext cx="12682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개요</a:t>
            </a:r>
            <a:endParaRPr lang="ko-KR" altLang="en-US" sz="4400" dirty="0">
              <a:solidFill>
                <a:srgbClr val="070262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008355"/>
            <a:ext cx="1656184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92080" y="411510"/>
            <a:ext cx="0" cy="434461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ROG\Desktop\자구\자료\설명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 b="7836"/>
          <a:stretch/>
        </p:blipFill>
        <p:spPr bwMode="auto">
          <a:xfrm>
            <a:off x="5605861" y="147912"/>
            <a:ext cx="3208389" cy="48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70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34962"/>
            <a:ext cx="726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070262"/>
                </a:solidFill>
                <a:latin typeface="210 밤의해변 B" pitchFamily="18" charset="-127"/>
                <a:ea typeface="210 밤의해변 B" pitchFamily="18" charset="-127"/>
              </a:rPr>
              <a:t>맵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683568" y="1008355"/>
            <a:ext cx="1152128" cy="0"/>
          </a:xfrm>
          <a:prstGeom prst="line">
            <a:avLst/>
          </a:prstGeom>
          <a:ln w="3810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ROG\Desktop\자구\자료\설명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0" y="1779662"/>
            <a:ext cx="433044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22494" y="832812"/>
            <a:ext cx="41569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난이도에 따라 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3x3 4x4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등 다양한 맵이 있으며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플레이어는 절대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맵 밖으로 나갈 수 없고</a:t>
            </a:r>
            <a:endParaRPr lang="en-US" altLang="ko-KR" sz="1600" dirty="0" smtClean="0">
              <a:solidFill>
                <a:srgbClr val="F7C903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오로지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위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 혹은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아래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로만 이동할 수 있</a:t>
            </a:r>
            <a:r>
              <a:rPr lang="ko-KR" altLang="en-US" sz="1600" dirty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음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schemeClr val="bg1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가장 </a:t>
            </a:r>
            <a:r>
              <a:rPr lang="ko-KR" altLang="en-US" sz="1600" dirty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밑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층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(f=0)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은 시작할 때 모두 채워져 있고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장애물에 의해 한 번이라도 </a:t>
            </a: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파괴</a:t>
            </a:r>
            <a:r>
              <a:rPr lang="ko-KR" altLang="en-US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가 되면 </a:t>
            </a:r>
            <a:endParaRPr lang="en-US" altLang="ko-KR" sz="1600" dirty="0" smtClean="0">
              <a:solidFill>
                <a:schemeClr val="bg1"/>
              </a:solidFill>
              <a:latin typeface="ELAND 초이스 Medium" pitchFamily="18" charset="-127"/>
              <a:ea typeface="ELAND 초이스 Medium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다시 채워지지 않음</a:t>
            </a:r>
            <a:r>
              <a:rPr lang="en-US" altLang="ko-KR" sz="1600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ELAND 초이스 Medium" pitchFamily="18" charset="-127"/>
              <a:ea typeface="ELAND 초이스 Mediu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347864" y="3867894"/>
            <a:ext cx="648072" cy="432048"/>
          </a:xfrm>
          <a:prstGeom prst="line">
            <a:avLst/>
          </a:prstGeom>
          <a:ln w="38100">
            <a:solidFill>
              <a:srgbClr val="F7C90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35923" y="425645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E29100"/>
                </a:solidFill>
                <a:latin typeface="210 밤의해변 B" pitchFamily="18" charset="-127"/>
                <a:ea typeface="210 밤의해변 B" pitchFamily="18" charset="-127"/>
              </a:rPr>
              <a:t>f=0</a:t>
            </a:r>
            <a:endParaRPr lang="ko-KR" altLang="en-US" sz="1600" dirty="0">
              <a:solidFill>
                <a:srgbClr val="E29100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2311980" y="1231734"/>
            <a:ext cx="0" cy="763952"/>
          </a:xfrm>
          <a:prstGeom prst="line">
            <a:avLst/>
          </a:prstGeom>
          <a:ln w="38100">
            <a:solidFill>
              <a:srgbClr val="C0C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4370044" y="2348692"/>
            <a:ext cx="0" cy="763952"/>
          </a:xfrm>
          <a:prstGeom prst="line">
            <a:avLst/>
          </a:prstGeom>
          <a:ln w="38100">
            <a:solidFill>
              <a:srgbClr val="C0C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44486" y="2348692"/>
            <a:ext cx="0" cy="763952"/>
          </a:xfrm>
          <a:prstGeom prst="line">
            <a:avLst/>
          </a:prstGeom>
          <a:ln w="38100">
            <a:solidFill>
              <a:srgbClr val="C0C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2303248" y="3507854"/>
            <a:ext cx="0" cy="1051984"/>
          </a:xfrm>
          <a:prstGeom prst="line">
            <a:avLst/>
          </a:prstGeom>
          <a:ln w="38100">
            <a:solidFill>
              <a:srgbClr val="C0C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그룹 2056"/>
          <p:cNvGrpSpPr/>
          <p:nvPr/>
        </p:nvGrpSpPr>
        <p:grpSpPr>
          <a:xfrm>
            <a:off x="4866906" y="627534"/>
            <a:ext cx="3854058" cy="144016"/>
            <a:chOff x="4866906" y="771550"/>
            <a:chExt cx="3854058" cy="144016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4866906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057905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16215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6787197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flipV="1">
            <a:off x="4866906" y="4450992"/>
            <a:ext cx="3854058" cy="144016"/>
            <a:chOff x="4866906" y="771550"/>
            <a:chExt cx="3854058" cy="144016"/>
          </a:xfrm>
        </p:grpSpPr>
        <p:cxnSp>
          <p:nvCxnSpPr>
            <p:cNvPr id="48" name="직선 연결선 47"/>
            <p:cNvCxnSpPr/>
            <p:nvPr/>
          </p:nvCxnSpPr>
          <p:spPr>
            <a:xfrm>
              <a:off x="4866906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7057905" y="915566"/>
              <a:ext cx="1663059" cy="0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V="1">
              <a:off x="6516215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 flipV="1">
              <a:off x="6787197" y="771550"/>
              <a:ext cx="284732" cy="144016"/>
            </a:xfrm>
            <a:prstGeom prst="line">
              <a:avLst/>
            </a:prstGeom>
            <a:ln w="19050">
              <a:solidFill>
                <a:srgbClr val="E29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8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70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39552" y="620607"/>
            <a:ext cx="0" cy="3237531"/>
          </a:xfrm>
          <a:prstGeom prst="straightConnector1">
            <a:avLst/>
          </a:prstGeom>
          <a:ln w="28575">
            <a:gradFill>
              <a:gsLst>
                <a:gs pos="45000">
                  <a:srgbClr val="070262"/>
                </a:gs>
                <a:gs pos="100000">
                  <a:srgbClr val="FF0066"/>
                </a:gs>
              </a:gsLst>
              <a:lin ang="5400000" scaled="0"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7711" y="267494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210 밤의해변 B" pitchFamily="18" charset="-127"/>
                <a:ea typeface="210 밤의해변 B" pitchFamily="18" charset="-127"/>
              </a:rPr>
              <a:t>time</a:t>
            </a:r>
            <a:endParaRPr lang="ko-KR" altLang="en-US" sz="2000" dirty="0">
              <a:latin typeface="210 밤의해변 B" pitchFamily="18" charset="-127"/>
              <a:ea typeface="210 밤의해변 B" pitchFamily="18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259632" y="713813"/>
            <a:ext cx="2629677" cy="3612292"/>
            <a:chOff x="1259632" y="843558"/>
            <a:chExt cx="2629677" cy="3612292"/>
          </a:xfrm>
        </p:grpSpPr>
        <p:grpSp>
          <p:nvGrpSpPr>
            <p:cNvPr id="9" name="그룹 8"/>
            <p:cNvGrpSpPr/>
            <p:nvPr/>
          </p:nvGrpSpPr>
          <p:grpSpPr>
            <a:xfrm>
              <a:off x="1259632" y="843558"/>
              <a:ext cx="2629677" cy="2331452"/>
              <a:chOff x="1115616" y="950231"/>
              <a:chExt cx="3121945" cy="2767893"/>
            </a:xfrm>
          </p:grpSpPr>
          <p:pic>
            <p:nvPicPr>
              <p:cNvPr id="1026" name="Picture 2" descr="C:\Users\ROG\Desktop\자구\자료\설명3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239" b="8179"/>
              <a:stretch/>
            </p:blipFill>
            <p:spPr bwMode="auto">
              <a:xfrm>
                <a:off x="1115616" y="1785415"/>
                <a:ext cx="3121945" cy="1932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3" descr="C:\Users\ROG\Desktop\자구\자료\설명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7884" y="1932337"/>
                <a:ext cx="1008112" cy="1008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3026747" y="1680566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210 밤의해변 B" pitchFamily="18" charset="-127"/>
                    <a:ea typeface="210 밤의해변 B" pitchFamily="18" charset="-127"/>
                  </a:rPr>
                  <a:t>+1</a:t>
                </a:r>
                <a:endParaRPr lang="ko-KR" altLang="en-US" sz="2800" dirty="0"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96617" y="1472466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210 밤의해변 B" pitchFamily="18" charset="-127"/>
                    <a:ea typeface="210 밤의해변 B" pitchFamily="18" charset="-127"/>
                  </a:rPr>
                  <a:t>+1</a:t>
                </a:r>
                <a:endParaRPr lang="ko-KR" altLang="en-US" sz="2800" dirty="0"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90881" y="950231"/>
                <a:ext cx="5212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 smtClean="0">
                    <a:latin typeface="210 밤의해변 B" pitchFamily="18" charset="-127"/>
                    <a:ea typeface="210 밤의해변 B" pitchFamily="18" charset="-127"/>
                  </a:rPr>
                  <a:t>+1</a:t>
                </a:r>
                <a:endParaRPr lang="ko-KR" altLang="en-US" sz="2800" dirty="0">
                  <a:latin typeface="210 밤의해변 B" pitchFamily="18" charset="-127"/>
                  <a:ea typeface="210 밤의해변 B" pitchFamily="18" charset="-127"/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1621" y="3349865"/>
              <a:ext cx="2116787" cy="1105985"/>
              <a:chOff x="1399987" y="3517142"/>
              <a:chExt cx="2116787" cy="1105985"/>
            </a:xfrm>
          </p:grpSpPr>
          <p:sp>
            <p:nvSpPr>
              <p:cNvPr id="19" name="정육면체 18"/>
              <p:cNvSpPr/>
              <p:nvPr/>
            </p:nvSpPr>
            <p:spPr>
              <a:xfrm>
                <a:off x="1612443" y="3517142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정육면체 14"/>
              <p:cNvSpPr/>
              <p:nvPr/>
            </p:nvSpPr>
            <p:spPr>
              <a:xfrm>
                <a:off x="1399987" y="3728781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정육면체 15"/>
              <p:cNvSpPr/>
              <p:nvPr/>
            </p:nvSpPr>
            <p:spPr>
              <a:xfrm>
                <a:off x="1847077" y="3729185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정육면체 17"/>
              <p:cNvSpPr/>
              <p:nvPr/>
            </p:nvSpPr>
            <p:spPr>
              <a:xfrm>
                <a:off x="1619370" y="3944805"/>
                <a:ext cx="648072" cy="678322"/>
              </a:xfrm>
              <a:prstGeom prst="cube">
                <a:avLst>
                  <a:gd name="adj" fmla="val 49431"/>
                </a:avLst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 w="28575">
                <a:solidFill>
                  <a:srgbClr val="F7C903"/>
                </a:solidFill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873057" y="3659627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644016" y="3853807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100255" y="3853807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871214" y="4092908"/>
                <a:ext cx="416519" cy="416519"/>
              </a:xfrm>
              <a:prstGeom prst="ellipse">
                <a:avLst/>
              </a:prstGeom>
              <a:gradFill>
                <a:gsLst>
                  <a:gs pos="100000">
                    <a:srgbClr val="070262"/>
                  </a:gs>
                  <a:gs pos="0">
                    <a:srgbClr val="070262">
                      <a:lumMod val="82000"/>
                      <a:lumOff val="18000"/>
                      <a:alpha val="87000"/>
                    </a:srgbClr>
                  </a:gs>
                </a:gsLst>
                <a:lin ang="5400000" scaled="0"/>
              </a:gra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4805772" y="955923"/>
            <a:ext cx="41044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ELAND 초이스 Bold" pitchFamily="18" charset="-127"/>
                <a:ea typeface="ELAND 초이스 Bold" pitchFamily="18" charset="-127"/>
                <a:cs typeface="Ebrima" pitchFamily="2" charset="0"/>
              </a:rPr>
              <a:t>&lt; </a:t>
            </a:r>
            <a:r>
              <a:rPr lang="ko-KR" altLang="en-US" sz="2400" dirty="0" smtClean="0">
                <a:solidFill>
                  <a:schemeClr val="bg1"/>
                </a:solidFill>
                <a:latin typeface="ELAND 초이스 Bold" pitchFamily="18" charset="-127"/>
                <a:ea typeface="ELAND 초이스 Bold" pitchFamily="18" charset="-127"/>
                <a:cs typeface="Ebrima" pitchFamily="2" charset="0"/>
              </a:rPr>
              <a:t>시간이 지날수록 </a:t>
            </a:r>
            <a:r>
              <a:rPr lang="en-US" altLang="ko-KR" sz="2400" dirty="0" smtClean="0">
                <a:solidFill>
                  <a:schemeClr val="bg1"/>
                </a:solidFill>
                <a:latin typeface="ELAND 초이스 Bold" pitchFamily="18" charset="-127"/>
                <a:ea typeface="ELAND 초이스 Bold" pitchFamily="18" charset="-127"/>
                <a:cs typeface="Ebrima" pitchFamily="2" charset="0"/>
              </a:rPr>
              <a:t>&gt;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플레이어가 획득하는 </a:t>
            </a:r>
            <a:r>
              <a:rPr lang="ko-KR" altLang="en-US" b="1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점수 증가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더 </a:t>
            </a:r>
            <a:r>
              <a:rPr lang="ko-KR" altLang="en-US" b="1" dirty="0" smtClean="0">
                <a:solidFill>
                  <a:srgbClr val="F7C903"/>
                </a:solidFill>
                <a:latin typeface="ELAND 초이스 Medium" pitchFamily="18" charset="-127"/>
                <a:ea typeface="ELAND 초이스 Medium" pitchFamily="18" charset="-127"/>
              </a:rPr>
              <a:t>많고 광범위</a:t>
            </a: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한 장애물 추락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일정 시간을 기점으로 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/>
            </a:r>
            <a:b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난이도가 급상승하며 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하</a:t>
            </a:r>
            <a:r>
              <a:rPr lang="ko-KR" altLang="en-US" b="1" dirty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드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 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모드 </a:t>
            </a: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진입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</a:b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이 때 </a:t>
            </a:r>
            <a:r>
              <a:rPr lang="ko-KR" altLang="en-US" b="1" dirty="0" smtClean="0">
                <a:solidFill>
                  <a:srgbClr val="FF0066"/>
                </a:solidFill>
                <a:latin typeface="ELAND 초이스 Medium" pitchFamily="18" charset="-127"/>
                <a:ea typeface="ELAND 초이스 Medium" pitchFamily="18" charset="-127"/>
              </a:rPr>
              <a:t>더 많은 점수 </a:t>
            </a:r>
            <a:r>
              <a:rPr lang="ko-KR" altLang="en-US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획득 가능</a:t>
            </a:r>
            <a:r>
              <a:rPr lang="en-US" altLang="ko-KR" dirty="0" smtClean="0">
                <a:solidFill>
                  <a:schemeClr val="bg1"/>
                </a:solidFill>
                <a:latin typeface="ELAND 초이스 Medium" pitchFamily="18" charset="-127"/>
                <a:ea typeface="ELAND 초이스 Medium" pitchFamily="18" charset="-127"/>
              </a:rPr>
              <a:t>.</a:t>
            </a:r>
          </a:p>
        </p:txBody>
      </p:sp>
      <p:cxnSp>
        <p:nvCxnSpPr>
          <p:cNvPr id="40" name="직선 연결선 39"/>
          <p:cNvCxnSpPr/>
          <p:nvPr/>
        </p:nvCxnSpPr>
        <p:spPr>
          <a:xfrm>
            <a:off x="357903" y="3709674"/>
            <a:ext cx="355561" cy="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107" y="3723424"/>
            <a:ext cx="94288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FF0066"/>
                </a:solidFill>
                <a:latin typeface="210 밤의해변 B" pitchFamily="18" charset="-127"/>
                <a:ea typeface="210 밤의해변 B" pitchFamily="18" charset="-127"/>
              </a:rPr>
              <a:t>Hard </a:t>
            </a:r>
            <a:r>
              <a:rPr lang="en-US" altLang="ko-KR" sz="1100" dirty="0" smtClean="0">
                <a:solidFill>
                  <a:srgbClr val="FF0066"/>
                </a:solidFill>
                <a:latin typeface="210 밤의해변 B" pitchFamily="18" charset="-127"/>
                <a:ea typeface="210 밤의해변 B" pitchFamily="18" charset="-127"/>
              </a:rPr>
              <a:t>Mode</a:t>
            </a:r>
            <a:endParaRPr lang="ko-KR" altLang="en-US" sz="1100" dirty="0">
              <a:solidFill>
                <a:srgbClr val="FF0066"/>
              </a:solidFill>
              <a:latin typeface="210 밤의해변 B" pitchFamily="18" charset="-127"/>
              <a:ea typeface="210 밤의해변 B" pitchFamily="18" charset="-127"/>
            </a:endParaRPr>
          </a:p>
        </p:txBody>
      </p:sp>
      <p:cxnSp>
        <p:nvCxnSpPr>
          <p:cNvPr id="44" name="직선 화살표 연결선 43"/>
          <p:cNvCxnSpPr>
            <a:stCxn id="38" idx="2"/>
          </p:cNvCxnSpPr>
          <p:nvPr/>
        </p:nvCxnSpPr>
        <p:spPr>
          <a:xfrm>
            <a:off x="539551" y="3985034"/>
            <a:ext cx="1" cy="815592"/>
          </a:xfrm>
          <a:prstGeom prst="straightConnector1">
            <a:avLst/>
          </a:prstGeom>
          <a:ln w="28575">
            <a:solidFill>
              <a:srgbClr val="FF006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51206" y="620607"/>
            <a:ext cx="555753" cy="0"/>
          </a:xfrm>
          <a:prstGeom prst="line">
            <a:avLst/>
          </a:prstGeom>
          <a:ln w="19050">
            <a:solidFill>
              <a:srgbClr val="0702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</Words>
  <Application>Microsoft Office PowerPoint</Application>
  <PresentationFormat>화면 슬라이드 쇼(16:9)</PresentationFormat>
  <Paragraphs>29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1_Office 테마</vt:lpstr>
      <vt:lpstr>有지성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有지성</dc:title>
  <dc:creator>ROG</dc:creator>
  <cp:lastModifiedBy>ROG</cp:lastModifiedBy>
  <cp:revision>2</cp:revision>
  <dcterms:created xsi:type="dcterms:W3CDTF">2021-09-06T15:48:04Z</dcterms:created>
  <dcterms:modified xsi:type="dcterms:W3CDTF">2021-09-07T14:41:20Z</dcterms:modified>
</cp:coreProperties>
</file>