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guide id="3" orient="horz" pos="171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171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64814a26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64814a26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3000"/>
              </a:spcBef>
              <a:spcAft>
                <a:spcPts val="0"/>
              </a:spcAft>
              <a:buNone/>
            </a:pPr>
            <a:r>
              <a:rPr lang="en" sz="1200">
                <a:solidFill>
                  <a:srgbClr val="374151"/>
                </a:solidFill>
                <a:latin typeface="Roboto"/>
                <a:ea typeface="Roboto"/>
                <a:cs typeface="Roboto"/>
                <a:sym typeface="Roboto"/>
              </a:rPr>
              <a:t>While these audio features quantitative insights, they may not fully capture subjective elements like personal preferences, emotional nuances, or contextual interpretations of similarity. Human perception of similarity can also be influenced by factors such as lyrics, melody, artist style, and cultural context, which are not explicitly captured by Spotify's audio features.</a:t>
            </a: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Therefore, while Spotify's audio features are a valuable tool for quantifying certain aspects of similarity between songs, they should be considered as one factor among several when determining similarity or relatedness in a more holistic and humanly detectable sense.</a:t>
            </a:r>
            <a:endParaRPr sz="1200">
              <a:solidFill>
                <a:srgbClr val="333333"/>
              </a:solidFill>
            </a:endParaRPr>
          </a:p>
          <a:p>
            <a:pPr indent="0" lvl="0" marL="0" rtl="0" algn="l">
              <a:lnSpc>
                <a:spcPct val="115000"/>
              </a:lnSpc>
              <a:spcBef>
                <a:spcPts val="3000"/>
              </a:spcBef>
              <a:spcAft>
                <a:spcPts val="0"/>
              </a:spcAft>
              <a:buNone/>
            </a:pPr>
            <a:r>
              <a:t/>
            </a:r>
            <a:endParaRPr sz="1300">
              <a:solidFill>
                <a:schemeClr val="lt1"/>
              </a:solidFill>
              <a:latin typeface="Lato"/>
              <a:ea typeface="Lato"/>
              <a:cs typeface="Lato"/>
              <a:sym typeface="Lato"/>
            </a:endParaRPr>
          </a:p>
          <a:p>
            <a:pPr indent="0" lvl="0" marL="0" rtl="0" algn="l">
              <a:lnSpc>
                <a:spcPct val="140000"/>
              </a:lnSpc>
              <a:spcBef>
                <a:spcPts val="3000"/>
              </a:spcBef>
              <a:spcAft>
                <a:spcPts val="0"/>
              </a:spcAft>
              <a:buNone/>
            </a:pPr>
            <a:r>
              <a:t/>
            </a:r>
            <a:endParaRPr sz="1200">
              <a:solidFill>
                <a:srgbClr val="333333"/>
              </a:solidFill>
            </a:endParaRPr>
          </a:p>
          <a:p>
            <a:pPr indent="0" lvl="0" marL="0" rtl="0" algn="l">
              <a:lnSpc>
                <a:spcPct val="140000"/>
              </a:lnSpc>
              <a:spcBef>
                <a:spcPts val="3000"/>
              </a:spcBef>
              <a:spcAft>
                <a:spcPts val="3000"/>
              </a:spcAft>
              <a:buClr>
                <a:schemeClr val="dk1"/>
              </a:buClr>
              <a:buSzPts val="1100"/>
              <a:buFont typeface="Arial"/>
              <a:buNone/>
            </a:pPr>
            <a:r>
              <a:rPr lang="en" sz="1200">
                <a:solidFill>
                  <a:srgbClr val="333333"/>
                </a:solidFill>
              </a:rPr>
              <a:t>30% of all plays on Spotify are generated from editorial playlists, according to Jeremy Erlich (Head of Music Strategy) in an interview he gave to Forbes in 2020.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464814a26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464814a26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K-means clustering - valuable starting point for music playlist generation, it is essential to acknowledge its limitations and explore supplementary methods for optimal results. By incorporating 123 we can overcome these limitations and offer users a more satisfying and personalized music playlist experience.</a:t>
            </a:r>
            <a:endParaRPr sz="1200">
              <a:solidFill>
                <a:srgbClr val="4D5C6D"/>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374151"/>
                </a:solidFill>
                <a:latin typeface="Roboto"/>
                <a:ea typeface="Roboto"/>
                <a:cs typeface="Roboto"/>
                <a:sym typeface="Roboto"/>
              </a:rPr>
              <a:t>Collaborative Filtering:</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By incorporating collaborative filtering techniques, we can leverage </a:t>
            </a:r>
            <a:r>
              <a:rPr b="1" lang="en" sz="1200">
                <a:solidFill>
                  <a:srgbClr val="374151"/>
                </a:solidFill>
                <a:latin typeface="Roboto"/>
                <a:ea typeface="Roboto"/>
                <a:cs typeface="Roboto"/>
                <a:sym typeface="Roboto"/>
              </a:rPr>
              <a:t>user preferences</a:t>
            </a:r>
            <a:r>
              <a:rPr lang="en" sz="1200">
                <a:solidFill>
                  <a:srgbClr val="374151"/>
                </a:solidFill>
                <a:latin typeface="Roboto"/>
                <a:ea typeface="Roboto"/>
                <a:cs typeface="Roboto"/>
                <a:sym typeface="Roboto"/>
              </a:rPr>
              <a:t> and behavior to personalize the generated playlists. This method takes into account the listening habits and history of individual users, leading to more tailored and satisfying recommendations.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Content-Based Filtering:</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Content-based filtering involves analyzing the intrinsic characteristics of the tracks themselves. By considering additional features such as lyrics, acoustic properties, and music genres, we can enrich the clustering process, allowing for a more comprehensive representation of user preferences.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Hybrid Approach:</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Combining both collaborative filtering and content-based filtering can exploit the strengths of each method. This hybrid approach enables us to leverage both user data and track features, providing a well-rounded and more accurate playlist recommendation system.</a:t>
            </a:r>
            <a:endParaRPr sz="1200">
              <a:solidFill>
                <a:srgbClr val="4D5C6D"/>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64814a26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64814a26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4e131c9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4e131c9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D5C6D"/>
              </a:buClr>
              <a:buSzPts val="1200"/>
              <a:buFont typeface="Roboto"/>
              <a:buChar char="●"/>
            </a:pPr>
            <a:r>
              <a:rPr lang="en" sz="1200">
                <a:solidFill>
                  <a:srgbClr val="4D5C6D"/>
                </a:solidFill>
                <a:highlight>
                  <a:schemeClr val="lt1"/>
                </a:highlight>
                <a:latin typeface="Roboto"/>
                <a:ea typeface="Roboto"/>
                <a:cs typeface="Roboto"/>
                <a:sym typeface="Roboto"/>
              </a:rPr>
              <a:t>Moosic creates playlists curated by music experts and specialists in old and new trends. </a:t>
            </a:r>
            <a:endParaRPr sz="1200">
              <a:solidFill>
                <a:srgbClr val="4D5C6D"/>
              </a:solidFill>
              <a:highlight>
                <a:schemeClr val="lt1"/>
              </a:highlight>
              <a:latin typeface="Roboto"/>
              <a:ea typeface="Roboto"/>
              <a:cs typeface="Roboto"/>
              <a:sym typeface="Roboto"/>
            </a:endParaRPr>
          </a:p>
          <a:p>
            <a:pPr indent="-304800" lvl="0" marL="457200" rtl="0" algn="l">
              <a:lnSpc>
                <a:spcPct val="115000"/>
              </a:lnSpc>
              <a:spcBef>
                <a:spcPts val="0"/>
              </a:spcBef>
              <a:spcAft>
                <a:spcPts val="0"/>
              </a:spcAft>
              <a:buClr>
                <a:srgbClr val="4D5C6D"/>
              </a:buClr>
              <a:buSzPts val="1200"/>
              <a:buFont typeface="Roboto"/>
              <a:buChar char="●"/>
            </a:pPr>
            <a:r>
              <a:rPr lang="en" sz="1200">
                <a:solidFill>
                  <a:srgbClr val="4D5C6D"/>
                </a:solidFill>
                <a:highlight>
                  <a:schemeClr val="lt1"/>
                </a:highlight>
                <a:latin typeface="Roboto"/>
                <a:ea typeface="Roboto"/>
                <a:cs typeface="Roboto"/>
                <a:sym typeface="Roboto"/>
              </a:rPr>
              <a:t>Spotify provides about its audio features.</a:t>
            </a:r>
            <a:endParaRPr sz="1200">
              <a:solidFill>
                <a:srgbClr val="4D5C6D"/>
              </a:solidFill>
              <a:highlight>
                <a:schemeClr val="lt1"/>
              </a:highlight>
              <a:latin typeface="Roboto"/>
              <a:ea typeface="Roboto"/>
              <a:cs typeface="Roboto"/>
              <a:sym typeface="Roboto"/>
            </a:endParaRPr>
          </a:p>
          <a:p>
            <a:pPr indent="0" lvl="0" marL="45720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68e04d32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68e04d3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4e131c9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4e131c9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 plot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68e04d32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68e04d32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4e131c90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4e131c90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4e131c9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4e131c9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they are on different scale. (</a:t>
            </a:r>
            <a:r>
              <a:rPr lang="en"/>
              <a:t>Finding the mood based on </a:t>
            </a:r>
            <a:r>
              <a:rPr b="1" lang="en"/>
              <a:t>listen to music in this 3 clusters</a:t>
            </a:r>
            <a:r>
              <a:rPr lang="en"/>
              <a:t> and </a:t>
            </a:r>
            <a:r>
              <a:rPr b="1" lang="en"/>
              <a:t>see the genre of music in internet</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64814a26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64814a26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K-means clustering is a popular unsupervised machine learning algorithm utilized for grouping similar data points. In our context, it has been employed to cluster Spotify tracks based on various audio features such as tempo, danceability, and energy. However, while K-means provides a foundation for playlist generation, it alone may not deliver fully satisfactory outcomes.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K-means clustering operates solely on the </a:t>
            </a:r>
            <a:r>
              <a:rPr b="1" lang="en" sz="1200">
                <a:solidFill>
                  <a:srgbClr val="374151"/>
                </a:solidFill>
                <a:latin typeface="Roboto"/>
                <a:ea typeface="Roboto"/>
                <a:cs typeface="Roboto"/>
                <a:sym typeface="Roboto"/>
              </a:rPr>
              <a:t>given audio features</a:t>
            </a:r>
            <a:r>
              <a:rPr lang="en" sz="1200">
                <a:solidFill>
                  <a:srgbClr val="374151"/>
                </a:solidFill>
                <a:latin typeface="Roboto"/>
                <a:ea typeface="Roboto"/>
                <a:cs typeface="Roboto"/>
                <a:sym typeface="Roboto"/>
              </a:rPr>
              <a:t>, potentially overlooking other crucial aspects that contribute to a satisfying playlist, such as genre, mood, and artist information.</a:t>
            </a:r>
            <a:endParaRPr sz="1200">
              <a:solidFill>
                <a:srgbClr val="374151"/>
              </a:solidFill>
              <a:latin typeface="Roboto"/>
              <a:ea typeface="Roboto"/>
              <a:cs typeface="Roboto"/>
              <a:sym typeface="Roboto"/>
            </a:endParaRPr>
          </a:p>
          <a:p>
            <a:pPr indent="0" lvl="0" marL="914400" rtl="0" algn="l">
              <a:lnSpc>
                <a:spcPct val="115000"/>
              </a:lnSpc>
              <a:spcBef>
                <a:spcPts val="1500"/>
              </a:spcBef>
              <a:spcAft>
                <a:spcPts val="0"/>
              </a:spcAft>
              <a:buNone/>
            </a:pPr>
            <a:r>
              <a:rPr lang="en" sz="1200">
                <a:solidFill>
                  <a:srgbClr val="374151"/>
                </a:solidFill>
                <a:latin typeface="Roboto"/>
                <a:ea typeface="Roboto"/>
                <a:cs typeface="Roboto"/>
                <a:sym typeface="Roboto"/>
              </a:rPr>
              <a:t>But “genre, mood, and artist” all can be engineered into our systems in the future.</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AutoNum type="arabicPeriod"/>
            </a:pPr>
            <a:r>
              <a:rPr lang="en" sz="1200">
                <a:solidFill>
                  <a:srgbClr val="374151"/>
                </a:solidFill>
                <a:latin typeface="Roboto"/>
                <a:ea typeface="Roboto"/>
                <a:cs typeface="Roboto"/>
                <a:sym typeface="Roboto"/>
              </a:rPr>
              <a:t>K-means is sensitive to the initial centroids, which can lead to different clustering results. This variability may affect the quality and consistency of the generated playlists.</a:t>
            </a:r>
            <a:endParaRPr sz="1200">
              <a:solidFill>
                <a:srgbClr val="37415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64814a26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64814a26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rgbClr val="F400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rgbClr val="8ACC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rgbClr val="F400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rgbClr val="8ACC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6.png"/><Relationship Id="rId5" Type="http://schemas.openxmlformats.org/officeDocument/2006/relationships/image" Target="../media/image13.jpg"/><Relationship Id="rId6" Type="http://schemas.openxmlformats.org/officeDocument/2006/relationships/image" Target="../media/image12.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4B82"/>
                </a:solidFill>
              </a:rPr>
              <a:t>Moosic</a:t>
            </a:r>
            <a:endParaRPr>
              <a:solidFill>
                <a:srgbClr val="174B82"/>
              </a:solidFil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36" name="Google Shape;136;p13"/>
          <p:cNvPicPr preferRelativeResize="0"/>
          <p:nvPr/>
        </p:nvPicPr>
        <p:blipFill rotWithShape="1">
          <a:blip r:embed="rId3">
            <a:alphaModFix/>
          </a:blip>
          <a:srcRect b="10501" l="1393" r="1829" t="29181"/>
          <a:stretch/>
        </p:blipFill>
        <p:spPr>
          <a:xfrm>
            <a:off x="144475" y="2923150"/>
            <a:ext cx="8849426" cy="2029950"/>
          </a:xfrm>
          <a:prstGeom prst="rect">
            <a:avLst/>
          </a:prstGeom>
          <a:noFill/>
          <a:ln>
            <a:noFill/>
          </a:ln>
        </p:spPr>
      </p:pic>
      <p:sp>
        <p:nvSpPr>
          <p:cNvPr id="137" name="Google Shape;137;p13"/>
          <p:cNvSpPr txBox="1"/>
          <p:nvPr/>
        </p:nvSpPr>
        <p:spPr>
          <a:xfrm>
            <a:off x="6364350" y="4240500"/>
            <a:ext cx="2304600" cy="831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F40038"/>
                </a:solidFill>
                <a:latin typeface="Lato"/>
                <a:ea typeface="Lato"/>
                <a:cs typeface="Lato"/>
                <a:sym typeface="Lato"/>
              </a:rPr>
              <a:t>Asli</a:t>
            </a:r>
            <a:endParaRPr>
              <a:solidFill>
                <a:srgbClr val="F40038"/>
              </a:solidFill>
              <a:latin typeface="Lato"/>
              <a:ea typeface="Lato"/>
              <a:cs typeface="Lato"/>
              <a:sym typeface="Lato"/>
            </a:endParaRPr>
          </a:p>
          <a:p>
            <a:pPr indent="0" lvl="0" marL="0" rtl="0" algn="r">
              <a:spcBef>
                <a:spcPts val="0"/>
              </a:spcBef>
              <a:spcAft>
                <a:spcPts val="0"/>
              </a:spcAft>
              <a:buNone/>
            </a:pPr>
            <a:r>
              <a:rPr lang="en">
                <a:solidFill>
                  <a:srgbClr val="F40038"/>
                </a:solidFill>
                <a:latin typeface="Lato"/>
                <a:ea typeface="Lato"/>
                <a:cs typeface="Lato"/>
                <a:sym typeface="Lato"/>
              </a:rPr>
              <a:t>Rasika</a:t>
            </a:r>
            <a:endParaRPr>
              <a:solidFill>
                <a:srgbClr val="F40038"/>
              </a:solidFill>
              <a:latin typeface="Lato"/>
              <a:ea typeface="Lato"/>
              <a:cs typeface="Lato"/>
              <a:sym typeface="Lato"/>
            </a:endParaRPr>
          </a:p>
          <a:p>
            <a:pPr indent="0" lvl="0" marL="0" rtl="0" algn="r">
              <a:spcBef>
                <a:spcPts val="0"/>
              </a:spcBef>
              <a:spcAft>
                <a:spcPts val="0"/>
              </a:spcAft>
              <a:buNone/>
            </a:pPr>
            <a:r>
              <a:rPr lang="en">
                <a:solidFill>
                  <a:srgbClr val="F40038"/>
                </a:solidFill>
                <a:latin typeface="Lato"/>
                <a:ea typeface="Lato"/>
                <a:cs typeface="Lato"/>
                <a:sym typeface="Lato"/>
              </a:rPr>
              <a:t>Osveh</a:t>
            </a:r>
            <a:endParaRPr>
              <a:solidFill>
                <a:srgbClr val="F40038"/>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1297500" y="393750"/>
            <a:ext cx="7038900" cy="128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a:solidFill>
                  <a:srgbClr val="174B82"/>
                </a:solidFill>
                <a:highlight>
                  <a:schemeClr val="lt1"/>
                </a:highlight>
              </a:rPr>
              <a:t>Q2: </a:t>
            </a:r>
            <a:r>
              <a:rPr lang="en">
                <a:solidFill>
                  <a:srgbClr val="174B82"/>
                </a:solidFill>
                <a:highlight>
                  <a:schemeClr val="lt1"/>
                </a:highlight>
              </a:rPr>
              <a:t>Are Spotify’s audio features able to identify “similar songs”, as defined by humanly detectable criteria?</a:t>
            </a:r>
            <a:endParaRPr>
              <a:solidFill>
                <a:srgbClr val="174B82"/>
              </a:solidFill>
            </a:endParaRPr>
          </a:p>
        </p:txBody>
      </p:sp>
      <p:pic>
        <p:nvPicPr>
          <p:cNvPr id="218" name="Google Shape;218;p22"/>
          <p:cNvPicPr preferRelativeResize="0"/>
          <p:nvPr/>
        </p:nvPicPr>
        <p:blipFill rotWithShape="1">
          <a:blip r:embed="rId3">
            <a:alphaModFix/>
          </a:blip>
          <a:srcRect b="0" l="32235" r="0" t="0"/>
          <a:stretch/>
        </p:blipFill>
        <p:spPr>
          <a:xfrm>
            <a:off x="7580951" y="4045500"/>
            <a:ext cx="907850" cy="896825"/>
          </a:xfrm>
          <a:prstGeom prst="rect">
            <a:avLst/>
          </a:prstGeom>
          <a:noFill/>
          <a:ln>
            <a:noFill/>
          </a:ln>
        </p:spPr>
      </p:pic>
      <p:pic>
        <p:nvPicPr>
          <p:cNvPr id="219" name="Google Shape;219;p22"/>
          <p:cNvPicPr preferRelativeResize="0"/>
          <p:nvPr/>
        </p:nvPicPr>
        <p:blipFill>
          <a:blip r:embed="rId4">
            <a:alphaModFix/>
          </a:blip>
          <a:stretch>
            <a:fillRect/>
          </a:stretch>
        </p:blipFill>
        <p:spPr>
          <a:xfrm>
            <a:off x="1675675" y="2506800"/>
            <a:ext cx="1554324" cy="1922775"/>
          </a:xfrm>
          <a:prstGeom prst="rect">
            <a:avLst/>
          </a:prstGeom>
          <a:noFill/>
          <a:ln>
            <a:noFill/>
          </a:ln>
        </p:spPr>
      </p:pic>
      <p:pic>
        <p:nvPicPr>
          <p:cNvPr id="220" name="Google Shape;220;p22"/>
          <p:cNvPicPr preferRelativeResize="0"/>
          <p:nvPr/>
        </p:nvPicPr>
        <p:blipFill>
          <a:blip r:embed="rId5">
            <a:alphaModFix/>
          </a:blip>
          <a:stretch>
            <a:fillRect/>
          </a:stretch>
        </p:blipFill>
        <p:spPr>
          <a:xfrm>
            <a:off x="4572011" y="2506798"/>
            <a:ext cx="1089688" cy="1922775"/>
          </a:xfrm>
          <a:prstGeom prst="rect">
            <a:avLst/>
          </a:prstGeom>
          <a:noFill/>
          <a:ln>
            <a:noFill/>
          </a:ln>
        </p:spPr>
      </p:pic>
      <p:sp>
        <p:nvSpPr>
          <p:cNvPr id="221" name="Google Shape;221;p22"/>
          <p:cNvSpPr txBox="1"/>
          <p:nvPr/>
        </p:nvSpPr>
        <p:spPr>
          <a:xfrm>
            <a:off x="2075138" y="2183700"/>
            <a:ext cx="907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Lato"/>
                <a:ea typeface="Lato"/>
                <a:cs typeface="Lato"/>
                <a:sym typeface="Lato"/>
              </a:rPr>
              <a:t>K-Means</a:t>
            </a:r>
            <a:endParaRPr b="1" sz="900">
              <a:latin typeface="Lato"/>
              <a:ea typeface="Lato"/>
              <a:cs typeface="Lato"/>
              <a:sym typeface="Lato"/>
            </a:endParaRPr>
          </a:p>
        </p:txBody>
      </p:sp>
      <p:sp>
        <p:nvSpPr>
          <p:cNvPr id="222" name="Google Shape;222;p22"/>
          <p:cNvSpPr txBox="1"/>
          <p:nvPr/>
        </p:nvSpPr>
        <p:spPr>
          <a:xfrm>
            <a:off x="4662938" y="2142175"/>
            <a:ext cx="907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latin typeface="Lato"/>
                <a:ea typeface="Lato"/>
                <a:cs typeface="Lato"/>
                <a:sym typeface="Lato"/>
              </a:rPr>
              <a:t>PCA</a:t>
            </a:r>
            <a:endParaRPr b="1" sz="9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4B82"/>
                </a:solidFill>
              </a:rPr>
              <a:t>Conclusion</a:t>
            </a:r>
            <a:endParaRPr>
              <a:solidFill>
                <a:srgbClr val="174B82"/>
              </a:solidFill>
            </a:endParaRPr>
          </a:p>
        </p:txBody>
      </p:sp>
      <p:pic>
        <p:nvPicPr>
          <p:cNvPr id="228" name="Google Shape;228;p23"/>
          <p:cNvPicPr preferRelativeResize="0"/>
          <p:nvPr/>
        </p:nvPicPr>
        <p:blipFill rotWithShape="1">
          <a:blip r:embed="rId3">
            <a:alphaModFix/>
          </a:blip>
          <a:srcRect b="0" l="32235" r="0" t="0"/>
          <a:stretch/>
        </p:blipFill>
        <p:spPr>
          <a:xfrm>
            <a:off x="7428551" y="3840475"/>
            <a:ext cx="907850" cy="896825"/>
          </a:xfrm>
          <a:prstGeom prst="rect">
            <a:avLst/>
          </a:prstGeom>
          <a:noFill/>
          <a:ln>
            <a:noFill/>
          </a:ln>
        </p:spPr>
      </p:pic>
      <p:sp>
        <p:nvSpPr>
          <p:cNvPr id="229" name="Google Shape;229;p23"/>
          <p:cNvSpPr txBox="1"/>
          <p:nvPr>
            <p:ph idx="1" type="body"/>
          </p:nvPr>
        </p:nvSpPr>
        <p:spPr>
          <a:xfrm>
            <a:off x="1226900" y="1268550"/>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000">
                <a:solidFill>
                  <a:srgbClr val="174B82"/>
                </a:solidFill>
                <a:latin typeface="Roboto"/>
                <a:ea typeface="Roboto"/>
                <a:cs typeface="Roboto"/>
                <a:sym typeface="Roboto"/>
              </a:rPr>
              <a:t>K-means clustering – </a:t>
            </a:r>
            <a:r>
              <a:rPr b="1" lang="en" sz="2000">
                <a:solidFill>
                  <a:srgbClr val="174B82"/>
                </a:solidFill>
                <a:latin typeface="Roboto"/>
                <a:ea typeface="Roboto"/>
                <a:cs typeface="Roboto"/>
                <a:sym typeface="Roboto"/>
              </a:rPr>
              <a:t>valuable starting point!</a:t>
            </a:r>
            <a:endParaRPr b="1" sz="2000">
              <a:solidFill>
                <a:srgbClr val="174B82"/>
              </a:solidFill>
              <a:latin typeface="Roboto"/>
              <a:ea typeface="Roboto"/>
              <a:cs typeface="Roboto"/>
              <a:sym typeface="Roboto"/>
            </a:endParaRPr>
          </a:p>
          <a:p>
            <a:pPr indent="0" lvl="0" marL="0" rtl="0" algn="l">
              <a:spcBef>
                <a:spcPts val="1200"/>
              </a:spcBef>
              <a:spcAft>
                <a:spcPts val="0"/>
              </a:spcAft>
              <a:buNone/>
            </a:pPr>
            <a:r>
              <a:t/>
            </a:r>
            <a:endParaRPr sz="1200">
              <a:solidFill>
                <a:srgbClr val="174B82"/>
              </a:solidFill>
              <a:latin typeface="Roboto"/>
              <a:ea typeface="Roboto"/>
              <a:cs typeface="Roboto"/>
              <a:sym typeface="Roboto"/>
            </a:endParaRPr>
          </a:p>
          <a:p>
            <a:pPr indent="0" lvl="0" marL="0" rtl="0" algn="l">
              <a:spcBef>
                <a:spcPts val="1200"/>
              </a:spcBef>
              <a:spcAft>
                <a:spcPts val="0"/>
              </a:spcAft>
              <a:buNone/>
            </a:pPr>
            <a:r>
              <a:rPr lang="en" sz="1733">
                <a:solidFill>
                  <a:srgbClr val="174B82"/>
                </a:solidFill>
                <a:latin typeface="Roboto"/>
                <a:ea typeface="Roboto"/>
                <a:cs typeface="Roboto"/>
                <a:sym typeface="Roboto"/>
              </a:rPr>
              <a:t>Improvements possible: </a:t>
            </a:r>
            <a:endParaRPr sz="1733">
              <a:solidFill>
                <a:srgbClr val="174B82"/>
              </a:solidFill>
              <a:latin typeface="Roboto"/>
              <a:ea typeface="Roboto"/>
              <a:cs typeface="Roboto"/>
              <a:sym typeface="Roboto"/>
            </a:endParaRPr>
          </a:p>
          <a:p>
            <a:pPr indent="-322185" lvl="0" marL="457200" rtl="0" algn="l">
              <a:spcBef>
                <a:spcPts val="1200"/>
              </a:spcBef>
              <a:spcAft>
                <a:spcPts val="0"/>
              </a:spcAft>
              <a:buClr>
                <a:srgbClr val="174B82"/>
              </a:buClr>
              <a:buSzPct val="100000"/>
              <a:buFont typeface="Roboto"/>
              <a:buChar char="●"/>
            </a:pPr>
            <a:r>
              <a:rPr lang="en" sz="1733">
                <a:solidFill>
                  <a:srgbClr val="174B82"/>
                </a:solidFill>
                <a:latin typeface="Roboto"/>
                <a:ea typeface="Roboto"/>
                <a:cs typeface="Roboto"/>
                <a:sym typeface="Roboto"/>
              </a:rPr>
              <a:t>Account for subjective measures</a:t>
            </a:r>
            <a:endParaRPr sz="1733">
              <a:solidFill>
                <a:srgbClr val="174B82"/>
              </a:solidFill>
              <a:latin typeface="Roboto"/>
              <a:ea typeface="Roboto"/>
              <a:cs typeface="Roboto"/>
              <a:sym typeface="Roboto"/>
            </a:endParaRPr>
          </a:p>
          <a:p>
            <a:pPr indent="-322185" lvl="1" marL="914400" rtl="0" algn="l">
              <a:lnSpc>
                <a:spcPct val="140000"/>
              </a:lnSpc>
              <a:spcBef>
                <a:spcPts val="0"/>
              </a:spcBef>
              <a:spcAft>
                <a:spcPts val="0"/>
              </a:spcAft>
              <a:buClr>
                <a:srgbClr val="174B82"/>
              </a:buClr>
              <a:buSzPct val="100000"/>
              <a:buFont typeface="Roboto"/>
              <a:buChar char="○"/>
            </a:pPr>
            <a:r>
              <a:rPr lang="en" sz="1733">
                <a:solidFill>
                  <a:srgbClr val="174B82"/>
                </a:solidFill>
                <a:latin typeface="Arial"/>
                <a:ea typeface="Arial"/>
                <a:cs typeface="Arial"/>
                <a:sym typeface="Arial"/>
              </a:rPr>
              <a:t>30% of all plays on Spotify are generated from editorial playlists </a:t>
            </a:r>
            <a:r>
              <a:rPr lang="en" sz="797">
                <a:solidFill>
                  <a:srgbClr val="174B82"/>
                </a:solidFill>
                <a:latin typeface="Arial"/>
                <a:ea typeface="Arial"/>
                <a:cs typeface="Arial"/>
                <a:sym typeface="Arial"/>
              </a:rPr>
              <a:t>(Forbes, 2020)</a:t>
            </a:r>
            <a:endParaRPr sz="797">
              <a:solidFill>
                <a:srgbClr val="174B82"/>
              </a:solidFill>
              <a:latin typeface="Roboto"/>
              <a:ea typeface="Roboto"/>
              <a:cs typeface="Roboto"/>
              <a:sym typeface="Roboto"/>
            </a:endParaRPr>
          </a:p>
          <a:p>
            <a:pPr indent="-322185" lvl="0" marL="457200" rtl="0" algn="l">
              <a:spcBef>
                <a:spcPts val="0"/>
              </a:spcBef>
              <a:spcAft>
                <a:spcPts val="0"/>
              </a:spcAft>
              <a:buClr>
                <a:srgbClr val="174B82"/>
              </a:buClr>
              <a:buSzPct val="100000"/>
              <a:buFont typeface="Roboto"/>
              <a:buChar char="●"/>
            </a:pPr>
            <a:r>
              <a:rPr lang="en" sz="1733">
                <a:solidFill>
                  <a:srgbClr val="174B82"/>
                </a:solidFill>
                <a:latin typeface="Roboto"/>
                <a:ea typeface="Roboto"/>
                <a:cs typeface="Roboto"/>
                <a:sym typeface="Roboto"/>
              </a:rPr>
              <a:t>Filtering</a:t>
            </a:r>
            <a:endParaRPr sz="1733">
              <a:solidFill>
                <a:srgbClr val="174B82"/>
              </a:solidFill>
              <a:latin typeface="Roboto"/>
              <a:ea typeface="Roboto"/>
              <a:cs typeface="Roboto"/>
              <a:sym typeface="Roboto"/>
            </a:endParaRPr>
          </a:p>
          <a:p>
            <a:pPr indent="-322185" lvl="1" marL="914400" rtl="0" algn="l">
              <a:spcBef>
                <a:spcPts val="0"/>
              </a:spcBef>
              <a:spcAft>
                <a:spcPts val="0"/>
              </a:spcAft>
              <a:buClr>
                <a:srgbClr val="174B82"/>
              </a:buClr>
              <a:buSzPct val="100000"/>
              <a:buFont typeface="Roboto"/>
              <a:buChar char="○"/>
            </a:pPr>
            <a:r>
              <a:rPr lang="en" sz="1733">
                <a:solidFill>
                  <a:srgbClr val="174B82"/>
                </a:solidFill>
                <a:latin typeface="Roboto"/>
                <a:ea typeface="Roboto"/>
                <a:cs typeface="Roboto"/>
                <a:sym typeface="Roboto"/>
              </a:rPr>
              <a:t>collaborative filtering (to elevate user preferences)</a:t>
            </a:r>
            <a:endParaRPr sz="1733">
              <a:solidFill>
                <a:srgbClr val="174B82"/>
              </a:solidFill>
              <a:latin typeface="Roboto"/>
              <a:ea typeface="Roboto"/>
              <a:cs typeface="Roboto"/>
              <a:sym typeface="Roboto"/>
            </a:endParaRPr>
          </a:p>
          <a:p>
            <a:pPr indent="-322185" lvl="1" marL="914400" rtl="0" algn="l">
              <a:spcBef>
                <a:spcPts val="0"/>
              </a:spcBef>
              <a:spcAft>
                <a:spcPts val="0"/>
              </a:spcAft>
              <a:buClr>
                <a:srgbClr val="174B82"/>
              </a:buClr>
              <a:buSzPct val="100000"/>
              <a:buFont typeface="Roboto"/>
              <a:buChar char="○"/>
            </a:pPr>
            <a:r>
              <a:rPr lang="en" sz="1733">
                <a:solidFill>
                  <a:srgbClr val="174B82"/>
                </a:solidFill>
                <a:latin typeface="Roboto"/>
                <a:ea typeface="Roboto"/>
                <a:cs typeface="Roboto"/>
                <a:sym typeface="Roboto"/>
              </a:rPr>
              <a:t>content-based filtering (</a:t>
            </a:r>
            <a:r>
              <a:rPr lang="en" sz="1733">
                <a:solidFill>
                  <a:srgbClr val="174B82"/>
                </a:solidFill>
                <a:latin typeface="Roboto"/>
                <a:ea typeface="Roboto"/>
                <a:cs typeface="Roboto"/>
                <a:sym typeface="Roboto"/>
              </a:rPr>
              <a:t>track properties e.g. genre, year of released, …</a:t>
            </a:r>
            <a:r>
              <a:rPr lang="en" sz="1733">
                <a:solidFill>
                  <a:srgbClr val="174B82"/>
                </a:solidFill>
                <a:latin typeface="Roboto"/>
                <a:ea typeface="Roboto"/>
                <a:cs typeface="Roboto"/>
                <a:sym typeface="Roboto"/>
              </a:rPr>
              <a:t>)</a:t>
            </a:r>
            <a:endParaRPr sz="1733">
              <a:solidFill>
                <a:srgbClr val="174B82"/>
              </a:solidFill>
              <a:latin typeface="Roboto"/>
              <a:ea typeface="Roboto"/>
              <a:cs typeface="Roboto"/>
              <a:sym typeface="Roboto"/>
            </a:endParaRPr>
          </a:p>
          <a:p>
            <a:pPr indent="-322185" lvl="1" marL="914400" rtl="0" algn="l">
              <a:spcBef>
                <a:spcPts val="0"/>
              </a:spcBef>
              <a:spcAft>
                <a:spcPts val="0"/>
              </a:spcAft>
              <a:buClr>
                <a:srgbClr val="174B82"/>
              </a:buClr>
              <a:buSzPct val="100000"/>
              <a:buFont typeface="Roboto"/>
              <a:buChar char="○"/>
            </a:pPr>
            <a:r>
              <a:rPr lang="en" sz="1733">
                <a:solidFill>
                  <a:srgbClr val="174B82"/>
                </a:solidFill>
                <a:latin typeface="Roboto"/>
                <a:ea typeface="Roboto"/>
                <a:cs typeface="Roboto"/>
                <a:sym typeface="Roboto"/>
              </a:rPr>
              <a:t>hybrid approach </a:t>
            </a:r>
            <a:endParaRPr sz="1733">
              <a:solidFill>
                <a:srgbClr val="174B8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 calcmode="lin" valueType="num">
                                      <p:cBhvr additive="base">
                                        <p:cTn dur="1700"/>
                                        <p:tgtEl>
                                          <p:spTgt spid="22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 calcmode="lin" valueType="num">
                                      <p:cBhvr additive="base">
                                        <p:cTn dur="1700"/>
                                        <p:tgtEl>
                                          <p:spTgt spid="22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 calcmode="lin" valueType="num">
                                      <p:cBhvr additive="base">
                                        <p:cTn dur="1700"/>
                                        <p:tgtEl>
                                          <p:spTgt spid="22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 calcmode="lin" valueType="num">
                                      <p:cBhvr additive="base">
                                        <p:cTn dur="1700"/>
                                        <p:tgtEl>
                                          <p:spTgt spid="22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 calcmode="lin" valueType="num">
                                      <p:cBhvr additive="base">
                                        <p:cTn dur="1700"/>
                                        <p:tgtEl>
                                          <p:spTgt spid="22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 calcmode="lin" valueType="num">
                                      <p:cBhvr additive="base">
                                        <p:cTn dur="1700"/>
                                        <p:tgtEl>
                                          <p:spTgt spid="229">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 calcmode="lin" valueType="num">
                                      <p:cBhvr additive="base">
                                        <p:cTn dur="1700"/>
                                        <p:tgtEl>
                                          <p:spTgt spid="229">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 calcmode="lin" valueType="num">
                                      <p:cBhvr additive="base">
                                        <p:cTn dur="1700"/>
                                        <p:tgtEl>
                                          <p:spTgt spid="229">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 calcmode="lin" valueType="num">
                                      <p:cBhvr additive="base">
                                        <p:cTn dur="1700"/>
                                        <p:tgtEl>
                                          <p:spTgt spid="229">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5" name="Google Shape;235;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000">
                <a:solidFill>
                  <a:srgbClr val="174B82"/>
                </a:solidFill>
                <a:latin typeface="Montserrat"/>
                <a:ea typeface="Montserrat"/>
                <a:cs typeface="Montserrat"/>
                <a:sym typeface="Montserrat"/>
              </a:rPr>
              <a:t>Thanks for listening!</a:t>
            </a:r>
            <a:endParaRPr sz="4000">
              <a:solidFill>
                <a:srgbClr val="174B82"/>
              </a:solidFill>
              <a:latin typeface="Montserrat"/>
              <a:ea typeface="Montserrat"/>
              <a:cs typeface="Montserrat"/>
              <a:sym typeface="Montserrat"/>
            </a:endParaRPr>
          </a:p>
        </p:txBody>
      </p:sp>
      <p:pic>
        <p:nvPicPr>
          <p:cNvPr id="236" name="Google Shape;236;p24"/>
          <p:cNvPicPr preferRelativeResize="0"/>
          <p:nvPr/>
        </p:nvPicPr>
        <p:blipFill rotWithShape="1">
          <a:blip r:embed="rId3">
            <a:alphaModFix/>
          </a:blip>
          <a:srcRect b="10501" l="1393" r="1829" t="29181"/>
          <a:stretch/>
        </p:blipFill>
        <p:spPr>
          <a:xfrm>
            <a:off x="144475" y="2923150"/>
            <a:ext cx="8849426" cy="2029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4B82"/>
                </a:solidFill>
              </a:rPr>
              <a:t>Introduction</a:t>
            </a:r>
            <a:endParaRPr>
              <a:solidFill>
                <a:srgbClr val="174B82"/>
              </a:solidFill>
            </a:endParaRPr>
          </a:p>
        </p:txBody>
      </p:sp>
      <p:pic>
        <p:nvPicPr>
          <p:cNvPr id="143" name="Google Shape;143;p14"/>
          <p:cNvPicPr preferRelativeResize="0"/>
          <p:nvPr/>
        </p:nvPicPr>
        <p:blipFill rotWithShape="1">
          <a:blip r:embed="rId3">
            <a:alphaModFix/>
          </a:blip>
          <a:srcRect b="0" l="32235" r="0" t="0"/>
          <a:stretch/>
        </p:blipFill>
        <p:spPr>
          <a:xfrm>
            <a:off x="7428551" y="3893100"/>
            <a:ext cx="907850" cy="896825"/>
          </a:xfrm>
          <a:prstGeom prst="rect">
            <a:avLst/>
          </a:prstGeom>
          <a:noFill/>
          <a:ln>
            <a:noFill/>
          </a:ln>
        </p:spPr>
      </p:pic>
      <p:grpSp>
        <p:nvGrpSpPr>
          <p:cNvPr id="144" name="Google Shape;144;p14"/>
          <p:cNvGrpSpPr/>
          <p:nvPr/>
        </p:nvGrpSpPr>
        <p:grpSpPr>
          <a:xfrm>
            <a:off x="1533550" y="1449738"/>
            <a:ext cx="2035825" cy="2646136"/>
            <a:chOff x="1533550" y="1449738"/>
            <a:chExt cx="2035825" cy="2646136"/>
          </a:xfrm>
        </p:grpSpPr>
        <p:pic>
          <p:nvPicPr>
            <p:cNvPr id="145" name="Google Shape;145;p14"/>
            <p:cNvPicPr preferRelativeResize="0"/>
            <p:nvPr/>
          </p:nvPicPr>
          <p:blipFill>
            <a:blip r:embed="rId4">
              <a:alphaModFix/>
            </a:blip>
            <a:stretch>
              <a:fillRect/>
            </a:stretch>
          </p:blipFill>
          <p:spPr>
            <a:xfrm>
              <a:off x="1533550" y="3799674"/>
              <a:ext cx="2035825" cy="296200"/>
            </a:xfrm>
            <a:prstGeom prst="rect">
              <a:avLst/>
            </a:prstGeom>
            <a:noFill/>
            <a:ln>
              <a:noFill/>
            </a:ln>
          </p:spPr>
        </p:pic>
        <p:pic>
          <p:nvPicPr>
            <p:cNvPr id="146" name="Google Shape;146;p14"/>
            <p:cNvPicPr preferRelativeResize="0"/>
            <p:nvPr/>
          </p:nvPicPr>
          <p:blipFill rotWithShape="1">
            <a:blip r:embed="rId5">
              <a:alphaModFix/>
            </a:blip>
            <a:srcRect b="22866" l="33846" r="33357" t="27628"/>
            <a:stretch/>
          </p:blipFill>
          <p:spPr>
            <a:xfrm>
              <a:off x="2003500" y="2511663"/>
              <a:ext cx="979675" cy="1035125"/>
            </a:xfrm>
            <a:prstGeom prst="rect">
              <a:avLst/>
            </a:prstGeom>
            <a:noFill/>
            <a:ln>
              <a:noFill/>
            </a:ln>
          </p:spPr>
        </p:pic>
        <p:pic>
          <p:nvPicPr>
            <p:cNvPr id="147" name="Google Shape;147;p14"/>
            <p:cNvPicPr preferRelativeResize="0"/>
            <p:nvPr/>
          </p:nvPicPr>
          <p:blipFill>
            <a:blip r:embed="rId6">
              <a:alphaModFix/>
            </a:blip>
            <a:stretch>
              <a:fillRect/>
            </a:stretch>
          </p:blipFill>
          <p:spPr>
            <a:xfrm>
              <a:off x="2173225" y="1449738"/>
              <a:ext cx="640226" cy="809050"/>
            </a:xfrm>
            <a:prstGeom prst="rect">
              <a:avLst/>
            </a:prstGeom>
            <a:noFill/>
            <a:ln>
              <a:noFill/>
            </a:ln>
          </p:spPr>
        </p:pic>
      </p:grpSp>
      <p:pic>
        <p:nvPicPr>
          <p:cNvPr id="148" name="Google Shape;148;p14"/>
          <p:cNvPicPr preferRelativeResize="0"/>
          <p:nvPr/>
        </p:nvPicPr>
        <p:blipFill>
          <a:blip r:embed="rId7">
            <a:alphaModFix/>
          </a:blip>
          <a:stretch>
            <a:fillRect/>
          </a:stretch>
        </p:blipFill>
        <p:spPr>
          <a:xfrm>
            <a:off x="4289150" y="1307850"/>
            <a:ext cx="3442776" cy="3442776"/>
          </a:xfrm>
          <a:prstGeom prst="rect">
            <a:avLst/>
          </a:prstGeom>
          <a:noFill/>
          <a:ln>
            <a:noFill/>
          </a:ln>
        </p:spPr>
      </p:pic>
      <p:cxnSp>
        <p:nvCxnSpPr>
          <p:cNvPr id="149" name="Google Shape;149;p14"/>
          <p:cNvCxnSpPr/>
          <p:nvPr/>
        </p:nvCxnSpPr>
        <p:spPr>
          <a:xfrm>
            <a:off x="3357700" y="3004250"/>
            <a:ext cx="7440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800"/>
                                        <p:tgtEl>
                                          <p:spTgt spid="1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2000"/>
                                        <p:tgtEl>
                                          <p:spTgt spid="1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4B82"/>
                </a:solidFill>
              </a:rPr>
              <a:t>Open Questions</a:t>
            </a:r>
            <a:endParaRPr>
              <a:solidFill>
                <a:srgbClr val="174B82"/>
              </a:solidFill>
            </a:endParaRPr>
          </a:p>
        </p:txBody>
      </p:sp>
      <p:sp>
        <p:nvSpPr>
          <p:cNvPr id="155" name="Google Shape;155;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4D5C6D"/>
              </a:buClr>
              <a:buSzPts val="2100"/>
              <a:buFont typeface="Roboto"/>
              <a:buAutoNum type="arabicParenR"/>
            </a:pPr>
            <a:r>
              <a:rPr lang="en" sz="2100">
                <a:solidFill>
                  <a:srgbClr val="4D5C6D"/>
                </a:solidFill>
                <a:highlight>
                  <a:srgbClr val="FFFFFF"/>
                </a:highlight>
                <a:latin typeface="Roboto"/>
                <a:ea typeface="Roboto"/>
                <a:cs typeface="Roboto"/>
                <a:sym typeface="Roboto"/>
              </a:rPr>
              <a:t>Is K-Means a good method to create playlists?</a:t>
            </a:r>
            <a:endParaRPr sz="2100">
              <a:solidFill>
                <a:srgbClr val="4D5C6D"/>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2100">
              <a:solidFill>
                <a:srgbClr val="4D5C6D"/>
              </a:solidFill>
              <a:highlight>
                <a:srgbClr val="FFFFFF"/>
              </a:highlight>
              <a:latin typeface="Roboto"/>
              <a:ea typeface="Roboto"/>
              <a:cs typeface="Roboto"/>
              <a:sym typeface="Roboto"/>
            </a:endParaRPr>
          </a:p>
          <a:p>
            <a:pPr indent="-361950" lvl="0" marL="457200" rtl="0" algn="l">
              <a:spcBef>
                <a:spcPts val="1200"/>
              </a:spcBef>
              <a:spcAft>
                <a:spcPts val="0"/>
              </a:spcAft>
              <a:buClr>
                <a:srgbClr val="4D5C6D"/>
              </a:buClr>
              <a:buSzPts val="2100"/>
              <a:buFont typeface="Roboto"/>
              <a:buAutoNum type="arabicParenR"/>
            </a:pPr>
            <a:r>
              <a:rPr lang="en" sz="2100">
                <a:solidFill>
                  <a:srgbClr val="4D5C6D"/>
                </a:solidFill>
                <a:highlight>
                  <a:srgbClr val="FFFFFF"/>
                </a:highlight>
                <a:latin typeface="Roboto"/>
                <a:ea typeface="Roboto"/>
                <a:cs typeface="Roboto"/>
                <a:sym typeface="Roboto"/>
              </a:rPr>
              <a:t>Are Spotify’s audio features able to identify “similar songs”, as defined by humanly detectable criteria?</a:t>
            </a:r>
            <a:endParaRPr sz="2200"/>
          </a:p>
        </p:txBody>
      </p:sp>
      <p:pic>
        <p:nvPicPr>
          <p:cNvPr id="156" name="Google Shape;156;p15"/>
          <p:cNvPicPr preferRelativeResize="0"/>
          <p:nvPr/>
        </p:nvPicPr>
        <p:blipFill rotWithShape="1">
          <a:blip r:embed="rId3">
            <a:alphaModFix/>
          </a:blip>
          <a:srcRect b="0" l="32235" r="0" t="0"/>
          <a:stretch/>
        </p:blipFill>
        <p:spPr>
          <a:xfrm>
            <a:off x="7428551" y="3893100"/>
            <a:ext cx="907850" cy="896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2000"/>
                                        <p:tgtEl>
                                          <p:spTgt spid="1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 calcmode="lin" valueType="num">
                                      <p:cBhvr additive="base">
                                        <p:cTn dur="2000"/>
                                        <p:tgtEl>
                                          <p:spTgt spid="1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 calcmode="lin" valueType="num">
                                      <p:cBhvr additive="base">
                                        <p:cTn dur="2000"/>
                                        <p:tgtEl>
                                          <p:spTgt spid="15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4B82"/>
                </a:solidFill>
              </a:rPr>
              <a:t>Features</a:t>
            </a:r>
            <a:endParaRPr>
              <a:solidFill>
                <a:srgbClr val="174B82"/>
              </a:solidFill>
            </a:endParaRPr>
          </a:p>
        </p:txBody>
      </p:sp>
      <p:pic>
        <p:nvPicPr>
          <p:cNvPr id="162" name="Google Shape;162;p16"/>
          <p:cNvPicPr preferRelativeResize="0"/>
          <p:nvPr/>
        </p:nvPicPr>
        <p:blipFill>
          <a:blip r:embed="rId3">
            <a:alphaModFix/>
          </a:blip>
          <a:stretch>
            <a:fillRect/>
          </a:stretch>
        </p:blipFill>
        <p:spPr>
          <a:xfrm>
            <a:off x="1526101" y="1057900"/>
            <a:ext cx="6035174" cy="3934058"/>
          </a:xfrm>
          <a:prstGeom prst="rect">
            <a:avLst/>
          </a:prstGeom>
          <a:noFill/>
          <a:ln>
            <a:noFill/>
          </a:ln>
        </p:spPr>
      </p:pic>
      <p:grpSp>
        <p:nvGrpSpPr>
          <p:cNvPr id="163" name="Google Shape;163;p16"/>
          <p:cNvGrpSpPr/>
          <p:nvPr/>
        </p:nvGrpSpPr>
        <p:grpSpPr>
          <a:xfrm>
            <a:off x="3070200" y="4803975"/>
            <a:ext cx="4225950" cy="180700"/>
            <a:chOff x="3070200" y="4803975"/>
            <a:chExt cx="4225950" cy="180700"/>
          </a:xfrm>
        </p:grpSpPr>
        <p:sp>
          <p:nvSpPr>
            <p:cNvPr id="164" name="Google Shape;164;p16"/>
            <p:cNvSpPr/>
            <p:nvPr/>
          </p:nvSpPr>
          <p:spPr>
            <a:xfrm>
              <a:off x="3070200" y="4803975"/>
              <a:ext cx="361200" cy="1806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p>
          </p:txBody>
        </p:sp>
        <p:sp>
          <p:nvSpPr>
            <p:cNvPr id="165" name="Google Shape;165;p16"/>
            <p:cNvSpPr/>
            <p:nvPr/>
          </p:nvSpPr>
          <p:spPr>
            <a:xfrm>
              <a:off x="3886525" y="4832875"/>
              <a:ext cx="440700" cy="1518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194775" y="4832875"/>
              <a:ext cx="361200" cy="1518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6033450" y="4818375"/>
              <a:ext cx="361200" cy="1518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6423525" y="4818375"/>
              <a:ext cx="440700" cy="1518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6934950" y="4818375"/>
              <a:ext cx="361200" cy="151800"/>
            </a:xfrm>
            <a:prstGeom prst="ellipse">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0" name="Google Shape;170;p16"/>
          <p:cNvPicPr preferRelativeResize="0"/>
          <p:nvPr/>
        </p:nvPicPr>
        <p:blipFill rotWithShape="1">
          <a:blip r:embed="rId4">
            <a:alphaModFix/>
          </a:blip>
          <a:srcRect b="0" l="32235" r="0" t="0"/>
          <a:stretch/>
        </p:blipFill>
        <p:spPr>
          <a:xfrm>
            <a:off x="7428551" y="4024275"/>
            <a:ext cx="907850" cy="896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2000"/>
                                        <p:tgtEl>
                                          <p:spTgt spid="1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4B82"/>
                </a:solidFill>
              </a:rPr>
              <a:t>Clusters - I</a:t>
            </a:r>
            <a:endParaRPr>
              <a:solidFill>
                <a:srgbClr val="174B82"/>
              </a:solidFill>
            </a:endParaRPr>
          </a:p>
        </p:txBody>
      </p:sp>
      <p:grpSp>
        <p:nvGrpSpPr>
          <p:cNvPr id="176" name="Google Shape;176;p17"/>
          <p:cNvGrpSpPr/>
          <p:nvPr/>
        </p:nvGrpSpPr>
        <p:grpSpPr>
          <a:xfrm>
            <a:off x="1297486" y="1307925"/>
            <a:ext cx="6029715" cy="3172787"/>
            <a:chOff x="410400" y="1755252"/>
            <a:chExt cx="3986852" cy="1997348"/>
          </a:xfrm>
        </p:grpSpPr>
        <p:pic>
          <p:nvPicPr>
            <p:cNvPr id="177" name="Google Shape;177;p17"/>
            <p:cNvPicPr preferRelativeResize="0"/>
            <p:nvPr/>
          </p:nvPicPr>
          <p:blipFill>
            <a:blip r:embed="rId3">
              <a:alphaModFix/>
            </a:blip>
            <a:stretch>
              <a:fillRect/>
            </a:stretch>
          </p:blipFill>
          <p:spPr>
            <a:xfrm>
              <a:off x="410400" y="1755252"/>
              <a:ext cx="3986852" cy="1997348"/>
            </a:xfrm>
            <a:prstGeom prst="rect">
              <a:avLst/>
            </a:prstGeom>
            <a:noFill/>
            <a:ln>
              <a:noFill/>
            </a:ln>
          </p:spPr>
        </p:pic>
        <p:cxnSp>
          <p:nvCxnSpPr>
            <p:cNvPr id="178" name="Google Shape;178;p17"/>
            <p:cNvCxnSpPr/>
            <p:nvPr/>
          </p:nvCxnSpPr>
          <p:spPr>
            <a:xfrm flipH="1" rot="10800000">
              <a:off x="1697625" y="1849275"/>
              <a:ext cx="7200" cy="1690500"/>
            </a:xfrm>
            <a:prstGeom prst="straightConnector1">
              <a:avLst/>
            </a:prstGeom>
            <a:noFill/>
            <a:ln cap="flat" cmpd="sng" w="9525">
              <a:solidFill>
                <a:srgbClr val="EA9999"/>
              </a:solidFill>
              <a:prstDash val="solid"/>
              <a:round/>
              <a:headEnd len="med" w="med" type="none"/>
              <a:tailEnd len="med" w="med" type="none"/>
            </a:ln>
          </p:spPr>
        </p:cxnSp>
        <p:cxnSp>
          <p:nvCxnSpPr>
            <p:cNvPr id="179" name="Google Shape;179;p17"/>
            <p:cNvCxnSpPr/>
            <p:nvPr/>
          </p:nvCxnSpPr>
          <p:spPr>
            <a:xfrm>
              <a:off x="725200" y="3196650"/>
              <a:ext cx="3528600" cy="18000"/>
            </a:xfrm>
            <a:prstGeom prst="straightConnector1">
              <a:avLst/>
            </a:prstGeom>
            <a:noFill/>
            <a:ln cap="flat" cmpd="sng" w="9525">
              <a:solidFill>
                <a:srgbClr val="EA9999"/>
              </a:solidFill>
              <a:prstDash val="solid"/>
              <a:round/>
              <a:headEnd len="med" w="med" type="none"/>
              <a:tailEnd len="med" w="med" type="none"/>
            </a:ln>
          </p:spPr>
        </p:cxnSp>
      </p:grpSp>
      <p:pic>
        <p:nvPicPr>
          <p:cNvPr id="180" name="Google Shape;180;p17"/>
          <p:cNvPicPr preferRelativeResize="0"/>
          <p:nvPr/>
        </p:nvPicPr>
        <p:blipFill rotWithShape="1">
          <a:blip r:embed="rId4">
            <a:alphaModFix/>
          </a:blip>
          <a:srcRect b="0" l="32235" r="0" t="0"/>
          <a:stretch/>
        </p:blipFill>
        <p:spPr>
          <a:xfrm>
            <a:off x="7428551" y="4018775"/>
            <a:ext cx="907850" cy="896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1000"/>
                                        <p:tgtEl>
                                          <p:spTgt spid="17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4B82"/>
                </a:solidFill>
              </a:rPr>
              <a:t>Clusters - II</a:t>
            </a:r>
            <a:endParaRPr>
              <a:solidFill>
                <a:srgbClr val="174B82"/>
              </a:solidFill>
            </a:endParaRPr>
          </a:p>
        </p:txBody>
      </p:sp>
      <p:grpSp>
        <p:nvGrpSpPr>
          <p:cNvPr id="186" name="Google Shape;186;p18"/>
          <p:cNvGrpSpPr/>
          <p:nvPr/>
        </p:nvGrpSpPr>
        <p:grpSpPr>
          <a:xfrm>
            <a:off x="1185582" y="1307847"/>
            <a:ext cx="6309193" cy="3465422"/>
            <a:chOff x="4834276" y="1796150"/>
            <a:chExt cx="3986852" cy="1915550"/>
          </a:xfrm>
        </p:grpSpPr>
        <p:pic>
          <p:nvPicPr>
            <p:cNvPr id="187" name="Google Shape;187;p18"/>
            <p:cNvPicPr preferRelativeResize="0"/>
            <p:nvPr/>
          </p:nvPicPr>
          <p:blipFill>
            <a:blip r:embed="rId3">
              <a:alphaModFix/>
            </a:blip>
            <a:stretch>
              <a:fillRect/>
            </a:stretch>
          </p:blipFill>
          <p:spPr>
            <a:xfrm>
              <a:off x="4834276" y="1796150"/>
              <a:ext cx="3986852" cy="1915550"/>
            </a:xfrm>
            <a:prstGeom prst="rect">
              <a:avLst/>
            </a:prstGeom>
            <a:noFill/>
            <a:ln>
              <a:noFill/>
            </a:ln>
          </p:spPr>
        </p:pic>
        <p:cxnSp>
          <p:nvCxnSpPr>
            <p:cNvPr id="188" name="Google Shape;188;p18"/>
            <p:cNvCxnSpPr/>
            <p:nvPr/>
          </p:nvCxnSpPr>
          <p:spPr>
            <a:xfrm flipH="1" rot="10800000">
              <a:off x="6039725" y="1942500"/>
              <a:ext cx="12000" cy="1563300"/>
            </a:xfrm>
            <a:prstGeom prst="straightConnector1">
              <a:avLst/>
            </a:prstGeom>
            <a:noFill/>
            <a:ln cap="flat" cmpd="sng" w="9525">
              <a:solidFill>
                <a:srgbClr val="EA9999"/>
              </a:solidFill>
              <a:prstDash val="solid"/>
              <a:round/>
              <a:headEnd len="med" w="med" type="none"/>
              <a:tailEnd len="med" w="med" type="none"/>
            </a:ln>
          </p:spPr>
        </p:cxnSp>
        <p:cxnSp>
          <p:nvCxnSpPr>
            <p:cNvPr id="189" name="Google Shape;189;p18"/>
            <p:cNvCxnSpPr/>
            <p:nvPr/>
          </p:nvCxnSpPr>
          <p:spPr>
            <a:xfrm>
              <a:off x="5203550" y="2175600"/>
              <a:ext cx="3448200" cy="14400"/>
            </a:xfrm>
            <a:prstGeom prst="straightConnector1">
              <a:avLst/>
            </a:prstGeom>
            <a:noFill/>
            <a:ln cap="flat" cmpd="sng" w="9525">
              <a:solidFill>
                <a:srgbClr val="EA9999"/>
              </a:solidFill>
              <a:prstDash val="solid"/>
              <a:round/>
              <a:headEnd len="med" w="med" type="none"/>
              <a:tailEnd len="med" w="med" type="none"/>
            </a:ln>
          </p:spPr>
        </p:cxnSp>
      </p:grpSp>
      <p:pic>
        <p:nvPicPr>
          <p:cNvPr id="190" name="Google Shape;190;p18"/>
          <p:cNvPicPr preferRelativeResize="0"/>
          <p:nvPr/>
        </p:nvPicPr>
        <p:blipFill rotWithShape="1">
          <a:blip r:embed="rId4">
            <a:alphaModFix/>
          </a:blip>
          <a:srcRect b="0" l="32235" r="0" t="0"/>
          <a:stretch/>
        </p:blipFill>
        <p:spPr>
          <a:xfrm>
            <a:off x="7428551" y="4018775"/>
            <a:ext cx="907850" cy="896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1000"/>
                                        <p:tgtEl>
                                          <p:spTgt spid="1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74B82"/>
                </a:solidFill>
              </a:rPr>
              <a:t>Playlists</a:t>
            </a:r>
            <a:endParaRPr>
              <a:solidFill>
                <a:srgbClr val="174B82"/>
              </a:solidFill>
            </a:endParaRPr>
          </a:p>
        </p:txBody>
      </p:sp>
      <p:pic>
        <p:nvPicPr>
          <p:cNvPr id="196" name="Google Shape;196;p19"/>
          <p:cNvPicPr preferRelativeResize="0"/>
          <p:nvPr/>
        </p:nvPicPr>
        <p:blipFill>
          <a:blip r:embed="rId3">
            <a:alphaModFix/>
          </a:blip>
          <a:stretch>
            <a:fillRect/>
          </a:stretch>
        </p:blipFill>
        <p:spPr>
          <a:xfrm>
            <a:off x="172350" y="2622350"/>
            <a:ext cx="2935101" cy="2217600"/>
          </a:xfrm>
          <a:prstGeom prst="rect">
            <a:avLst/>
          </a:prstGeom>
          <a:noFill/>
          <a:ln>
            <a:noFill/>
          </a:ln>
        </p:spPr>
      </p:pic>
      <p:pic>
        <p:nvPicPr>
          <p:cNvPr id="197" name="Google Shape;197;p19"/>
          <p:cNvPicPr preferRelativeResize="0"/>
          <p:nvPr/>
        </p:nvPicPr>
        <p:blipFill>
          <a:blip r:embed="rId4">
            <a:alphaModFix/>
          </a:blip>
          <a:stretch>
            <a:fillRect/>
          </a:stretch>
        </p:blipFill>
        <p:spPr>
          <a:xfrm>
            <a:off x="5725674" y="2247950"/>
            <a:ext cx="3338283" cy="2676325"/>
          </a:xfrm>
          <a:prstGeom prst="rect">
            <a:avLst/>
          </a:prstGeom>
          <a:noFill/>
          <a:ln>
            <a:noFill/>
          </a:ln>
        </p:spPr>
      </p:pic>
      <p:pic>
        <p:nvPicPr>
          <p:cNvPr id="198" name="Google Shape;198;p19"/>
          <p:cNvPicPr preferRelativeResize="0"/>
          <p:nvPr/>
        </p:nvPicPr>
        <p:blipFill>
          <a:blip r:embed="rId5">
            <a:alphaModFix/>
          </a:blip>
          <a:stretch>
            <a:fillRect/>
          </a:stretch>
        </p:blipFill>
        <p:spPr>
          <a:xfrm>
            <a:off x="2866500" y="627575"/>
            <a:ext cx="3411000" cy="2373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700"/>
                                        <p:tgtEl>
                                          <p:spTgt spid="19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400"/>
                                        <p:tgtEl>
                                          <p:spTgt spid="19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1800"/>
                                        <p:tgtEl>
                                          <p:spTgt spid="19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sz="1500">
                <a:solidFill>
                  <a:srgbClr val="374151"/>
                </a:solidFill>
                <a:latin typeface="Roboto"/>
                <a:ea typeface="Roboto"/>
                <a:cs typeface="Roboto"/>
                <a:sym typeface="Roboto"/>
              </a:rPr>
              <a:t>Limitations of K-means:</a:t>
            </a:r>
            <a:endParaRPr sz="1500">
              <a:solidFill>
                <a:srgbClr val="374151"/>
              </a:solidFill>
              <a:latin typeface="Roboto"/>
              <a:ea typeface="Roboto"/>
              <a:cs typeface="Roboto"/>
              <a:sym typeface="Roboto"/>
            </a:endParaRPr>
          </a:p>
          <a:p>
            <a:pPr indent="-323850" lvl="0" marL="457200" rtl="0" algn="l">
              <a:spcBef>
                <a:spcPts val="1500"/>
              </a:spcBef>
              <a:spcAft>
                <a:spcPts val="0"/>
              </a:spcAft>
              <a:buClr>
                <a:srgbClr val="374151"/>
              </a:buClr>
              <a:buSzPts val="1500"/>
              <a:buFont typeface="Roboto"/>
              <a:buAutoNum type="arabicPeriod"/>
            </a:pPr>
            <a:r>
              <a:rPr lang="en" sz="1500">
                <a:solidFill>
                  <a:srgbClr val="374151"/>
                </a:solidFill>
                <a:latin typeface="Roboto"/>
                <a:ea typeface="Roboto"/>
                <a:cs typeface="Roboto"/>
                <a:sym typeface="Roboto"/>
              </a:rPr>
              <a:t>Limited capture of musical diversity: </a:t>
            </a:r>
            <a:endParaRPr sz="1500">
              <a:solidFill>
                <a:srgbClr val="374151"/>
              </a:solidFill>
              <a:latin typeface="Roboto"/>
              <a:ea typeface="Roboto"/>
              <a:cs typeface="Roboto"/>
              <a:sym typeface="Roboto"/>
            </a:endParaRPr>
          </a:p>
          <a:p>
            <a:pPr indent="0" lvl="0" marL="914400" rtl="0" algn="l">
              <a:spcBef>
                <a:spcPts val="1500"/>
              </a:spcBef>
              <a:spcAft>
                <a:spcPts val="0"/>
              </a:spcAft>
              <a:buNone/>
            </a:pPr>
            <a:r>
              <a:rPr lang="en" sz="1500">
                <a:solidFill>
                  <a:srgbClr val="374151"/>
                </a:solidFill>
                <a:latin typeface="Roboto"/>
                <a:ea typeface="Roboto"/>
                <a:cs typeface="Roboto"/>
                <a:sym typeface="Roboto"/>
              </a:rPr>
              <a:t>What about subjective/humanly measures?</a:t>
            </a:r>
            <a:endParaRPr sz="1500">
              <a:solidFill>
                <a:srgbClr val="374151"/>
              </a:solidFill>
              <a:latin typeface="Roboto"/>
              <a:ea typeface="Roboto"/>
              <a:cs typeface="Roboto"/>
              <a:sym typeface="Roboto"/>
            </a:endParaRPr>
          </a:p>
          <a:p>
            <a:pPr indent="-323850" lvl="0" marL="457200" rtl="0" algn="l">
              <a:spcBef>
                <a:spcPts val="1500"/>
              </a:spcBef>
              <a:spcAft>
                <a:spcPts val="0"/>
              </a:spcAft>
              <a:buClr>
                <a:srgbClr val="374151"/>
              </a:buClr>
              <a:buSzPts val="1500"/>
              <a:buFont typeface="Roboto"/>
              <a:buAutoNum type="arabicPeriod"/>
            </a:pPr>
            <a:r>
              <a:rPr lang="en" sz="1500">
                <a:solidFill>
                  <a:srgbClr val="374151"/>
                </a:solidFill>
                <a:latin typeface="Roboto"/>
                <a:ea typeface="Roboto"/>
                <a:cs typeface="Roboto"/>
                <a:sym typeface="Roboto"/>
              </a:rPr>
              <a:t>Sensitivity to initialization</a:t>
            </a:r>
            <a:endParaRPr sz="1500">
              <a:solidFill>
                <a:srgbClr val="374151"/>
              </a:solidFill>
              <a:latin typeface="Roboto"/>
              <a:ea typeface="Roboto"/>
              <a:cs typeface="Roboto"/>
              <a:sym typeface="Roboto"/>
            </a:endParaRPr>
          </a:p>
          <a:p>
            <a:pPr indent="0" lvl="0" marL="914400" rtl="0" algn="l">
              <a:spcBef>
                <a:spcPts val="1500"/>
              </a:spcBef>
              <a:spcAft>
                <a:spcPts val="1500"/>
              </a:spcAft>
              <a:buNone/>
            </a:pPr>
            <a:r>
              <a:rPr lang="en" sz="1500">
                <a:solidFill>
                  <a:srgbClr val="374151"/>
                </a:solidFill>
                <a:latin typeface="Roboto"/>
                <a:ea typeface="Roboto"/>
                <a:cs typeface="Roboto"/>
                <a:sym typeface="Roboto"/>
              </a:rPr>
              <a:t>Our first centroids can jinx the results.</a:t>
            </a:r>
            <a:endParaRPr sz="1600"/>
          </a:p>
        </p:txBody>
      </p:sp>
      <p:sp>
        <p:nvSpPr>
          <p:cNvPr id="204" name="Google Shape;20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174B82"/>
                </a:solidFill>
                <a:highlight>
                  <a:schemeClr val="lt1"/>
                </a:highlight>
              </a:rPr>
              <a:t>Q1: </a:t>
            </a:r>
            <a:r>
              <a:rPr lang="en">
                <a:solidFill>
                  <a:srgbClr val="174B82"/>
                </a:solidFill>
                <a:highlight>
                  <a:schemeClr val="lt1"/>
                </a:highlight>
              </a:rPr>
              <a:t>Is K-Means a good method to create playlists?</a:t>
            </a:r>
            <a:endParaRPr>
              <a:solidFill>
                <a:srgbClr val="174B82"/>
              </a:solidFill>
              <a:highlight>
                <a:schemeClr val="lt1"/>
              </a:highlight>
            </a:endParaRPr>
          </a:p>
          <a:p>
            <a:pPr indent="0" lvl="0" marL="0" rtl="0" algn="l">
              <a:spcBef>
                <a:spcPts val="1200"/>
              </a:spcBef>
              <a:spcAft>
                <a:spcPts val="0"/>
              </a:spcAft>
              <a:buNone/>
            </a:pPr>
            <a:r>
              <a:t/>
            </a:r>
            <a:endParaRPr/>
          </a:p>
        </p:txBody>
      </p:sp>
      <p:pic>
        <p:nvPicPr>
          <p:cNvPr id="205" name="Google Shape;205;p20"/>
          <p:cNvPicPr preferRelativeResize="0"/>
          <p:nvPr/>
        </p:nvPicPr>
        <p:blipFill rotWithShape="1">
          <a:blip r:embed="rId3">
            <a:alphaModFix/>
          </a:blip>
          <a:srcRect b="0" l="32235" r="0" t="0"/>
          <a:stretch/>
        </p:blipFill>
        <p:spPr>
          <a:xfrm>
            <a:off x="7428551" y="3893100"/>
            <a:ext cx="907850" cy="896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2100"/>
                                        <p:tgtEl>
                                          <p:spTgt spid="2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74B82"/>
                </a:solidFill>
              </a:rPr>
              <a:t>Suggested supplementary methods for K-Means</a:t>
            </a:r>
            <a:endParaRPr>
              <a:solidFill>
                <a:srgbClr val="174B82"/>
              </a:solidFill>
            </a:endParaRPr>
          </a:p>
        </p:txBody>
      </p:sp>
      <p:sp>
        <p:nvSpPr>
          <p:cNvPr id="211" name="Google Shape;211;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200">
                <a:solidFill>
                  <a:srgbClr val="374151"/>
                </a:solidFill>
                <a:latin typeface="Roboto"/>
                <a:ea typeface="Roboto"/>
                <a:cs typeface="Roboto"/>
                <a:sym typeface="Roboto"/>
              </a:rPr>
              <a:t>Collaborative Filtering:</a:t>
            </a:r>
            <a:endParaRPr sz="1200">
              <a:solidFill>
                <a:srgbClr val="374151"/>
              </a:solidFill>
              <a:latin typeface="Roboto"/>
              <a:ea typeface="Roboto"/>
              <a:cs typeface="Roboto"/>
              <a:sym typeface="Roboto"/>
            </a:endParaRPr>
          </a:p>
          <a:p>
            <a:pPr indent="-281940" lvl="0" marL="457200" rtl="0" algn="l">
              <a:spcBef>
                <a:spcPts val="1500"/>
              </a:spcBef>
              <a:spcAft>
                <a:spcPts val="0"/>
              </a:spcAft>
              <a:buClr>
                <a:srgbClr val="374151"/>
              </a:buClr>
              <a:buSzPct val="100000"/>
              <a:buFont typeface="Roboto"/>
              <a:buAutoNum type="arabicPeriod"/>
            </a:pPr>
            <a:r>
              <a:rPr lang="en" sz="1200">
                <a:solidFill>
                  <a:srgbClr val="374151"/>
                </a:solidFill>
                <a:latin typeface="Roboto"/>
                <a:ea typeface="Roboto"/>
                <a:cs typeface="Roboto"/>
                <a:sym typeface="Roboto"/>
              </a:rPr>
              <a:t>By incorporating collaborative filtering techniques, we can leverage user preferences and behavior to personalize the generated playlists. This method takes into account the listening habits and history of individual users, leading to more tailored and satisfying recommendations.</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lang="en" sz="1200">
                <a:solidFill>
                  <a:srgbClr val="374151"/>
                </a:solidFill>
                <a:latin typeface="Roboto"/>
                <a:ea typeface="Roboto"/>
                <a:cs typeface="Roboto"/>
                <a:sym typeface="Roboto"/>
              </a:rPr>
              <a:t>Content-Based Filtering:</a:t>
            </a:r>
            <a:endParaRPr sz="1200">
              <a:solidFill>
                <a:srgbClr val="374151"/>
              </a:solidFill>
              <a:latin typeface="Roboto"/>
              <a:ea typeface="Roboto"/>
              <a:cs typeface="Roboto"/>
              <a:sym typeface="Roboto"/>
            </a:endParaRPr>
          </a:p>
          <a:p>
            <a:pPr indent="-281940" lvl="0" marL="457200" rtl="0" algn="l">
              <a:spcBef>
                <a:spcPts val="1500"/>
              </a:spcBef>
              <a:spcAft>
                <a:spcPts val="0"/>
              </a:spcAft>
              <a:buClr>
                <a:srgbClr val="374151"/>
              </a:buClr>
              <a:buSzPct val="100000"/>
              <a:buFont typeface="Roboto"/>
              <a:buAutoNum type="arabicPeriod"/>
            </a:pPr>
            <a:r>
              <a:rPr lang="en" sz="1200">
                <a:solidFill>
                  <a:srgbClr val="374151"/>
                </a:solidFill>
                <a:latin typeface="Roboto"/>
                <a:ea typeface="Roboto"/>
                <a:cs typeface="Roboto"/>
                <a:sym typeface="Roboto"/>
              </a:rPr>
              <a:t>Content-based filtering involves analyzing the intrinsic characteristics of the tracks themselves. By considering additional features such as lyrics, acoustic properties, and music genres, we can enrich the clustering process, allowing for a more comprehensive representation of user preferences.</a:t>
            </a:r>
            <a:endParaRPr sz="1200">
              <a:solidFill>
                <a:srgbClr val="374151"/>
              </a:solidFill>
              <a:latin typeface="Roboto"/>
              <a:ea typeface="Roboto"/>
              <a:cs typeface="Roboto"/>
              <a:sym typeface="Roboto"/>
            </a:endParaRPr>
          </a:p>
          <a:p>
            <a:pPr indent="0" lvl="0" marL="0" rtl="0" algn="l">
              <a:spcBef>
                <a:spcPts val="1500"/>
              </a:spcBef>
              <a:spcAft>
                <a:spcPts val="0"/>
              </a:spcAft>
              <a:buNone/>
            </a:pPr>
            <a:r>
              <a:rPr lang="en" sz="1200">
                <a:solidFill>
                  <a:srgbClr val="374151"/>
                </a:solidFill>
                <a:latin typeface="Roboto"/>
                <a:ea typeface="Roboto"/>
                <a:cs typeface="Roboto"/>
                <a:sym typeface="Roboto"/>
              </a:rPr>
              <a:t>Hybrid Approach:</a:t>
            </a:r>
            <a:endParaRPr sz="1200">
              <a:solidFill>
                <a:srgbClr val="374151"/>
              </a:solidFill>
              <a:latin typeface="Roboto"/>
              <a:ea typeface="Roboto"/>
              <a:cs typeface="Roboto"/>
              <a:sym typeface="Roboto"/>
            </a:endParaRPr>
          </a:p>
          <a:p>
            <a:pPr indent="-281940" lvl="0" marL="457200" rtl="0" algn="l">
              <a:spcBef>
                <a:spcPts val="1500"/>
              </a:spcBef>
              <a:spcAft>
                <a:spcPts val="0"/>
              </a:spcAft>
              <a:buClr>
                <a:srgbClr val="374151"/>
              </a:buClr>
              <a:buSzPct val="100000"/>
              <a:buFont typeface="Roboto"/>
              <a:buAutoNum type="arabicPeriod"/>
            </a:pPr>
            <a:r>
              <a:rPr lang="en" sz="1200">
                <a:solidFill>
                  <a:srgbClr val="374151"/>
                </a:solidFill>
                <a:latin typeface="Roboto"/>
                <a:ea typeface="Roboto"/>
                <a:cs typeface="Roboto"/>
                <a:sym typeface="Roboto"/>
              </a:rPr>
              <a:t>Combining both collaborative filtering and content-based filtering can exploit the strengths of each method. This hybrid approach enables us to leverage both user data and track features, providing a well-rounded and more accurate playlist recommendation system.</a:t>
            </a:r>
            <a:endParaRPr sz="1200">
              <a:solidFill>
                <a:srgbClr val="374151"/>
              </a:solidFill>
              <a:latin typeface="Roboto"/>
              <a:ea typeface="Roboto"/>
              <a:cs typeface="Roboto"/>
              <a:sym typeface="Roboto"/>
            </a:endParaRPr>
          </a:p>
          <a:p>
            <a:pPr indent="0" lvl="0" marL="0" rtl="0" algn="l">
              <a:spcBef>
                <a:spcPts val="1500"/>
              </a:spcBef>
              <a:spcAft>
                <a:spcPts val="1200"/>
              </a:spcAft>
              <a:buNone/>
            </a:pPr>
            <a:r>
              <a:t/>
            </a:r>
            <a:endParaRPr/>
          </a:p>
        </p:txBody>
      </p:sp>
      <p:pic>
        <p:nvPicPr>
          <p:cNvPr id="212" name="Google Shape;212;p21"/>
          <p:cNvPicPr preferRelativeResize="0"/>
          <p:nvPr/>
        </p:nvPicPr>
        <p:blipFill rotWithShape="1">
          <a:blip r:embed="rId3">
            <a:alphaModFix/>
          </a:blip>
          <a:srcRect b="0" l="32235" r="0" t="0"/>
          <a:stretch/>
        </p:blipFill>
        <p:spPr>
          <a:xfrm>
            <a:off x="7428551" y="3969300"/>
            <a:ext cx="907850" cy="89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