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企业微信截图_15886432269249"/>
          <p:cNvPicPr>
            <a:picLocks noChangeAspect="1"/>
          </p:cNvPicPr>
          <p:nvPr/>
        </p:nvPicPr>
        <p:blipFill>
          <a:blip r:embed="rId1"/>
          <a:srcRect t="3583" r="-505" b="4023"/>
          <a:stretch>
            <a:fillRect/>
          </a:stretch>
        </p:blipFill>
        <p:spPr>
          <a:xfrm>
            <a:off x="1067435" y="120015"/>
            <a:ext cx="10109200" cy="6533515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8748395" y="1452880"/>
            <a:ext cx="1721485" cy="959485"/>
          </a:xfrm>
          <a:prstGeom prst="wedgeRectCallout">
            <a:avLst>
              <a:gd name="adj1" fmla="val -61803"/>
              <a:gd name="adj2" fmla="val 17283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A(</a:t>
            </a:r>
            <a:r>
              <a:rPr lang="zh-CN" altLang="en-US"/>
              <a:t>左</a:t>
            </a:r>
            <a:r>
              <a:rPr lang="en-US" altLang="zh-CN"/>
              <a:t>)</a:t>
            </a:r>
            <a:r>
              <a:rPr lang="zh-CN" altLang="en-US"/>
              <a:t>产品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标注 7"/>
          <p:cNvSpPr/>
          <p:nvPr/>
        </p:nvSpPr>
        <p:spPr>
          <a:xfrm>
            <a:off x="8748395" y="4204335"/>
            <a:ext cx="1721485" cy="959485"/>
          </a:xfrm>
          <a:prstGeom prst="wedgeRectCallout">
            <a:avLst>
              <a:gd name="adj1" fmla="val -60180"/>
              <a:gd name="adj2" fmla="val -991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A(</a:t>
            </a:r>
            <a:r>
              <a:rPr lang="zh-CN" altLang="en-US"/>
              <a:t>左</a:t>
            </a:r>
            <a:r>
              <a:rPr lang="en-US" altLang="zh-CN"/>
              <a:t>)</a:t>
            </a:r>
            <a:r>
              <a:rPr lang="zh-CN" altLang="en-US"/>
              <a:t>产品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矩形标注 8"/>
          <p:cNvSpPr/>
          <p:nvPr/>
        </p:nvSpPr>
        <p:spPr>
          <a:xfrm>
            <a:off x="1255395" y="4529455"/>
            <a:ext cx="1721485" cy="959485"/>
          </a:xfrm>
          <a:prstGeom prst="wedgeRectCallout">
            <a:avLst>
              <a:gd name="adj1" fmla="val 88177"/>
              <a:gd name="adj2" fmla="val -1227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B(</a:t>
            </a:r>
            <a:r>
              <a:rPr lang="zh-CN" altLang="en-US"/>
              <a:t>右</a:t>
            </a:r>
            <a:r>
              <a:rPr lang="en-US" altLang="zh-CN"/>
              <a:t>)</a:t>
            </a:r>
            <a:r>
              <a:rPr lang="zh-CN" altLang="en-US"/>
              <a:t>产品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标注 9"/>
          <p:cNvSpPr/>
          <p:nvPr/>
        </p:nvSpPr>
        <p:spPr>
          <a:xfrm>
            <a:off x="1255395" y="2412365"/>
            <a:ext cx="1721485" cy="959485"/>
          </a:xfrm>
          <a:prstGeom prst="wedgeRectCallout">
            <a:avLst>
              <a:gd name="adj1" fmla="val 80800"/>
              <a:gd name="adj2" fmla="val 758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B(</a:t>
            </a:r>
            <a:r>
              <a:rPr lang="zh-CN" altLang="en-US"/>
              <a:t>右</a:t>
            </a:r>
            <a:r>
              <a:rPr lang="en-US" altLang="zh-CN"/>
              <a:t>)</a:t>
            </a:r>
            <a:r>
              <a:rPr lang="zh-CN" altLang="en-US"/>
              <a:t>产品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上箭头 10"/>
          <p:cNvSpPr/>
          <p:nvPr/>
        </p:nvSpPr>
        <p:spPr>
          <a:xfrm rot="20460000">
            <a:off x="5386070" y="4954905"/>
            <a:ext cx="2003425" cy="1410970"/>
          </a:xfrm>
          <a:prstGeom prst="upArrow">
            <a:avLst/>
          </a:prstGeom>
          <a:solidFill>
            <a:srgbClr val="FFFF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7030A0"/>
                </a:solidFill>
              </a:rPr>
              <a:t>电测机往下料机方向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5910" y="120015"/>
            <a:ext cx="5517515" cy="1476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rgbClr val="FF0000"/>
                </a:solidFill>
                <a:effectLst/>
              </a:rPr>
              <a:t>请注意：</a:t>
            </a:r>
            <a:endParaRPr lang="zh-CN" altLang="en-US">
              <a:solidFill>
                <a:srgbClr val="FF0000"/>
              </a:solidFill>
              <a:effectLst/>
            </a:endParaRPr>
          </a:p>
          <a:p>
            <a:r>
              <a:rPr lang="en-US" altLang="zh-CN">
                <a:solidFill>
                  <a:srgbClr val="FF0000"/>
                </a:solidFill>
                <a:effectLst/>
              </a:rPr>
              <a:t>1</a:t>
            </a:r>
            <a:r>
              <a:rPr lang="zh-CN" altLang="en-US">
                <a:solidFill>
                  <a:srgbClr val="FF0000"/>
                </a:solidFill>
                <a:effectLst/>
              </a:rPr>
              <a:t>、</a:t>
            </a:r>
            <a:r>
              <a:rPr lang="en-US" altLang="zh-CN">
                <a:solidFill>
                  <a:srgbClr val="FF0000"/>
                </a:solidFill>
                <a:effectLst/>
              </a:rPr>
              <a:t>A(</a:t>
            </a:r>
            <a:r>
              <a:rPr lang="zh-CN" altLang="en-US">
                <a:solidFill>
                  <a:srgbClr val="FF0000"/>
                </a:solidFill>
                <a:effectLst/>
              </a:rPr>
              <a:t>左</a:t>
            </a:r>
            <a:r>
              <a:rPr lang="en-US" altLang="zh-CN">
                <a:solidFill>
                  <a:srgbClr val="FF0000"/>
                </a:solidFill>
                <a:effectLst/>
              </a:rPr>
              <a:t>)</a:t>
            </a:r>
            <a:r>
              <a:rPr lang="zh-CN" altLang="en-US">
                <a:solidFill>
                  <a:srgbClr val="FF0000"/>
                </a:solidFill>
                <a:effectLst/>
              </a:rPr>
              <a:t>和</a:t>
            </a:r>
            <a:r>
              <a:rPr lang="en-US" altLang="zh-CN">
                <a:solidFill>
                  <a:srgbClr val="FF0000"/>
                </a:solidFill>
                <a:effectLst/>
              </a:rPr>
              <a:t>B(</a:t>
            </a:r>
            <a:r>
              <a:rPr lang="zh-CN" altLang="en-US">
                <a:solidFill>
                  <a:srgbClr val="FF0000"/>
                </a:solidFill>
                <a:effectLst/>
              </a:rPr>
              <a:t>右</a:t>
            </a:r>
            <a:r>
              <a:rPr lang="en-US" altLang="zh-CN">
                <a:solidFill>
                  <a:srgbClr val="FF0000"/>
                </a:solidFill>
                <a:effectLst/>
              </a:rPr>
              <a:t>)</a:t>
            </a:r>
            <a:r>
              <a:rPr lang="zh-CN" altLang="en-US">
                <a:solidFill>
                  <a:srgbClr val="FF0000"/>
                </a:solidFill>
                <a:effectLst/>
              </a:rPr>
              <a:t>产品顺序是反的；</a:t>
            </a:r>
            <a:endParaRPr lang="zh-CN" altLang="en-US">
              <a:solidFill>
                <a:srgbClr val="FF0000"/>
              </a:solidFill>
              <a:effectLst/>
            </a:endParaRPr>
          </a:p>
          <a:p>
            <a:r>
              <a:rPr lang="en-US" altLang="zh-CN">
                <a:solidFill>
                  <a:srgbClr val="FF0000"/>
                </a:solidFill>
                <a:effectLst/>
              </a:rPr>
              <a:t>2</a:t>
            </a:r>
            <a:r>
              <a:rPr lang="zh-CN" altLang="en-US">
                <a:solidFill>
                  <a:srgbClr val="FF0000"/>
                </a:solidFill>
                <a:effectLst/>
              </a:rPr>
              <a:t>、取产品吸嘴的序号和取膜吸嘴的序号是对角结构；</a:t>
            </a:r>
            <a:endParaRPr lang="zh-CN" altLang="en-US">
              <a:solidFill>
                <a:srgbClr val="FF0000"/>
              </a:solidFill>
              <a:effectLst/>
            </a:endParaRPr>
          </a:p>
          <a:p>
            <a:r>
              <a:rPr lang="en-US" altLang="zh-CN">
                <a:solidFill>
                  <a:srgbClr val="FF0000"/>
                </a:solidFill>
                <a:effectLst/>
              </a:rPr>
              <a:t>2</a:t>
            </a:r>
            <a:r>
              <a:rPr lang="zh-CN" altLang="en-US">
                <a:solidFill>
                  <a:srgbClr val="FF0000"/>
                </a:solidFill>
                <a:effectLst/>
              </a:rPr>
              <a:t>、吸嘴序号</a:t>
            </a:r>
            <a:r>
              <a:rPr lang="en-US" altLang="zh-CN">
                <a:solidFill>
                  <a:srgbClr val="FF0000"/>
                </a:solidFill>
                <a:effectLst/>
              </a:rPr>
              <a:t>(</a:t>
            </a:r>
            <a:r>
              <a:rPr lang="zh-CN" altLang="en-US">
                <a:solidFill>
                  <a:srgbClr val="FF0000"/>
                </a:solidFill>
                <a:effectLst/>
              </a:rPr>
              <a:t>吸嘴</a:t>
            </a:r>
            <a:r>
              <a:rPr lang="en-US" altLang="zh-CN">
                <a:solidFill>
                  <a:srgbClr val="FF0000"/>
                </a:solidFill>
                <a:effectLst/>
              </a:rPr>
              <a:t>1</a:t>
            </a:r>
            <a:r>
              <a:rPr lang="zh-CN" altLang="en-US">
                <a:solidFill>
                  <a:srgbClr val="FF0000"/>
                </a:solidFill>
                <a:effectLst/>
              </a:rPr>
              <a:t>、吸嘴</a:t>
            </a:r>
            <a:r>
              <a:rPr lang="en-US" altLang="zh-CN">
                <a:solidFill>
                  <a:srgbClr val="FF0000"/>
                </a:solidFill>
                <a:effectLst/>
              </a:rPr>
              <a:t>2)</a:t>
            </a:r>
            <a:r>
              <a:rPr lang="zh-CN" altLang="en-US">
                <a:solidFill>
                  <a:srgbClr val="FF0000"/>
                </a:solidFill>
                <a:effectLst/>
              </a:rPr>
              <a:t>以及其他部件</a:t>
            </a:r>
            <a:r>
              <a:rPr lang="en-US" altLang="zh-CN">
                <a:solidFill>
                  <a:srgbClr val="FF0000"/>
                </a:solidFill>
                <a:effectLst/>
              </a:rPr>
              <a:t>(</a:t>
            </a:r>
            <a:r>
              <a:rPr lang="zh-CN" altLang="en-US">
                <a:solidFill>
                  <a:srgbClr val="FF0000"/>
                </a:solidFill>
                <a:effectLst/>
              </a:rPr>
              <a:t>真空吸、气缸和光纤等</a:t>
            </a:r>
            <a:r>
              <a:rPr lang="en-US" altLang="zh-CN">
                <a:solidFill>
                  <a:srgbClr val="FF0000"/>
                </a:solidFill>
                <a:effectLst/>
              </a:rPr>
              <a:t>)</a:t>
            </a:r>
            <a:r>
              <a:rPr lang="zh-CN" altLang="en-US">
                <a:solidFill>
                  <a:srgbClr val="FF0000"/>
                </a:solidFill>
                <a:effectLst/>
              </a:rPr>
              <a:t>，都跟产品序号一致。</a:t>
            </a:r>
            <a:endParaRPr lang="zh-CN" altLang="en-US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企业微信截图_158864635587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0845" y="109220"/>
            <a:ext cx="8829675" cy="6638925"/>
          </a:xfrm>
          <a:prstGeom prst="rect">
            <a:avLst/>
          </a:prstGeom>
        </p:spPr>
      </p:pic>
      <p:sp>
        <p:nvSpPr>
          <p:cNvPr id="8" name="矩形标注 7"/>
          <p:cNvSpPr/>
          <p:nvPr/>
        </p:nvSpPr>
        <p:spPr>
          <a:xfrm>
            <a:off x="3343910" y="4430395"/>
            <a:ext cx="1721485" cy="959485"/>
          </a:xfrm>
          <a:prstGeom prst="wedgeRectCallout">
            <a:avLst>
              <a:gd name="adj1" fmla="val 100461"/>
              <a:gd name="adj2" fmla="val -9182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取膜吸嘴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3343910" y="408940"/>
            <a:ext cx="1721485" cy="959485"/>
          </a:xfrm>
          <a:prstGeom prst="wedgeRectCallout">
            <a:avLst>
              <a:gd name="adj1" fmla="val 96366"/>
              <a:gd name="adj2" fmla="val 3603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取膜吸嘴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右大括号 5"/>
          <p:cNvSpPr/>
          <p:nvPr/>
        </p:nvSpPr>
        <p:spPr>
          <a:xfrm>
            <a:off x="6405880" y="1340485"/>
            <a:ext cx="710565" cy="2271395"/>
          </a:xfrm>
          <a:prstGeom prst="rightBrace">
            <a:avLst>
              <a:gd name="adj1" fmla="val 8333"/>
              <a:gd name="adj2" fmla="val 49398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64425" y="2102485"/>
            <a:ext cx="1608455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/>
              <a:t>旋转气缸处于复位状态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205385308"/>
  <p:tag name="KSO_WM_UNIT_PLACING_PICTURE_USER_VIEWPORT" val="{&quot;height&quot;:10455,&quot;width&quot;:1390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xinji</cp:lastModifiedBy>
  <cp:revision>8</cp:revision>
  <dcterms:created xsi:type="dcterms:W3CDTF">2020-05-05T02:18:00Z</dcterms:created>
  <dcterms:modified xsi:type="dcterms:W3CDTF">2020-05-05T05:40:14Z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