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300" r:id="rId3"/>
    <p:sldId id="302" r:id="rId5"/>
  </p:sldIdLst>
  <p:sldSz cx="9144000" cy="6858000" type="screen4x3"/>
  <p:notesSz cx="7099300" cy="10234930"/>
  <p:defaultTextStyle>
    <a:defPPr>
      <a:defRPr lang="zh-TW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FF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986"/>
    <p:restoredTop sz="98379"/>
  </p:normalViewPr>
  <p:slideViewPr>
    <p:cSldViewPr showGuides="1">
      <p:cViewPr varScale="1">
        <p:scale>
          <a:sx n="70" d="100"/>
          <a:sy n="70" d="100"/>
        </p:scale>
        <p:origin x="-148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74FCF7-5A2D-4AF6-93F0-76883ADF212A}" type="datetimeFigureOut"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itchFamily="18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>
              <a:buNone/>
            </a:pPr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  <a:ea typeface="PMingLiU" pitchFamily="18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  <a:ea typeface="PMingLiU" pitchFamily="18" charset="-12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31E857-1008-4B18-9160-84831CFDE2C9}" type="datetimeFigureOut">
              <a:rPr kumimoji="1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itchFamily="18" charset="-120"/>
                <a:cs typeface="+mn-cs"/>
              </a:rPr>
            </a:fld>
            <a:endParaRPr kumimoji="1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  <a:ea typeface="PMingLiU" pitchFamily="18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p>
            <a:pPr lvl="0" algn="r" eaLnBrk="1" hangingPunct="1">
              <a:buNone/>
            </a:pPr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9048" tIns="49524" rIns="99048" bIns="49524" anchor="t"/>
          <a:p>
            <a:pPr lvl="0"/>
            <a:endParaRPr lang="zh-TW" altLang="en-US" dirty="0"/>
          </a:p>
        </p:txBody>
      </p:sp>
      <p:sp>
        <p:nvSpPr>
          <p:cNvPr id="5124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eaLnBrk="1" hangingPunct="1"/>
            <a:fld id="{9A0DB2DC-4C9A-4742-B13C-FB6460FD3503}" type="slidenum">
              <a:rPr lang="zh-TW" altLang="en-US" sz="1300" dirty="0"/>
            </a:fld>
            <a:endParaRPr lang="zh-TW" altLang="en-US" sz="13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9048" tIns="49524" rIns="99048" bIns="49524" anchor="t"/>
          <a:p>
            <a:pPr lvl="0"/>
            <a:endParaRPr lang="zh-TW" altLang="en-US" dirty="0"/>
          </a:p>
        </p:txBody>
      </p:sp>
      <p:sp>
        <p:nvSpPr>
          <p:cNvPr id="6148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eaLnBrk="1" hangingPunct="1"/>
            <a:fld id="{9A0DB2DC-4C9A-4742-B13C-FB6460FD3503}" type="slidenum">
              <a:rPr lang="zh-TW" altLang="en-US" sz="1300" dirty="0"/>
            </a:fld>
            <a:endParaRPr lang="zh-TW" altLang="en-US" sz="13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TW" dirty="0">
                <a:latin typeface="Arial" panose="020B0604020202020204" pitchFamily="34" charset="0"/>
              </a:rPr>
            </a:fld>
            <a:endParaRPr lang="en-US" altLang="zh-TW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TW" dirty="0">
                <a:latin typeface="Arial" panose="020B0604020202020204" pitchFamily="34" charset="0"/>
              </a:rPr>
            </a:fld>
            <a:endParaRPr lang="en-US" altLang="zh-TW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TW" dirty="0">
                <a:latin typeface="Arial" panose="020B0604020202020204" pitchFamily="34" charset="0"/>
              </a:rPr>
            </a:fld>
            <a:endParaRPr lang="en-US" altLang="zh-TW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TW" dirty="0">
                <a:latin typeface="Arial" panose="020B0604020202020204" pitchFamily="34" charset="0"/>
              </a:rPr>
            </a:fld>
            <a:endParaRPr lang="en-US" altLang="zh-TW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TW" dirty="0">
                <a:latin typeface="Arial" panose="020B0604020202020204" pitchFamily="34" charset="0"/>
              </a:rPr>
            </a:fld>
            <a:endParaRPr lang="en-US" altLang="zh-TW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TW" dirty="0">
                <a:latin typeface="Arial" panose="020B0604020202020204" pitchFamily="34" charset="0"/>
              </a:rPr>
            </a:fld>
            <a:endParaRPr lang="en-US" altLang="zh-TW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TW" dirty="0">
                <a:latin typeface="Arial" panose="020B0604020202020204" pitchFamily="34" charset="0"/>
              </a:rPr>
            </a:fld>
            <a:endParaRPr lang="en-US" altLang="zh-TW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TW" dirty="0">
                <a:latin typeface="Arial" panose="020B0604020202020204" pitchFamily="34" charset="0"/>
              </a:rPr>
            </a:fld>
            <a:endParaRPr lang="en-US" altLang="zh-TW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TW" dirty="0">
                <a:latin typeface="Arial" panose="020B0604020202020204" pitchFamily="34" charset="0"/>
              </a:rPr>
            </a:fld>
            <a:endParaRPr lang="en-US" altLang="zh-TW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TW" dirty="0">
                <a:latin typeface="Arial" panose="020B0604020202020204" pitchFamily="34" charset="0"/>
              </a:rPr>
            </a:fld>
            <a:endParaRPr lang="en-US" altLang="zh-TW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TW" dirty="0">
                <a:latin typeface="Arial" panose="020B0604020202020204" pitchFamily="34" charset="0"/>
              </a:rPr>
            </a:fld>
            <a:endParaRPr lang="en-US" altLang="zh-TW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单击以编辑母片标题样式</a:t>
            </a:r>
            <a:endParaRPr lang="zh-TW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单击以编辑母片</a:t>
            </a:r>
            <a:endParaRPr lang="zh-TW" altLang="en-US" dirty="0"/>
          </a:p>
          <a:p>
            <a:pPr lvl="1"/>
            <a:r>
              <a:rPr lang="zh-TW" altLang="en-US" dirty="0"/>
              <a:t>第二层</a:t>
            </a:r>
            <a:endParaRPr lang="zh-TW" altLang="en-US" dirty="0"/>
          </a:p>
          <a:p>
            <a:pPr lvl="2"/>
            <a:r>
              <a:rPr lang="zh-TW" altLang="en-US" dirty="0"/>
              <a:t>第三层</a:t>
            </a:r>
            <a:endParaRPr lang="zh-TW" altLang="en-US" dirty="0"/>
          </a:p>
          <a:p>
            <a:pPr lvl="3"/>
            <a:r>
              <a:rPr lang="zh-TW" altLang="en-US" dirty="0"/>
              <a:t>第四层</a:t>
            </a:r>
            <a:endParaRPr lang="zh-TW" altLang="en-US" dirty="0"/>
          </a:p>
          <a:p>
            <a:pPr lvl="4"/>
            <a:r>
              <a:rPr lang="zh-TW" altLang="en-US" dirty="0"/>
              <a:t>第五层</a:t>
            </a:r>
            <a:endParaRPr lang="zh-TW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PMingLiU" pitchFamily="18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PMingLiU" pitchFamily="18" charset="-12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TW" dirty="0">
                <a:latin typeface="Arial" panose="020B0604020202020204" pitchFamily="34" charset="0"/>
              </a:rPr>
            </a:fld>
            <a:endParaRPr lang="en-US" altLang="zh-TW" dirty="0">
              <a:latin typeface="Arial" panose="020B0604020202020204" pitchFamily="34" charset="0"/>
            </a:endParaRPr>
          </a:p>
        </p:txBody>
      </p:sp>
      <p:pic>
        <p:nvPicPr>
          <p:cNvPr id="2055" name="Picture 30" descr="Avary-LOGO-20180204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28575" y="49213"/>
            <a:ext cx="1519238" cy="42703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7" name="副標題 2"/>
          <p:cNvSpPr txBox="1"/>
          <p:nvPr/>
        </p:nvSpPr>
        <p:spPr>
          <a:xfrm>
            <a:off x="4643438" y="3714750"/>
            <a:ext cx="1785937" cy="5000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b="1" dirty="0">
                <a:latin typeface="標楷體" pitchFamily="65" charset="-120"/>
                <a:ea typeface="標楷體" pitchFamily="65" charset="-120"/>
              </a:rPr>
              <a:t>扫描追溯如下图  </a:t>
            </a:r>
            <a:endParaRPr lang="en-US" altLang="zh-CN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28" name="平行四边形 67"/>
          <p:cNvSpPr/>
          <p:nvPr/>
        </p:nvSpPr>
        <p:spPr>
          <a:xfrm>
            <a:off x="2000250" y="115888"/>
            <a:ext cx="6108700" cy="488950"/>
          </a:xfrm>
          <a:prstGeom prst="parallelogram">
            <a:avLst>
              <a:gd name="adj" fmla="val 48237"/>
            </a:avLst>
          </a:prstGeom>
          <a:noFill/>
          <a:ln w="9525">
            <a:noFill/>
          </a:ln>
        </p:spPr>
        <p:txBody>
          <a:bodyPr lIns="90000" tIns="46800" rIns="90000" bIns="46800" anchor="ctr"/>
          <a:p>
            <a:pPr algn="ctr" defTabSz="44958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400" b="1" dirty="0">
                <a:latin typeface="標楷體" pitchFamily="65" charset="-120"/>
                <a:ea typeface="標楷體" pitchFamily="65" charset="-120"/>
              </a:rPr>
              <a:t>膜追溯功能</a:t>
            </a:r>
            <a:endParaRPr lang="en-GB" altLang="zh-CN" sz="2400" b="1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029" name="直線接點 13"/>
          <p:cNvCxnSpPr/>
          <p:nvPr/>
        </p:nvCxnSpPr>
        <p:spPr>
          <a:xfrm>
            <a:off x="0" y="571500"/>
            <a:ext cx="9144000" cy="1588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103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38" y="1143000"/>
            <a:ext cx="4576762" cy="1785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1" name="副標題 2"/>
          <p:cNvSpPr txBox="1"/>
          <p:nvPr/>
        </p:nvSpPr>
        <p:spPr>
          <a:xfrm>
            <a:off x="142875" y="642938"/>
            <a:ext cx="4071938" cy="5000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2400" b="1" dirty="0">
                <a:latin typeface="標楷體" pitchFamily="65" charset="-120"/>
                <a:ea typeface="標楷體" pitchFamily="65" charset="-120"/>
              </a:rPr>
              <a:t>一</a:t>
            </a:r>
            <a:r>
              <a:rPr lang="en-US" altLang="zh-CN" sz="2400" b="1" dirty="0">
                <a:latin typeface="標楷體" pitchFamily="65" charset="-120"/>
                <a:ea typeface="標楷體" pitchFamily="65" charset="-120"/>
              </a:rPr>
              <a:t>.</a:t>
            </a:r>
            <a:r>
              <a:rPr lang="zh-CN" altLang="en-US" sz="2400" b="1" dirty="0">
                <a:latin typeface="標楷體" pitchFamily="65" charset="-120"/>
                <a:ea typeface="標楷體" pitchFamily="65" charset="-120"/>
              </a:rPr>
              <a:t>厂商来料标示</a:t>
            </a:r>
            <a:r>
              <a:rPr lang="en-US" altLang="zh-CN" sz="2400" b="1" dirty="0">
                <a:latin typeface="標楷體" pitchFamily="65" charset="-120"/>
                <a:ea typeface="標楷體" pitchFamily="65" charset="-120"/>
              </a:rPr>
              <a:t>-</a:t>
            </a:r>
            <a:r>
              <a:rPr lang="zh-CN" altLang="en-US" sz="2400" b="1" dirty="0">
                <a:latin typeface="標楷體" pitchFamily="65" charset="-120"/>
                <a:ea typeface="標楷體" pitchFamily="65" charset="-120"/>
              </a:rPr>
              <a:t>追溯逻辑</a:t>
            </a:r>
            <a:endParaRPr lang="zh-TW" altLang="en-US" sz="24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32" name="副標題 2"/>
          <p:cNvSpPr txBox="1"/>
          <p:nvPr/>
        </p:nvSpPr>
        <p:spPr>
          <a:xfrm>
            <a:off x="571500" y="2928938"/>
            <a:ext cx="6429375" cy="9286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dirty="0">
                <a:latin typeface="標楷體" pitchFamily="65" charset="-120"/>
                <a:ea typeface="標楷體" pitchFamily="65" charset="-120"/>
              </a:rPr>
              <a:t>一维码解析</a:t>
            </a:r>
            <a:endParaRPr lang="en-US" altLang="zh-CN" sz="1600" dirty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ct val="20000"/>
              </a:spcBef>
            </a:pPr>
            <a:r>
              <a:rPr lang="en-US" altLang="zh-CN" sz="1600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G52220001771</a:t>
            </a:r>
            <a:r>
              <a:rPr lang="en-US" altLang="zh-CN" sz="1600" dirty="0">
                <a:latin typeface="標楷體" pitchFamily="65" charset="-120"/>
                <a:ea typeface="標楷體" pitchFamily="65" charset="-120"/>
              </a:rPr>
              <a:t>/ 20191030 / 5000/ 539A309C114345</a:t>
            </a:r>
            <a:endParaRPr lang="en-US" altLang="zh-CN" sz="1600" dirty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CN" altLang="en-US" sz="1600" dirty="0">
                <a:solidFill>
                  <a:srgbClr val="002776"/>
                </a:solidFill>
                <a:latin typeface="標楷體" pitchFamily="65" charset="-120"/>
                <a:ea typeface="標楷體" pitchFamily="65" charset="-120"/>
              </a:rPr>
              <a:t>厂内料件号</a:t>
            </a:r>
            <a:r>
              <a:rPr lang="en-US" altLang="zh-CN" sz="1600" dirty="0">
                <a:solidFill>
                  <a:srgbClr val="002776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CN" sz="1600" dirty="0">
                <a:latin typeface="標楷體" pitchFamily="65" charset="-120"/>
                <a:ea typeface="標楷體" pitchFamily="65" charset="-120"/>
              </a:rPr>
              <a:t>/ </a:t>
            </a:r>
            <a:r>
              <a:rPr lang="zh-CN" altLang="en-US" sz="1600" dirty="0">
                <a:latin typeface="標楷體" pitchFamily="65" charset="-120"/>
                <a:ea typeface="標楷體" pitchFamily="65" charset="-120"/>
              </a:rPr>
              <a:t>出货日期 </a:t>
            </a:r>
            <a:r>
              <a:rPr lang="en-US" altLang="zh-CN" sz="1600" dirty="0">
                <a:latin typeface="標楷體" pitchFamily="65" charset="-120"/>
                <a:ea typeface="標楷體" pitchFamily="65" charset="-120"/>
              </a:rPr>
              <a:t>/</a:t>
            </a:r>
            <a:r>
              <a:rPr lang="zh-CN" altLang="en-US" sz="1600" dirty="0">
                <a:latin typeface="標楷體" pitchFamily="65" charset="-120"/>
                <a:ea typeface="標楷體" pitchFamily="65" charset="-120"/>
              </a:rPr>
              <a:t> 批量</a:t>
            </a:r>
            <a:r>
              <a:rPr lang="en-US" altLang="zh-CN" sz="1600" dirty="0">
                <a:latin typeface="標楷體" pitchFamily="65" charset="-120"/>
                <a:ea typeface="標楷體" pitchFamily="65" charset="-120"/>
              </a:rPr>
              <a:t>/ </a:t>
            </a:r>
            <a:r>
              <a:rPr lang="zh-CN" altLang="en-US" sz="1600" dirty="0">
                <a:latin typeface="標楷體" pitchFamily="65" charset="-120"/>
                <a:ea typeface="標楷體" pitchFamily="65" charset="-120"/>
              </a:rPr>
              <a:t>厂商生产批号 </a:t>
            </a:r>
            <a:endParaRPr lang="en-US" altLang="zh-CN" sz="16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7" name="副標題 2"/>
          <p:cNvSpPr txBox="1"/>
          <p:nvPr/>
        </p:nvSpPr>
        <p:spPr>
          <a:xfrm>
            <a:off x="4572000" y="4286250"/>
            <a:ext cx="3214688" cy="2857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defRPr/>
            </a:pPr>
            <a:r>
              <a:rPr kumimoji="1" lang="en-US" altLang="zh-CN" sz="2000" kern="1200" cap="none" spc="0" normalizeH="0" baseline="0" noProof="0" dirty="0">
                <a:latin typeface="Arial" panose="020B0604020202020204" pitchFamily="34" charset="0"/>
                <a:ea typeface="PMingLiU" pitchFamily="18" charset="-120"/>
                <a:cs typeface="+mn-cs"/>
              </a:rPr>
              <a:t>52220001771/ 20191030/ 5000/ 539A309C114345</a:t>
            </a:r>
            <a:endParaRPr kumimoji="1" lang="en-US" altLang="zh-CN" sz="2000" kern="1200" cap="none" spc="0" normalizeH="0" baseline="0" noProof="0" dirty="0"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38" name="副標題 2"/>
          <p:cNvSpPr txBox="1"/>
          <p:nvPr/>
        </p:nvSpPr>
        <p:spPr>
          <a:xfrm>
            <a:off x="4572000" y="4857750"/>
            <a:ext cx="3214688" cy="2857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defRPr/>
            </a:pPr>
            <a:r>
              <a:rPr kumimoji="1" lang="en-US" altLang="zh-CN" sz="2000" kern="1200" cap="none" spc="0" normalizeH="0" baseline="0" noProof="0" dirty="0">
                <a:latin typeface="Arial" panose="020B0604020202020204" pitchFamily="34" charset="0"/>
                <a:ea typeface="PMingLiU" pitchFamily="18" charset="-120"/>
                <a:cs typeface="+mn-cs"/>
              </a:rPr>
              <a:t>52220002131/ 20191030/ 5000/ 539A309C114345</a:t>
            </a:r>
            <a:endParaRPr kumimoji="1" lang="en-US" altLang="zh-CN" sz="2000" kern="1200" cap="none" spc="0" normalizeH="0" baseline="0" noProof="0" dirty="0"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sp>
        <p:nvSpPr>
          <p:cNvPr id="39" name="副標題 2"/>
          <p:cNvSpPr txBox="1"/>
          <p:nvPr/>
        </p:nvSpPr>
        <p:spPr>
          <a:xfrm>
            <a:off x="7786688" y="4286250"/>
            <a:ext cx="1214438" cy="500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R="0" defTabSz="914400" fontAlgn="auto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en-US" altLang="zh-CN" sz="1600" kern="1200" cap="none" spc="0" normalizeH="0" baseline="0" noProof="0" dirty="0">
                <a:latin typeface="+mn-lt"/>
                <a:ea typeface="+mn-ea"/>
                <a:cs typeface="+mn-cs"/>
              </a:rPr>
              <a:t>---- MIC</a:t>
            </a:r>
            <a:r>
              <a:rPr kumimoji="0" lang="zh-CN" altLang="en-US" sz="1600" kern="1200" cap="none" spc="0" normalizeH="0" baseline="0" noProof="0" dirty="0">
                <a:latin typeface="+mn-lt"/>
                <a:ea typeface="+mn-ea"/>
                <a:cs typeface="+mn-cs"/>
              </a:rPr>
              <a:t>膜  </a:t>
            </a:r>
            <a:endParaRPr kumimoji="0" lang="en-US" altLang="zh-CN" sz="1600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40" name="副標題 2"/>
          <p:cNvSpPr txBox="1"/>
          <p:nvPr/>
        </p:nvSpPr>
        <p:spPr>
          <a:xfrm>
            <a:off x="7786688" y="4857750"/>
            <a:ext cx="1214438" cy="357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R="0" defTabSz="914400" fontAlgn="auto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en-US" altLang="zh-CN" sz="1600" kern="1200" cap="none" spc="0" normalizeH="0" baseline="0" noProof="0" dirty="0">
                <a:latin typeface="+mn-lt"/>
                <a:ea typeface="+mn-ea"/>
                <a:cs typeface="+mn-cs"/>
              </a:rPr>
              <a:t>---- </a:t>
            </a:r>
            <a:r>
              <a:rPr kumimoji="0" lang="zh-CN" altLang="en-US" sz="1600" kern="1200" cap="none" spc="0" normalizeH="0" baseline="0" noProof="0" dirty="0">
                <a:latin typeface="+mn-lt"/>
                <a:ea typeface="+mn-ea"/>
                <a:cs typeface="+mn-cs"/>
              </a:rPr>
              <a:t>距感膜  </a:t>
            </a:r>
            <a:endParaRPr kumimoji="0" lang="en-US" altLang="zh-CN" sz="1600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037" name="副標題 2"/>
          <p:cNvSpPr txBox="1"/>
          <p:nvPr/>
        </p:nvSpPr>
        <p:spPr>
          <a:xfrm>
            <a:off x="419100" y="3786188"/>
            <a:ext cx="4500563" cy="428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2400" b="1" dirty="0">
                <a:latin typeface="標楷體" pitchFamily="65" charset="-120"/>
                <a:ea typeface="標楷體" pitchFamily="65" charset="-120"/>
              </a:rPr>
              <a:t>二</a:t>
            </a:r>
            <a:r>
              <a:rPr lang="en-US" altLang="zh-CN" sz="2400" b="1" dirty="0">
                <a:latin typeface="標楷體" pitchFamily="65" charset="-120"/>
                <a:ea typeface="標楷體" pitchFamily="65" charset="-120"/>
              </a:rPr>
              <a:t>.</a:t>
            </a:r>
            <a:r>
              <a:rPr lang="zh-CN" altLang="en-US" sz="2400" b="1" dirty="0">
                <a:latin typeface="標楷體" pitchFamily="65" charset="-120"/>
                <a:ea typeface="標楷體" pitchFamily="65" charset="-120"/>
              </a:rPr>
              <a:t>功能要求</a:t>
            </a:r>
            <a:endParaRPr lang="en-US" altLang="zh-CN" sz="24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38" name="副標題 2"/>
          <p:cNvSpPr txBox="1"/>
          <p:nvPr/>
        </p:nvSpPr>
        <p:spPr>
          <a:xfrm>
            <a:off x="142875" y="4214813"/>
            <a:ext cx="7143750" cy="2643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dirty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CN" altLang="en-US" sz="1600" dirty="0">
                <a:latin typeface="標楷體" pitchFamily="65" charset="-120"/>
                <a:ea typeface="標楷體" pitchFamily="65" charset="-120"/>
              </a:rPr>
              <a:t>搭配外接式手动扫描</a:t>
            </a:r>
            <a:r>
              <a:rPr lang="en-US" altLang="zh-CN" sz="1600" dirty="0">
                <a:latin typeface="標楷體" pitchFamily="65" charset="-120"/>
                <a:ea typeface="標楷體" pitchFamily="65" charset="-120"/>
              </a:rPr>
              <a:t>,</a:t>
            </a:r>
            <a:r>
              <a:rPr lang="zh-CN" altLang="en-US" sz="1600" dirty="0">
                <a:latin typeface="標楷體" pitchFamily="65" charset="-120"/>
                <a:ea typeface="標楷體" pitchFamily="65" charset="-120"/>
              </a:rPr>
              <a:t>同時可手動輸入</a:t>
            </a:r>
            <a:r>
              <a:rPr lang="en-US" altLang="zh-CN" sz="1600" dirty="0">
                <a:latin typeface="標楷體" pitchFamily="65" charset="-120"/>
                <a:ea typeface="標楷體" pitchFamily="65" charset="-120"/>
              </a:rPr>
              <a:t>  </a:t>
            </a:r>
            <a:endParaRPr lang="en-US" altLang="zh-CN" sz="1600" dirty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dirty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CN" altLang="en-US" sz="1600" dirty="0">
                <a:latin typeface="標楷體" pitchFamily="65" charset="-120"/>
                <a:ea typeface="標楷體" pitchFamily="65" charset="-120"/>
              </a:rPr>
              <a:t>系统可以防呆：</a:t>
            </a:r>
            <a:endParaRPr lang="en-US" altLang="zh-CN" sz="1600" dirty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600" dirty="0">
                <a:latin typeface="標楷體" pitchFamily="65" charset="-120"/>
                <a:ea typeface="標楷體" pitchFamily="65" charset="-120"/>
              </a:rPr>
              <a:t>配置界面可配置卡關規則</a:t>
            </a:r>
            <a:r>
              <a:rPr lang="en-US" altLang="zh-CN" sz="1600" dirty="0">
                <a:latin typeface="標楷體" pitchFamily="65" charset="-120"/>
                <a:ea typeface="標楷體" pitchFamily="65" charset="-120"/>
              </a:rPr>
              <a:t>,</a:t>
            </a:r>
            <a:r>
              <a:rPr lang="zh-CN" altLang="en-US" sz="1600" dirty="0">
                <a:latin typeface="標楷體" pitchFamily="65" charset="-120"/>
                <a:ea typeface="標楷體" pitchFamily="65" charset="-120"/>
              </a:rPr>
              <a:t>例如：</a:t>
            </a:r>
            <a:endParaRPr lang="en-US" altLang="zh-CN" sz="1600" dirty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ct val="20000"/>
              </a:spcBef>
            </a:pPr>
            <a:r>
              <a:rPr lang="en-US" altLang="zh-CN" sz="1600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）</a:t>
            </a:r>
            <a:r>
              <a:rPr lang="en-US" altLang="zh-CN" sz="1600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G52220001771</a:t>
            </a:r>
            <a:r>
              <a:rPr lang="en-US" altLang="zh-CN" sz="1600" dirty="0">
                <a:latin typeface="標楷體" pitchFamily="65" charset="-120"/>
                <a:ea typeface="標楷體" pitchFamily="65" charset="-120"/>
              </a:rPr>
              <a:t>/ ******** / 5000/ **************</a:t>
            </a:r>
            <a:endParaRPr lang="en-US" altLang="zh-CN" sz="1600" dirty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ct val="20000"/>
              </a:spcBef>
            </a:pPr>
            <a:r>
              <a:rPr lang="en-US" altLang="zh-CN" sz="1600" dirty="0">
                <a:latin typeface="標楷體" pitchFamily="65" charset="-120"/>
                <a:ea typeface="標楷體" pitchFamily="65" charset="-120"/>
              </a:rPr>
              <a:t>2</a:t>
            </a:r>
            <a:r>
              <a:rPr lang="zh-CN" altLang="en-US" sz="1600" dirty="0">
                <a:latin typeface="標楷體" pitchFamily="65" charset="-120"/>
                <a:ea typeface="標楷體" pitchFamily="65" charset="-120"/>
              </a:rPr>
              <a:t>）</a:t>
            </a:r>
            <a:r>
              <a:rPr lang="en-US" altLang="zh-CN" sz="1600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G52220001852</a:t>
            </a:r>
            <a:r>
              <a:rPr lang="en-US" altLang="zh-CN" sz="1600" dirty="0">
                <a:latin typeface="標楷體" pitchFamily="65" charset="-120"/>
                <a:ea typeface="標楷體" pitchFamily="65" charset="-120"/>
              </a:rPr>
              <a:t>/ ******** / 4000/ **************</a:t>
            </a:r>
            <a:endParaRPr lang="en-US" altLang="zh-CN" sz="1600" dirty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ct val="20000"/>
              </a:spcBef>
            </a:pPr>
            <a:r>
              <a:rPr lang="en-US" altLang="zh-CN" sz="1600" dirty="0">
                <a:latin typeface="標楷體" pitchFamily="65" charset="-120"/>
                <a:ea typeface="標楷體" pitchFamily="65" charset="-120"/>
              </a:rPr>
              <a:t>3</a:t>
            </a:r>
            <a:r>
              <a:rPr lang="zh-CN" altLang="en-US" sz="1600" dirty="0">
                <a:latin typeface="標楷體" pitchFamily="65" charset="-120"/>
                <a:ea typeface="標楷體" pitchFamily="65" charset="-120"/>
              </a:rPr>
              <a:t>）</a:t>
            </a:r>
            <a:r>
              <a:rPr lang="en-US" altLang="zh-CN" sz="1600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***********</a:t>
            </a:r>
            <a:r>
              <a:rPr lang="en-US" altLang="zh-CN" sz="1600" dirty="0">
                <a:latin typeface="標楷體" pitchFamily="65" charset="-120"/>
                <a:ea typeface="標楷體" pitchFamily="65" charset="-120"/>
              </a:rPr>
              <a:t>/ ******** / ****/ **************</a:t>
            </a:r>
            <a:endParaRPr lang="en-US" altLang="zh-CN" sz="1600" dirty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dirty="0">
                <a:latin typeface="標楷體" pitchFamily="65" charset="-120"/>
                <a:ea typeface="標楷體" pitchFamily="65" charset="-120"/>
              </a:rPr>
              <a:t>3.</a:t>
            </a:r>
            <a:r>
              <a:rPr lang="zh-CN" altLang="en-US" sz="1600" dirty="0">
                <a:latin typeface="標楷體" pitchFamily="65" charset="-120"/>
                <a:ea typeface="標楷體" pitchFamily="65" charset="-120"/>
              </a:rPr>
              <a:t>能配合</a:t>
            </a:r>
            <a:r>
              <a:rPr lang="en-US" altLang="zh-CN" sz="1600" dirty="0">
                <a:latin typeface="標楷體" pitchFamily="65" charset="-120"/>
                <a:ea typeface="標楷體" pitchFamily="65" charset="-120"/>
              </a:rPr>
              <a:t>PCS</a:t>
            </a:r>
            <a:r>
              <a:rPr lang="zh-CN" altLang="en-US" sz="1600" dirty="0">
                <a:latin typeface="標楷體" pitchFamily="65" charset="-120"/>
                <a:ea typeface="標楷體" pitchFamily="65" charset="-120"/>
              </a:rPr>
              <a:t>产品</a:t>
            </a:r>
            <a:r>
              <a:rPr lang="en-US" altLang="zh-CN" sz="1600" dirty="0">
                <a:latin typeface="標楷體" pitchFamily="65" charset="-120"/>
                <a:ea typeface="標楷體" pitchFamily="65" charset="-120"/>
              </a:rPr>
              <a:t>PET</a:t>
            </a:r>
            <a:r>
              <a:rPr lang="zh-CN" altLang="en-US" sz="1600" dirty="0">
                <a:latin typeface="標楷體" pitchFamily="65" charset="-120"/>
                <a:ea typeface="標楷體" pitchFamily="65" charset="-120"/>
              </a:rPr>
              <a:t>膜能上传被追溯信息</a:t>
            </a:r>
            <a:r>
              <a:rPr lang="en-US" altLang="zh-CN" sz="1600" dirty="0">
                <a:latin typeface="標楷體" pitchFamily="65" charset="-120"/>
                <a:ea typeface="標楷體" pitchFamily="65" charset="-120"/>
              </a:rPr>
              <a:t>,</a:t>
            </a:r>
            <a:r>
              <a:rPr lang="zh-CN" altLang="en-US" sz="1600" dirty="0">
                <a:latin typeface="標楷體" pitchFamily="65" charset="-120"/>
                <a:ea typeface="標楷體" pitchFamily="65" charset="-120"/>
              </a:rPr>
              <a:t>上傳</a:t>
            </a:r>
            <a:r>
              <a:rPr lang="en-US" altLang="zh-CN" sz="1600" dirty="0">
                <a:latin typeface="標楷體" pitchFamily="65" charset="-120"/>
                <a:ea typeface="標楷體" pitchFamily="65" charset="-120"/>
              </a:rPr>
              <a:t>TED_Leak_C_DATA</a:t>
            </a:r>
            <a:r>
              <a:rPr lang="zh-CN" altLang="en-US" sz="1600" dirty="0">
                <a:latin typeface="標楷體" pitchFamily="65" charset="-120"/>
                <a:ea typeface="標楷體" pitchFamily="65" charset="-120"/>
              </a:rPr>
              <a:t>中</a:t>
            </a:r>
            <a:r>
              <a:rPr lang="en-US" altLang="zh-CN" sz="1600" dirty="0">
                <a:latin typeface="標楷體" pitchFamily="65" charset="-120"/>
                <a:ea typeface="標楷體" pitchFamily="65" charset="-120"/>
              </a:rPr>
              <a:t>FPATH</a:t>
            </a:r>
            <a:r>
              <a:rPr lang="zh-CN" altLang="en-US" sz="1600" dirty="0">
                <a:latin typeface="標楷體" pitchFamily="65" charset="-120"/>
                <a:ea typeface="標楷體" pitchFamily="65" charset="-120"/>
              </a:rPr>
              <a:t>中</a:t>
            </a:r>
            <a:r>
              <a:rPr lang="en-US" altLang="zh-CN" sz="1600" dirty="0">
                <a:latin typeface="標楷體" pitchFamily="65" charset="-120"/>
                <a:ea typeface="標楷體" pitchFamily="65" charset="-120"/>
              </a:rPr>
              <a:t>.</a:t>
            </a:r>
            <a:endParaRPr lang="en-US" altLang="zh-CN" sz="1600" dirty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dirty="0">
                <a:latin typeface="標楷體" pitchFamily="65" charset="-120"/>
                <a:ea typeface="標楷體" pitchFamily="65" charset="-120"/>
              </a:rPr>
              <a:t>4.</a:t>
            </a:r>
            <a:r>
              <a:rPr lang="zh-CN" altLang="en-US" sz="1600" dirty="0">
                <a:latin typeface="標楷體" pitchFamily="65" charset="-120"/>
                <a:ea typeface="標楷體" pitchFamily="65" charset="-120"/>
              </a:rPr>
              <a:t>背胶数量匹配贴合做递减计数</a:t>
            </a:r>
            <a:r>
              <a:rPr lang="en-US" altLang="zh-CN" sz="1600" dirty="0">
                <a:latin typeface="標楷體" pitchFamily="65" charset="-120"/>
                <a:ea typeface="標楷體" pitchFamily="65" charset="-120"/>
              </a:rPr>
              <a:t>.</a:t>
            </a:r>
            <a:r>
              <a:rPr lang="zh-CN" altLang="en-US" sz="1600" dirty="0">
                <a:latin typeface="標楷體" pitchFamily="65" charset="-120"/>
                <a:ea typeface="標楷體" pitchFamily="65" charset="-120"/>
              </a:rPr>
              <a:t>下一卷背胶扫描上一卷背胶自动被替换信息</a:t>
            </a:r>
            <a:r>
              <a:rPr lang="en-US" altLang="zh-CN" sz="1600" dirty="0">
                <a:latin typeface="標楷體" pitchFamily="65" charset="-120"/>
                <a:ea typeface="標楷體" pitchFamily="65" charset="-120"/>
              </a:rPr>
              <a:t>,</a:t>
            </a:r>
            <a:r>
              <a:rPr lang="zh-CN" altLang="en-US" sz="1600" dirty="0">
                <a:latin typeface="標楷體" pitchFamily="65" charset="-120"/>
                <a:ea typeface="標楷體" pitchFamily="65" charset="-120"/>
              </a:rPr>
              <a:t>可設置預計數量</a:t>
            </a:r>
            <a:r>
              <a:rPr lang="en-US" altLang="zh-CN" sz="1600" dirty="0">
                <a:latin typeface="標楷體" pitchFamily="65" charset="-120"/>
                <a:ea typeface="標楷體" pitchFamily="65" charset="-120"/>
              </a:rPr>
              <a:t>,</a:t>
            </a:r>
            <a:r>
              <a:rPr lang="zh-CN" altLang="en-US" sz="1600" dirty="0">
                <a:latin typeface="標楷體" pitchFamily="65" charset="-120"/>
                <a:ea typeface="標楷體" pitchFamily="65" charset="-120"/>
              </a:rPr>
              <a:t>只報警不停機</a:t>
            </a:r>
            <a:r>
              <a:rPr lang="en-US" altLang="zh-CN" sz="1600" dirty="0">
                <a:latin typeface="標楷體" pitchFamily="65" charset="-120"/>
                <a:ea typeface="標楷體" pitchFamily="65" charset="-120"/>
              </a:rPr>
              <a:t>.</a:t>
            </a:r>
            <a:endParaRPr lang="en-US" altLang="zh-CN" sz="1600" dirty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dirty="0">
                <a:latin typeface="標楷體" pitchFamily="65" charset="-120"/>
                <a:ea typeface="標楷體" pitchFamily="65" charset="-120"/>
              </a:rPr>
              <a:t>  </a:t>
            </a:r>
            <a:endParaRPr lang="en-US" altLang="zh-CN" sz="16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39" name="副標題 2"/>
          <p:cNvSpPr txBox="1"/>
          <p:nvPr/>
        </p:nvSpPr>
        <p:spPr>
          <a:xfrm>
            <a:off x="6215063" y="3143250"/>
            <a:ext cx="1428750" cy="7143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b="1" dirty="0">
                <a:latin typeface="標楷體" pitchFamily="65" charset="-120"/>
                <a:ea typeface="標楷體" pitchFamily="65" charset="-120"/>
              </a:rPr>
              <a:t>二维码信息需求</a:t>
            </a:r>
            <a:endParaRPr lang="en-US" altLang="zh-CN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5" name="向左箭號 44"/>
          <p:cNvSpPr/>
          <p:nvPr/>
        </p:nvSpPr>
        <p:spPr>
          <a:xfrm>
            <a:off x="5572125" y="3286125"/>
            <a:ext cx="571500" cy="428625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26" name="Object 16"/>
          <p:cNvGraphicFramePr/>
          <p:nvPr/>
        </p:nvGraphicFramePr>
        <p:xfrm>
          <a:off x="7358063" y="5429250"/>
          <a:ext cx="1223962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showAsIcon="1" r:id="rId2" imgW="914400" imgH="800100" progId="Excel.Sheet.8">
                  <p:embed/>
                </p:oleObj>
              </mc:Choice>
              <mc:Fallback>
                <p:oleObj name="" showAsIcon="1" r:id="rId2" imgW="914400" imgH="800100" progId="Excel.Shee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58063" y="5429250"/>
                        <a:ext cx="1223962" cy="1071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平行四边形 67"/>
          <p:cNvSpPr/>
          <p:nvPr/>
        </p:nvSpPr>
        <p:spPr>
          <a:xfrm>
            <a:off x="1928813" y="115888"/>
            <a:ext cx="6037262" cy="488950"/>
          </a:xfrm>
          <a:prstGeom prst="parallelogram">
            <a:avLst>
              <a:gd name="adj" fmla="val 48241"/>
            </a:avLst>
          </a:prstGeom>
          <a:noFill/>
          <a:ln w="9525">
            <a:noFill/>
          </a:ln>
        </p:spPr>
        <p:txBody>
          <a:bodyPr lIns="90000" tIns="46800" rIns="90000" bIns="46800" anchor="ctr"/>
          <a:p>
            <a:pPr algn="ctr" defTabSz="44958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400" b="1" dirty="0">
                <a:latin typeface="標楷體" pitchFamily="65" charset="-120"/>
                <a:ea typeface="標楷體" pitchFamily="65" charset="-120"/>
              </a:rPr>
              <a:t>清潔報警功能</a:t>
            </a:r>
            <a:endParaRPr lang="en-GB" altLang="zh-CN" sz="2400" b="1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3075" name="直線接點 13"/>
          <p:cNvCxnSpPr/>
          <p:nvPr/>
        </p:nvCxnSpPr>
        <p:spPr>
          <a:xfrm>
            <a:off x="0" y="571500"/>
            <a:ext cx="9144000" cy="1588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076" name="矩形 20"/>
          <p:cNvSpPr/>
          <p:nvPr/>
        </p:nvSpPr>
        <p:spPr>
          <a:xfrm>
            <a:off x="428625" y="1071563"/>
            <a:ext cx="7786688" cy="1754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TW" altLang="en-US" dirty="0">
                <a:latin typeface="Arial" panose="020B0604020202020204" pitchFamily="34" charset="0"/>
              </a:rPr>
              <a:t>現狀：</a:t>
            </a:r>
            <a:endParaRPr lang="zh-TW" altLang="en-US" dirty="0">
              <a:latin typeface="Arial" panose="020B0604020202020204" pitchFamily="34" charset="0"/>
            </a:endParaRPr>
          </a:p>
          <a:p>
            <a:r>
              <a:rPr lang="zh-TW" altLang="en-US" dirty="0">
                <a:latin typeface="Arial" panose="020B0604020202020204" pitchFamily="34" charset="0"/>
              </a:rPr>
              <a:t>    目前機臺沒有提示此功能，人員沒有辦法做到及時按時完成執行</a:t>
            </a:r>
            <a:endParaRPr lang="zh-TW" altLang="en-US" dirty="0">
              <a:latin typeface="Arial" panose="020B0604020202020204" pitchFamily="34" charset="0"/>
            </a:endParaRPr>
          </a:p>
          <a:p>
            <a:endParaRPr lang="zh-TW" altLang="en-US" dirty="0">
              <a:latin typeface="Arial" panose="020B0604020202020204" pitchFamily="34" charset="0"/>
            </a:endParaRPr>
          </a:p>
          <a:p>
            <a:r>
              <a:rPr lang="zh-TW" altLang="en-US" dirty="0">
                <a:latin typeface="Arial" panose="020B0604020202020204" pitchFamily="34" charset="0"/>
              </a:rPr>
              <a:t>需求：</a:t>
            </a:r>
            <a:endParaRPr lang="zh-TW" altLang="en-US" dirty="0">
              <a:latin typeface="Arial" panose="020B0604020202020204" pitchFamily="34" charset="0"/>
            </a:endParaRPr>
          </a:p>
          <a:p>
            <a:r>
              <a:rPr lang="zh-TW" altLang="en-US" dirty="0">
                <a:latin typeface="Arial" panose="020B0604020202020204" pitchFamily="34" charset="0"/>
              </a:rPr>
              <a:t>    設定時間，定時</a:t>
            </a:r>
            <a:r>
              <a:rPr lang="en-US" altLang="zh-TW" dirty="0">
                <a:latin typeface="Arial" panose="020B0604020202020204" pitchFamily="34" charset="0"/>
              </a:rPr>
              <a:t>2H/</a:t>
            </a:r>
            <a:r>
              <a:rPr lang="zh-TW" altLang="en-US" dirty="0">
                <a:latin typeface="Arial" panose="020B0604020202020204" pitchFamily="34" charset="0"/>
              </a:rPr>
              <a:t>次</a:t>
            </a:r>
            <a:r>
              <a:rPr lang="en-US" altLang="zh-TW" dirty="0">
                <a:latin typeface="Arial" panose="020B0604020202020204" pitchFamily="34" charset="0"/>
              </a:rPr>
              <a:t>,</a:t>
            </a:r>
            <a:r>
              <a:rPr lang="zh-CN" altLang="en-US" dirty="0">
                <a:latin typeface="Arial" panose="020B0604020202020204" pitchFamily="34" charset="0"/>
              </a:rPr>
              <a:t>從早晚八點開始計時</a:t>
            </a:r>
            <a:r>
              <a:rPr lang="en-US" altLang="zh-CN" dirty="0">
                <a:latin typeface="Arial" panose="020B0604020202020204" pitchFamily="34" charset="0"/>
              </a:rPr>
              <a:t>,</a:t>
            </a:r>
            <a:r>
              <a:rPr lang="zh-CN" altLang="en-US" dirty="0">
                <a:latin typeface="Arial" panose="020B0604020202020204" pitchFamily="34" charset="0"/>
              </a:rPr>
              <a:t>到達時間報警彈窗不停機</a:t>
            </a:r>
            <a:r>
              <a:rPr lang="en-US" altLang="zh-CN" dirty="0">
                <a:latin typeface="Arial" panose="020B0604020202020204" pitchFamily="34" charset="0"/>
              </a:rPr>
              <a:t>,</a:t>
            </a:r>
            <a:r>
              <a:rPr lang="zh-TW" altLang="en-US" dirty="0">
                <a:latin typeface="Arial" panose="020B0604020202020204" pitchFamily="34" charset="0"/>
              </a:rPr>
              <a:t>如“請及時對模塊進行清潔”</a:t>
            </a:r>
            <a:r>
              <a:rPr lang="zh-CN" altLang="en-US" dirty="0">
                <a:latin typeface="Arial" panose="020B0604020202020204" pitchFamily="34" charset="0"/>
              </a:rPr>
              <a:t>彈窗關閉時下次</a:t>
            </a:r>
            <a:r>
              <a:rPr lang="en-US" altLang="zh-CN" dirty="0">
                <a:latin typeface="Arial" panose="020B0604020202020204" pitchFamily="34" charset="0"/>
              </a:rPr>
              <a:t>2H</a:t>
            </a:r>
            <a:r>
              <a:rPr lang="zh-CN" altLang="en-US" dirty="0">
                <a:latin typeface="Arial" panose="020B0604020202020204" pitchFamily="34" charset="0"/>
              </a:rPr>
              <a:t>計時開始</a:t>
            </a:r>
            <a:endParaRPr lang="zh-TW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WPS 演示</Application>
  <PresentationFormat>如螢幕大小 (4:3)</PresentationFormat>
  <Paragraphs>40</Paragraphs>
  <Slides>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PMingLiU</vt:lpstr>
      <vt:lpstr>MingLiU-ExtB</vt:lpstr>
      <vt:lpstr>Calibri</vt:lpstr>
      <vt:lpstr>標楷體</vt:lpstr>
      <vt:lpstr>微软雅黑</vt:lpstr>
      <vt:lpstr>Arial Unicode MS</vt:lpstr>
      <vt:lpstr>預設簡報設計</vt:lpstr>
      <vt:lpstr>Excel.Sheet.8</vt:lpstr>
      <vt:lpstr>PowerPoint 演示文稿</vt:lpstr>
      <vt:lpstr>PowerPoint 演示文稿</vt:lpstr>
    </vt:vector>
  </TitlesOfParts>
  <Company>Net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G1447288</dc:creator>
  <cp:lastModifiedBy>xinji</cp:lastModifiedBy>
  <cp:revision>1045</cp:revision>
  <dcterms:created xsi:type="dcterms:W3CDTF">2018-04-17T06:05:40Z</dcterms:created>
  <dcterms:modified xsi:type="dcterms:W3CDTF">2020-03-09T06:53:05Z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