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76" r:id="rId12"/>
    <p:sldId id="270" r:id="rId13"/>
    <p:sldId id="271" r:id="rId14"/>
    <p:sldId id="272" r:id="rId15"/>
    <p:sldId id="273" r:id="rId16"/>
    <p:sldId id="275" r:id="rId17"/>
    <p:sldId id="269" r:id="rId18"/>
    <p:sldId id="274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98448" autoAdjust="0"/>
  </p:normalViewPr>
  <p:slideViewPr>
    <p:cSldViewPr>
      <p:cViewPr varScale="1">
        <p:scale>
          <a:sx n="100" d="100"/>
          <a:sy n="100" d="100"/>
        </p:scale>
        <p:origin x="907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8" d="100"/>
          <a:sy n="98" d="100"/>
        </p:scale>
        <p:origin x="-442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131E3-072D-1447-B771-F05C9D397949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934F0-5B1B-8749-81A0-841A016B70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4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3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5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1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3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7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1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4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6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1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2" descr="C:\Users\luke.davis\Documents\SCRUM training\leading-edje_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019800"/>
            <a:ext cx="2066925" cy="70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9824-C09F-4166-9A2C-6C9FA577887A}" type="datetimeFigureOut">
              <a:rPr lang="en-US" smtClean="0"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8428D-D386-4495-92DE-F6DE735AA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5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Picture 2" descr="C:\Users\luke.davis\Documents\SCRUM training\leading-edj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019800"/>
            <a:ext cx="2066925" cy="70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Push Notification </a:t>
            </a:r>
            <a:r>
              <a:rPr lang="en-US" dirty="0" smtClean="0"/>
              <a:t>Support </a:t>
            </a:r>
            <a:r>
              <a:rPr lang="en-US" dirty="0"/>
              <a:t>in your Android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Solutions Architect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4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 Google Play Services Library - Eclipse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Autofit/>
          </a:bodyPr>
          <a:lstStyle/>
          <a:p>
            <a:r>
              <a:rPr lang="en-US" sz="2400" dirty="0"/>
              <a:t>Add Project Reference </a:t>
            </a:r>
            <a:r>
              <a:rPr lang="en-US" sz="2400" dirty="0" smtClean="0"/>
              <a:t>for library project to </a:t>
            </a:r>
            <a:r>
              <a:rPr lang="en-US" sz="2400" dirty="0"/>
              <a:t>your Android app project</a:t>
            </a:r>
          </a:p>
          <a:p>
            <a:pPr lvl="1"/>
            <a:r>
              <a:rPr lang="en-US" sz="2000" dirty="0" smtClean="0"/>
              <a:t>Right-click on Android app project and select Properties</a:t>
            </a:r>
          </a:p>
          <a:p>
            <a:pPr lvl="1"/>
            <a:r>
              <a:rPr lang="en-US" sz="2000" dirty="0" smtClean="0"/>
              <a:t>Select </a:t>
            </a:r>
            <a:r>
              <a:rPr lang="en-US" sz="2000" dirty="0"/>
              <a:t>the "Android" properties </a:t>
            </a:r>
            <a:r>
              <a:rPr lang="en-US" sz="2000" dirty="0" smtClean="0"/>
              <a:t>group</a:t>
            </a:r>
          </a:p>
          <a:p>
            <a:pPr lvl="1"/>
            <a:r>
              <a:rPr lang="en-US" sz="2000" dirty="0" smtClean="0"/>
              <a:t>Click Add… under Library and select </a:t>
            </a:r>
            <a:r>
              <a:rPr lang="en-US" sz="2000" dirty="0" smtClean="0"/>
              <a:t>google-play-</a:t>
            </a:r>
            <a:r>
              <a:rPr lang="en-US" sz="2000" dirty="0" err="1" smtClean="0"/>
              <a:t>services_lib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8133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Google Play Services Library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2286000"/>
            <a:ext cx="8229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lvl="1" indent="0">
              <a:buNone/>
            </a:pPr>
            <a:r>
              <a:rPr lang="en-US" sz="1200" dirty="0">
                <a:latin typeface="Courier"/>
                <a:cs typeface="Courier"/>
              </a:rPr>
              <a:t>&lt;meta-data android:name="com.google.android.gms.version" android:value="@integer/google_play_services_version" /&gt;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Add the following as a child of </a:t>
            </a:r>
            <a:r>
              <a:rPr lang="en-US" sz="2000" dirty="0" smtClean="0">
                <a:latin typeface="Courier"/>
                <a:cs typeface="Courier"/>
              </a:rPr>
              <a:t>&lt;application&gt;</a:t>
            </a:r>
            <a:r>
              <a:rPr lang="en-US" sz="2000" dirty="0" smtClean="0"/>
              <a:t> inside AndroidManifest.xml</a:t>
            </a: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3657600"/>
            <a:ext cx="8229600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-keep class * extends java.util.ListResourceBundle {</a:t>
            </a:r>
          </a:p>
          <a:p>
            <a:r>
              <a:rPr lang="en-US" sz="1200" dirty="0">
                <a:latin typeface="Courier"/>
                <a:cs typeface="Courier"/>
              </a:rPr>
              <a:t>    protected Object[][] getContents();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latin typeface="Courier"/>
                <a:cs typeface="Courier"/>
              </a:rPr>
              <a:t>-keep public class com.google.android.gms.common.internal.safeparcel.SafeParcelable {</a:t>
            </a:r>
          </a:p>
          <a:p>
            <a:r>
              <a:rPr lang="en-US" sz="1200" dirty="0">
                <a:latin typeface="Courier"/>
                <a:cs typeface="Courier"/>
              </a:rPr>
              <a:t>    public static final *** NULL;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latin typeface="Courier"/>
                <a:cs typeface="Courier"/>
              </a:rPr>
              <a:t>-keepnames @com.google.android.gms.common.annotation.KeepName class *</a:t>
            </a:r>
          </a:p>
          <a:p>
            <a:r>
              <a:rPr lang="en-US" sz="1200" dirty="0">
                <a:latin typeface="Courier"/>
                <a:cs typeface="Courier"/>
              </a:rPr>
              <a:t>-keepclassmembernames class * {</a:t>
            </a:r>
          </a:p>
          <a:p>
            <a:r>
              <a:rPr lang="en-US" sz="1200" dirty="0">
                <a:latin typeface="Courier"/>
                <a:cs typeface="Courier"/>
              </a:rPr>
              <a:t>    @com.google.android.gms.common.annotation.KeepName *;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latin typeface="Courier"/>
                <a:cs typeface="Courier"/>
              </a:rPr>
              <a:t>-keepnames class * implements android.os.Parcelable {</a:t>
            </a:r>
          </a:p>
          <a:p>
            <a:r>
              <a:rPr lang="en-US" sz="1200" dirty="0">
                <a:latin typeface="Courier"/>
                <a:cs typeface="Courier"/>
              </a:rPr>
              <a:t>    public static final ** CREATOR;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075" y="2891289"/>
            <a:ext cx="8229600" cy="76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To prevent </a:t>
            </a:r>
            <a:r>
              <a:rPr lang="en-US" sz="2000" dirty="0" err="1" smtClean="0"/>
              <a:t>ProGuard</a:t>
            </a:r>
            <a:r>
              <a:rPr lang="en-US" sz="2000" dirty="0" smtClean="0"/>
              <a:t> from stripping away required classes, add the following lines in the file &lt;</a:t>
            </a:r>
            <a:r>
              <a:rPr lang="en-US" sz="2000" dirty="0" err="1" smtClean="0"/>
              <a:t>project_directory</a:t>
            </a:r>
            <a:r>
              <a:rPr lang="en-US" sz="2000" dirty="0" smtClean="0"/>
              <a:t>&gt;/proguard-project.txt: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8030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for Google Play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Apps relying on Google Play Services should check for compatible version</a:t>
            </a:r>
          </a:p>
          <a:p>
            <a:r>
              <a:rPr lang="en-US" sz="2400" dirty="0" smtClean="0"/>
              <a:t>Typically done in following main activity methods</a:t>
            </a:r>
          </a:p>
          <a:p>
            <a:pPr lvl="1"/>
            <a:r>
              <a:rPr lang="en-US" sz="2000" dirty="0" smtClean="0"/>
              <a:t>onCreate() – ensures app cannot be used without successful check</a:t>
            </a:r>
          </a:p>
          <a:p>
            <a:pPr lvl="1"/>
            <a:r>
              <a:rPr lang="en-US" sz="2000" dirty="0" smtClean="0"/>
              <a:t>onResume() – ensures check is done when user returns to the app</a:t>
            </a:r>
          </a:p>
          <a:p>
            <a:r>
              <a:rPr lang="en-US" sz="2400" dirty="0" smtClean="0"/>
              <a:t>App can </a:t>
            </a:r>
            <a:r>
              <a:rPr lang="en-US" sz="2400" dirty="0"/>
              <a:t>call GooglePlayServicesUtil.getErrorDialog(</a:t>
            </a:r>
            <a:r>
              <a:rPr lang="en-US" sz="2400" dirty="0" smtClean="0"/>
              <a:t>) to:</a:t>
            </a:r>
          </a:p>
          <a:p>
            <a:pPr lvl="1"/>
            <a:r>
              <a:rPr lang="en-US" sz="2000" dirty="0" smtClean="0"/>
              <a:t>Download APK from Google Play Store or</a:t>
            </a:r>
          </a:p>
          <a:p>
            <a:pPr lvl="1"/>
            <a:r>
              <a:rPr lang="en-US" sz="2000" dirty="0" smtClean="0"/>
              <a:t>Enable it in device settings</a:t>
            </a:r>
          </a:p>
          <a:p>
            <a:r>
              <a:rPr lang="en-US" sz="2400" dirty="0" smtClean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606154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with GCM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App must </a:t>
            </a:r>
            <a:r>
              <a:rPr lang="en-US" sz="2800" dirty="0"/>
              <a:t>register </a:t>
            </a:r>
            <a:r>
              <a:rPr lang="en-US" sz="2800" dirty="0" smtClean="0"/>
              <a:t>with GCM before </a:t>
            </a:r>
            <a:r>
              <a:rPr lang="en-US" sz="2800" dirty="0"/>
              <a:t>it can receive </a:t>
            </a:r>
            <a:r>
              <a:rPr lang="en-US" sz="2800" dirty="0" smtClean="0"/>
              <a:t>messages</a:t>
            </a:r>
          </a:p>
          <a:p>
            <a:pPr lvl="1"/>
            <a:r>
              <a:rPr lang="en-US" sz="2400" dirty="0" smtClean="0"/>
              <a:t>Must be done on background thread because GCM register() method blocks</a:t>
            </a:r>
          </a:p>
          <a:p>
            <a:r>
              <a:rPr lang="en-US" sz="2800" dirty="0" smtClean="0"/>
              <a:t>Receives registration ID from GCM</a:t>
            </a:r>
          </a:p>
          <a:p>
            <a:pPr lvl="1"/>
            <a:r>
              <a:rPr lang="en-US" sz="2400" dirty="0" smtClean="0"/>
              <a:t>Used by server to send notifications to that device</a:t>
            </a:r>
          </a:p>
          <a:p>
            <a:r>
              <a:rPr lang="en-US" sz="2800" dirty="0" smtClean="0"/>
              <a:t>Registration ID stored by app</a:t>
            </a:r>
          </a:p>
          <a:p>
            <a:pPr lvl="1"/>
            <a:r>
              <a:rPr lang="en-US" sz="2400" dirty="0" smtClean="0"/>
              <a:t>Allows registration to be skipped if ID is still valid</a:t>
            </a:r>
          </a:p>
          <a:p>
            <a:pPr lvl="1"/>
            <a:r>
              <a:rPr lang="en-US" sz="2400" dirty="0" smtClean="0"/>
              <a:t>Typically inside shared preferences</a:t>
            </a:r>
          </a:p>
          <a:p>
            <a:r>
              <a:rPr lang="en-US" sz="2800" dirty="0" smtClean="0"/>
              <a:t>Code walkthrough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61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API Key and Registration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Run this command, all on one line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curl --header "Authorization: key=&lt;API Key&gt;" --header Content-Type:"application/json" https://android.googleapis.com/gcm/send  -d "{\"registration_ids\":[\"&lt;Registration </a:t>
            </a:r>
            <a:r>
              <a:rPr lang="en-US" sz="1600" dirty="0" smtClean="0">
                <a:latin typeface="Courier"/>
                <a:cs typeface="Courier"/>
              </a:rPr>
              <a:t>ID&gt;</a:t>
            </a:r>
            <a:r>
              <a:rPr lang="en-US" sz="1600" dirty="0">
                <a:latin typeface="Courier"/>
                <a:cs typeface="Courier"/>
              </a:rPr>
              <a:t>\"]}</a:t>
            </a:r>
            <a:r>
              <a:rPr lang="en-US" sz="1600" dirty="0" smtClean="0">
                <a:latin typeface="Courier"/>
                <a:cs typeface="Courier"/>
              </a:rPr>
              <a:t>"</a:t>
            </a:r>
          </a:p>
          <a:p>
            <a:r>
              <a:rPr lang="en-US" sz="2400" dirty="0" smtClean="0"/>
              <a:t>Valid API key and registration ID returns response similar to:</a:t>
            </a:r>
          </a:p>
          <a:p>
            <a:pPr marL="457200" lvl="1" indent="0">
              <a:buNone/>
            </a:pPr>
            <a:r>
              <a:rPr lang="pt-BR" sz="1600" dirty="0">
                <a:latin typeface="Courier"/>
                <a:cs typeface="Courier"/>
              </a:rPr>
              <a:t>{"multicast_id":7234249251933638557,"success":1,"failure":0,"canonical_ids":0,"results":[{"message_id":"0:1397573613153828%b1013b1cf9fd7ecd"}]</a:t>
            </a:r>
            <a:r>
              <a:rPr lang="pt-BR" sz="1600" dirty="0" smtClean="0">
                <a:latin typeface="Courier"/>
                <a:cs typeface="Courier"/>
              </a:rPr>
              <a:t>}</a:t>
            </a:r>
          </a:p>
          <a:p>
            <a:r>
              <a:rPr lang="en-US" sz="2400" dirty="0" smtClean="0"/>
              <a:t>HTTP status code 401 indicates invalid server API key</a:t>
            </a:r>
          </a:p>
          <a:p>
            <a:r>
              <a:rPr lang="en-US" sz="2400" dirty="0" smtClean="0"/>
              <a:t>Response containing</a:t>
            </a:r>
            <a:br>
              <a:rPr lang="en-US" sz="2400" dirty="0" smtClean="0"/>
            </a:br>
            <a:r>
              <a:rPr lang="en-US" sz="1600" dirty="0" smtClean="0">
                <a:latin typeface="Courier"/>
                <a:cs typeface="Courier"/>
              </a:rPr>
              <a:t>"failure":1, results</a:t>
            </a:r>
            <a:r>
              <a:rPr lang="en-US" sz="1600" dirty="0">
                <a:latin typeface="Courier"/>
                <a:cs typeface="Courier"/>
              </a:rPr>
              <a:t>":[{"error":"InvalidRegistration"}</a:t>
            </a:r>
            <a:r>
              <a:rPr lang="en-US" sz="1600" dirty="0" smtClean="0">
                <a:latin typeface="Courier"/>
                <a:cs typeface="Courier"/>
              </a:rPr>
              <a:t>]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indicates </a:t>
            </a:r>
            <a:r>
              <a:rPr lang="en-US" sz="2400" dirty="0"/>
              <a:t>invalid </a:t>
            </a:r>
            <a:r>
              <a:rPr lang="en-US" sz="2400" dirty="0" smtClean="0"/>
              <a:t>device registration ID</a:t>
            </a:r>
          </a:p>
          <a:p>
            <a:r>
              <a:rPr lang="en-US" sz="2400" dirty="0" smtClean="0"/>
              <a:t>DEMO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3352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Broadcast Receiver and Intent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Broadcast Receiver</a:t>
            </a:r>
          </a:p>
          <a:p>
            <a:pPr lvl="1"/>
            <a:r>
              <a:rPr lang="en-US" dirty="0" smtClean="0"/>
              <a:t>Extends WakefulBroadcastReceiver</a:t>
            </a:r>
          </a:p>
          <a:p>
            <a:pPr lvl="1"/>
            <a:r>
              <a:rPr lang="en-US" dirty="0" smtClean="0"/>
              <a:t>Override onReceive() to receive notification and start intent service to handle notification</a:t>
            </a:r>
          </a:p>
          <a:p>
            <a:r>
              <a:rPr lang="en-US" dirty="0" smtClean="0"/>
              <a:t>Intent Service</a:t>
            </a:r>
          </a:p>
          <a:p>
            <a:pPr lvl="1"/>
            <a:r>
              <a:rPr lang="en-US" dirty="0" smtClean="0"/>
              <a:t>Extends IntentService</a:t>
            </a:r>
          </a:p>
          <a:p>
            <a:pPr lvl="1"/>
            <a:r>
              <a:rPr lang="en-US" dirty="0" smtClean="0"/>
              <a:t>Override onHandleIntent() to process notification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IMPORTANT: </a:t>
            </a:r>
            <a:r>
              <a:rPr lang="en-US" dirty="0" smtClean="0"/>
              <a:t>Release wake lock when done</a:t>
            </a:r>
          </a:p>
          <a:p>
            <a:r>
              <a:rPr lang="en-US" dirty="0" smtClean="0"/>
              <a:t>Code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0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Notification Data in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data inside Intent extras</a:t>
            </a:r>
          </a:p>
          <a:p>
            <a:r>
              <a:rPr lang="en-US" dirty="0" smtClean="0"/>
              <a:t>Process data in two places</a:t>
            </a:r>
          </a:p>
          <a:p>
            <a:pPr lvl="1"/>
            <a:r>
              <a:rPr lang="en-US" dirty="0" smtClean="0"/>
              <a:t>onCreate() if activity was destroyed / recreated</a:t>
            </a:r>
          </a:p>
          <a:p>
            <a:pPr lvl="1"/>
            <a:r>
              <a:rPr lang="en-US" dirty="0" smtClean="0"/>
              <a:t>onNewIntent() if activity still exists</a:t>
            </a:r>
          </a:p>
          <a:p>
            <a:pPr lvl="2"/>
            <a:r>
              <a:rPr lang="en-US" dirty="0" smtClean="0"/>
              <a:t>Requires Intent to </a:t>
            </a:r>
            <a:r>
              <a:rPr lang="en-US" dirty="0"/>
              <a:t>have </a:t>
            </a:r>
            <a:r>
              <a:rPr lang="en-US" dirty="0" smtClean="0"/>
              <a:t>FLAG_ACTIVITY_SINGLE_TOP flag to be set</a:t>
            </a:r>
          </a:p>
          <a:p>
            <a:r>
              <a:rPr lang="en-US" dirty="0" smtClean="0"/>
              <a:t> Code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4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App's </a:t>
            </a:r>
            <a:r>
              <a:rPr lang="en-US" dirty="0"/>
              <a:t>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Define Receiver for messages and registration ID</a:t>
            </a:r>
          </a:p>
          <a:p>
            <a:r>
              <a:rPr lang="en-US" sz="2800" dirty="0" smtClean="0"/>
              <a:t>Define IntentService for processing notifications</a:t>
            </a:r>
          </a:p>
          <a:p>
            <a:r>
              <a:rPr lang="en-US" sz="2800" dirty="0" smtClean="0"/>
              <a:t>See </a:t>
            </a:r>
            <a:r>
              <a:rPr lang="en-US" sz="2800" dirty="0"/>
              <a:t>http://developer.android.com/google/gcm/client.html#manifest for additional details</a:t>
            </a:r>
          </a:p>
          <a:p>
            <a:r>
              <a:rPr lang="en-US" sz="2800" dirty="0" smtClean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1627020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Without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implementation not required</a:t>
            </a:r>
          </a:p>
          <a:p>
            <a:r>
              <a:rPr lang="en-US" dirty="0" smtClean="0"/>
              <a:t>Any tool capable of sending HTTPS POST requests will work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curl</a:t>
            </a:r>
          </a:p>
          <a:p>
            <a:pPr lvl="2"/>
            <a:r>
              <a:rPr lang="en-US" dirty="0"/>
              <a:t>Hurl.it -</a:t>
            </a:r>
            <a:r>
              <a:rPr lang="en-US" dirty="0" smtClean="0"/>
              <a:t> http</a:t>
            </a:r>
            <a:r>
              <a:rPr lang="en-US" dirty="0"/>
              <a:t>://www.hurl.it</a:t>
            </a:r>
            <a:r>
              <a:rPr lang="en-US" dirty="0" smtClean="0"/>
              <a:t>/</a:t>
            </a:r>
          </a:p>
          <a:p>
            <a:pPr lvl="2"/>
            <a:r>
              <a:rPr lang="en-US" dirty="0" smtClean="0"/>
              <a:t>Dev HTTP Client  - Google Chrome App</a:t>
            </a:r>
          </a:p>
          <a:p>
            <a:r>
              <a:rPr lang="en-US" dirty="0" smtClean="0"/>
              <a:t>DEMO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9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repo:</a:t>
            </a:r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LeadingEDJE</a:t>
            </a:r>
            <a:r>
              <a:rPr lang="en-US" sz="2400" dirty="0"/>
              <a:t>/</a:t>
            </a:r>
            <a:r>
              <a:rPr lang="en-US" sz="2400" dirty="0" err="1" smtClean="0"/>
              <a:t>MobilePushNotification</a:t>
            </a:r>
            <a:endParaRPr lang="en-US" sz="2400" dirty="0" smtClean="0"/>
          </a:p>
          <a:p>
            <a:pPr lvl="2"/>
            <a:r>
              <a:rPr lang="en-US" sz="2000" dirty="0" smtClean="0"/>
              <a:t>Use </a:t>
            </a:r>
            <a:r>
              <a:rPr lang="en-US" sz="2000" dirty="0" smtClean="0"/>
              <a:t>gradle_migration_2014-10-08 branch for Android Studio / </a:t>
            </a:r>
            <a:r>
              <a:rPr lang="en-US" sz="2000" dirty="0" err="1" smtClean="0"/>
              <a:t>Gradle</a:t>
            </a:r>
            <a:r>
              <a:rPr lang="en-US" sz="2000" dirty="0" smtClean="0"/>
              <a:t> based project</a:t>
            </a:r>
          </a:p>
          <a:p>
            <a:pPr lvl="2"/>
            <a:r>
              <a:rPr lang="en-US" sz="2000" dirty="0" smtClean="0"/>
              <a:t>Use master for Eclipse based project</a:t>
            </a:r>
            <a:endParaRPr lang="en-US" sz="2000" dirty="0" smtClean="0"/>
          </a:p>
          <a:p>
            <a:r>
              <a:rPr lang="en-US" dirty="0" smtClean="0"/>
              <a:t>Google Cloud Messaging for Android</a:t>
            </a:r>
          </a:p>
          <a:p>
            <a:pPr lvl="1"/>
            <a:r>
              <a:rPr lang="en-US" sz="2400" dirty="0"/>
              <a:t>http://</a:t>
            </a:r>
            <a:r>
              <a:rPr lang="en-US" sz="2400" dirty="0" err="1"/>
              <a:t>developer.android.com</a:t>
            </a:r>
            <a:r>
              <a:rPr lang="en-US" sz="2400" dirty="0"/>
              <a:t>/</a:t>
            </a:r>
            <a:r>
              <a:rPr lang="en-US" sz="2400" dirty="0" err="1"/>
              <a:t>google</a:t>
            </a:r>
            <a:r>
              <a:rPr lang="en-US" sz="2400" dirty="0"/>
              <a:t>/</a:t>
            </a:r>
            <a:r>
              <a:rPr lang="en-US" sz="2400" dirty="0" err="1"/>
              <a:t>gcm</a:t>
            </a:r>
            <a:r>
              <a:rPr lang="en-US" sz="2400" dirty="0"/>
              <a:t>/</a:t>
            </a:r>
            <a:r>
              <a:rPr lang="en-US" sz="2400" dirty="0" err="1"/>
              <a:t>index.html</a:t>
            </a:r>
            <a:endParaRPr lang="en-US" sz="2400" dirty="0"/>
          </a:p>
          <a:p>
            <a:r>
              <a:rPr lang="en-US" dirty="0" smtClean="0"/>
              <a:t>My </a:t>
            </a:r>
            <a:r>
              <a:rPr lang="en-US" dirty="0"/>
              <a:t>contact info:</a:t>
            </a:r>
          </a:p>
          <a:p>
            <a:pPr lvl="1"/>
            <a:r>
              <a:rPr lang="en-US" sz="2400" dirty="0"/>
              <a:t>keith.wedinger@leadingedje.com</a:t>
            </a:r>
          </a:p>
          <a:p>
            <a:pPr lvl="1"/>
            <a:r>
              <a:rPr lang="en-US" sz="2400" dirty="0"/>
              <a:t>Twitter: @jkwuc89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630"/>
            <a:ext cx="9144000" cy="6858000"/>
          </a:xfrm>
          <a:prstGeom prst="rect">
            <a:avLst/>
          </a:prstGeom>
        </p:spPr>
      </p:pic>
      <p:pic>
        <p:nvPicPr>
          <p:cNvPr id="1026" name="Picture 2" descr="C:\Users\luke.davis\Documents\SCRUM training\leading-edj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019800"/>
            <a:ext cx="2066925" cy="70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Prerequisites</a:t>
            </a:r>
          </a:p>
          <a:p>
            <a:r>
              <a:rPr lang="en-US" sz="2000" dirty="0" smtClean="0"/>
              <a:t>Set Up Google Play Services SDK</a:t>
            </a:r>
          </a:p>
          <a:p>
            <a:r>
              <a:rPr lang="en-US" sz="2000" dirty="0" smtClean="0"/>
              <a:t>Create Google API Project</a:t>
            </a:r>
          </a:p>
          <a:p>
            <a:r>
              <a:rPr lang="en-US" sz="2000" dirty="0" smtClean="0"/>
              <a:t>Add Google Play Services Library</a:t>
            </a:r>
          </a:p>
          <a:p>
            <a:r>
              <a:rPr lang="en-US" sz="2000" dirty="0"/>
              <a:t>Check for Google Play </a:t>
            </a:r>
            <a:r>
              <a:rPr lang="en-US" sz="2000" dirty="0" smtClean="0"/>
              <a:t>Services Availability</a:t>
            </a:r>
          </a:p>
          <a:p>
            <a:r>
              <a:rPr lang="en-US" sz="2000" dirty="0" smtClean="0"/>
              <a:t>Register Your App with GCM</a:t>
            </a:r>
          </a:p>
          <a:p>
            <a:r>
              <a:rPr lang="en-US" sz="2000" dirty="0"/>
              <a:t>Test </a:t>
            </a:r>
            <a:r>
              <a:rPr lang="en-US" sz="2000" dirty="0" smtClean="0"/>
              <a:t>API </a:t>
            </a:r>
            <a:r>
              <a:rPr lang="en-US" sz="2000" dirty="0"/>
              <a:t>Key and </a:t>
            </a:r>
            <a:r>
              <a:rPr lang="en-US" sz="2000" dirty="0" smtClean="0"/>
              <a:t>Registration ID</a:t>
            </a:r>
          </a:p>
          <a:p>
            <a:r>
              <a:rPr lang="en-US" sz="2000" dirty="0"/>
              <a:t>Implement </a:t>
            </a:r>
            <a:r>
              <a:rPr lang="en-US" sz="2000" dirty="0" smtClean="0"/>
              <a:t>Broadcast </a:t>
            </a:r>
            <a:r>
              <a:rPr lang="en-US" sz="2000" dirty="0"/>
              <a:t>Receiver and </a:t>
            </a:r>
            <a:r>
              <a:rPr lang="en-US" sz="2000" dirty="0" smtClean="0"/>
              <a:t>Intent Service</a:t>
            </a:r>
          </a:p>
          <a:p>
            <a:r>
              <a:rPr lang="en-US" sz="2000" dirty="0" smtClean="0"/>
              <a:t>Process Notification Data in Activity</a:t>
            </a:r>
          </a:p>
          <a:p>
            <a:r>
              <a:rPr lang="en-US" sz="2000" dirty="0" smtClean="0"/>
              <a:t>Update the App's Manifest</a:t>
            </a:r>
          </a:p>
          <a:p>
            <a:r>
              <a:rPr lang="en-US" sz="2000" dirty="0" smtClean="0"/>
              <a:t>Testing Without a Server</a:t>
            </a:r>
          </a:p>
          <a:p>
            <a:r>
              <a:rPr lang="en-US" sz="2000" dirty="0" smtClean="0"/>
              <a:t>Additional Info and Questions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746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About me</a:t>
            </a:r>
          </a:p>
          <a:p>
            <a:pPr lvl="1"/>
            <a:r>
              <a:rPr lang="en-US" sz="2000" dirty="0" smtClean="0"/>
              <a:t>Over </a:t>
            </a:r>
            <a:r>
              <a:rPr lang="en-US" sz="2000" dirty="0"/>
              <a:t>25 years experience designing, developing and delivering high quality software solutions for several companies including Lexmark, Diebold, Limited Brands, Sterling Commerce and IBM. He completed a PhoneGap / web technology based Android mobile app solution to help automate the workflow for his client's 1,200 service technicians. He also completed push notification support for a client’s native Android app that allows the client’s employees to be notified of new equipment alarms. He has presented "Real World Mobile App Development with Phonegap" at Columbus Code Camp, </a:t>
            </a:r>
            <a:r>
              <a:rPr lang="en-US" sz="2000" dirty="0" err="1"/>
              <a:t>StirTrek</a:t>
            </a:r>
            <a:r>
              <a:rPr lang="en-US" sz="2000" dirty="0"/>
              <a:t> and M3. He is currently working on the design and architecture of a mobile and server vehicle health management solution for a large trucking company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About </a:t>
            </a:r>
            <a:r>
              <a:rPr lang="en-US" sz="2400" dirty="0"/>
              <a:t>Leading EDJE</a:t>
            </a:r>
          </a:p>
          <a:p>
            <a:pPr lvl="1"/>
            <a:r>
              <a:rPr lang="en-US" sz="2000" dirty="0" smtClean="0"/>
              <a:t>Creating </a:t>
            </a:r>
            <a:r>
              <a:rPr lang="en-US" sz="2000" dirty="0"/>
              <a:t>custom technology solutions while making the business world a “funner place to work”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607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Cloud Messaging (GCM) is a free service that allows you to send data from your server to your Android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Can </a:t>
            </a:r>
            <a:r>
              <a:rPr lang="en-US" dirty="0"/>
              <a:t>be lightweight messages telling your app there is new data to be fetched from your server or it could be a message containing up to 4kb of payload data</a:t>
            </a:r>
          </a:p>
        </p:txBody>
      </p:sp>
    </p:spTree>
    <p:extLst>
      <p:ext uri="{BB962C8B-B14F-4D97-AF65-F5344CB8AC3E}">
        <p14:creationId xmlns:p14="http://schemas.microsoft.com/office/powerpoint/2010/main" val="222825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Development</a:t>
            </a:r>
          </a:p>
          <a:p>
            <a:pPr lvl="1"/>
            <a:r>
              <a:rPr lang="en-US" sz="2400" dirty="0" smtClean="0"/>
              <a:t>Android development environment</a:t>
            </a:r>
          </a:p>
          <a:p>
            <a:pPr lvl="2"/>
            <a:r>
              <a:rPr lang="en-US" sz="2000" dirty="0" smtClean="0"/>
              <a:t>Android </a:t>
            </a:r>
            <a:r>
              <a:rPr lang="en-US" sz="2000" dirty="0" smtClean="0"/>
              <a:t>SDK: </a:t>
            </a:r>
            <a:r>
              <a:rPr lang="en-US" sz="2000" dirty="0"/>
              <a:t>http://developer.android.com/sdk/index.html</a:t>
            </a:r>
          </a:p>
          <a:p>
            <a:pPr lvl="2"/>
            <a:r>
              <a:rPr lang="en-US" sz="2000" dirty="0" smtClean="0"/>
              <a:t>IDE</a:t>
            </a:r>
          </a:p>
          <a:p>
            <a:pPr lvl="3"/>
            <a:r>
              <a:rPr lang="en-US" sz="1600" dirty="0"/>
              <a:t>Eclipse: http://eclipse.org/downloads/</a:t>
            </a:r>
            <a:endParaRPr lang="en-US" sz="1600" dirty="0" smtClean="0"/>
          </a:p>
          <a:p>
            <a:pPr lvl="3"/>
            <a:r>
              <a:rPr lang="en-US" sz="1600" dirty="0" err="1" smtClean="0"/>
              <a:t>IntelliJ</a:t>
            </a:r>
            <a:r>
              <a:rPr lang="en-US" sz="1600" dirty="0"/>
              <a:t> IDEA: http://www.jetbrains.com/idea/</a:t>
            </a:r>
            <a:endParaRPr lang="en-US" sz="1600" dirty="0" smtClean="0"/>
          </a:p>
          <a:p>
            <a:pPr lvl="3"/>
            <a:r>
              <a:rPr lang="en-US" sz="1600" dirty="0"/>
              <a:t>Android Studio: https://developer.android.com/sdk/installing/studio.html</a:t>
            </a:r>
            <a:endParaRPr lang="en-US" sz="1600" dirty="0" smtClean="0"/>
          </a:p>
          <a:p>
            <a:pPr lvl="1"/>
            <a:r>
              <a:rPr lang="en-US" sz="2400" dirty="0" smtClean="0"/>
              <a:t>Google Play services SDK</a:t>
            </a:r>
          </a:p>
          <a:p>
            <a:pPr lvl="2"/>
            <a:r>
              <a:rPr lang="en-US" sz="2000" dirty="0"/>
              <a:t>Required to use the GoogleCloudMessaging </a:t>
            </a:r>
            <a:r>
              <a:rPr lang="en-US" sz="2000" dirty="0" smtClean="0"/>
              <a:t>methods</a:t>
            </a:r>
          </a:p>
          <a:p>
            <a:r>
              <a:rPr lang="en-US" sz="2800" dirty="0" smtClean="0"/>
              <a:t>Test</a:t>
            </a:r>
          </a:p>
          <a:p>
            <a:pPr lvl="1"/>
            <a:r>
              <a:rPr lang="en-US" sz="2400" dirty="0" smtClean="0"/>
              <a:t>Compatible </a:t>
            </a:r>
            <a:r>
              <a:rPr lang="en-US" sz="2400" dirty="0"/>
              <a:t>Android device that runs Android 2.3 or higher and includes Google Play </a:t>
            </a:r>
            <a:r>
              <a:rPr lang="en-US" sz="2400" dirty="0" smtClean="0"/>
              <a:t>Store</a:t>
            </a:r>
          </a:p>
          <a:p>
            <a:pPr lvl="1"/>
            <a:r>
              <a:rPr lang="en-US" sz="2400" dirty="0" smtClean="0"/>
              <a:t>Android </a:t>
            </a:r>
            <a:r>
              <a:rPr lang="en-US" sz="2400" dirty="0"/>
              <a:t>emulator with an AVD that runs the Google APIs platform based on Android 4.2.2 or higher</a:t>
            </a:r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721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Google Play Services </a:t>
            </a:r>
            <a:r>
              <a:rPr lang="en-US" dirty="0" smtClean="0"/>
              <a:t>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Android SDK Manager</a:t>
            </a:r>
          </a:p>
          <a:p>
            <a:r>
              <a:rPr lang="en-US" dirty="0" smtClean="0"/>
              <a:t>Install the Google Play services SDK</a:t>
            </a:r>
          </a:p>
          <a:p>
            <a:r>
              <a:rPr lang="en-US" dirty="0" smtClean="0"/>
              <a:t>To test on emulator</a:t>
            </a:r>
          </a:p>
          <a:p>
            <a:pPr lvl="1"/>
            <a:r>
              <a:rPr lang="en-US" dirty="0" smtClean="0"/>
              <a:t>Expand platform for API </a:t>
            </a:r>
            <a:r>
              <a:rPr lang="en-US" dirty="0" smtClean="0"/>
              <a:t>19 </a:t>
            </a:r>
            <a:r>
              <a:rPr lang="en-US" dirty="0" smtClean="0"/>
              <a:t>or higher</a:t>
            </a:r>
          </a:p>
          <a:p>
            <a:pPr lvl="1"/>
            <a:r>
              <a:rPr lang="en-US" dirty="0" smtClean="0"/>
              <a:t>Install Google </a:t>
            </a:r>
            <a:r>
              <a:rPr lang="en-US" dirty="0" smtClean="0"/>
              <a:t>APIs (x86 System Image)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 new AVD with Google APIs as the platform </a:t>
            </a:r>
            <a:r>
              <a:rPr lang="en-US" dirty="0" smtClean="0"/>
              <a:t>target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8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Google API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 the Google Developers Console</a:t>
            </a:r>
          </a:p>
          <a:p>
            <a:pPr lvl="1"/>
            <a:r>
              <a:rPr lang="en-US" sz="2400" dirty="0"/>
              <a:t>https://cloud.google.com/</a:t>
            </a:r>
            <a:r>
              <a:rPr lang="en-US" sz="2400" dirty="0" smtClean="0"/>
              <a:t>console</a:t>
            </a:r>
          </a:p>
          <a:p>
            <a:pPr lvl="1"/>
            <a:r>
              <a:rPr lang="en-US" sz="2400" dirty="0" smtClean="0"/>
              <a:t>Click Create Project</a:t>
            </a:r>
          </a:p>
          <a:p>
            <a:pPr lvl="1"/>
            <a:r>
              <a:rPr lang="en-US" sz="2400" dirty="0" smtClean="0"/>
              <a:t>Enter the project’s name and ID</a:t>
            </a:r>
          </a:p>
          <a:p>
            <a:pPr lvl="1"/>
            <a:r>
              <a:rPr lang="en-US" sz="2400" b="1" dirty="0" smtClean="0">
                <a:solidFill>
                  <a:srgbClr val="800000"/>
                </a:solidFill>
              </a:rPr>
              <a:t>IMPORTANT:</a:t>
            </a:r>
            <a:r>
              <a:rPr lang="en-US" sz="2400" dirty="0" smtClean="0"/>
              <a:t> Note the project number, used later as GCM sender ID </a:t>
            </a:r>
            <a:r>
              <a:rPr lang="en-US" sz="2400" dirty="0" smtClean="0"/>
              <a:t>inside </a:t>
            </a:r>
            <a:r>
              <a:rPr lang="en-US" sz="2400" dirty="0" smtClean="0"/>
              <a:t>app when registering with GCM</a:t>
            </a:r>
          </a:p>
          <a:p>
            <a:r>
              <a:rPr lang="en-US" sz="2800" dirty="0" smtClean="0"/>
              <a:t>Enable the GCM service</a:t>
            </a:r>
          </a:p>
          <a:p>
            <a:pPr lvl="1"/>
            <a:r>
              <a:rPr lang="en-US" sz="2400" dirty="0" smtClean="0"/>
              <a:t>Expand APIs </a:t>
            </a:r>
            <a:r>
              <a:rPr lang="en-US" sz="2400" dirty="0" smtClean="0"/>
              <a:t>&amp; auth in left </a:t>
            </a:r>
            <a:r>
              <a:rPr lang="en-US" sz="2400" dirty="0" smtClean="0"/>
              <a:t>sidebar and click on APIs</a:t>
            </a:r>
            <a:endParaRPr lang="en-US" sz="2400" dirty="0" smtClean="0"/>
          </a:p>
          <a:p>
            <a:pPr lvl="1"/>
            <a:r>
              <a:rPr lang="en-US" sz="2400" dirty="0"/>
              <a:t>Scroll down to Google Cloud Messaging for </a:t>
            </a:r>
            <a:r>
              <a:rPr lang="en-US" sz="2400" dirty="0" smtClean="0"/>
              <a:t>Android and turn it on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345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Google API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Obtain the </a:t>
            </a:r>
            <a:r>
              <a:rPr lang="en-US" dirty="0" smtClean="0"/>
              <a:t>Server API </a:t>
            </a:r>
            <a:r>
              <a:rPr lang="en-US" dirty="0"/>
              <a:t>key</a:t>
            </a:r>
          </a:p>
          <a:p>
            <a:pPr lvl="1"/>
            <a:r>
              <a:rPr lang="en-US" dirty="0"/>
              <a:t>Click Credentials under APIs &amp; auth in left sidebar</a:t>
            </a:r>
          </a:p>
          <a:p>
            <a:pPr lvl="1"/>
            <a:r>
              <a:rPr lang="en-US" dirty="0"/>
              <a:t>Under Public API access, click Create </a:t>
            </a:r>
            <a:r>
              <a:rPr lang="en-US" dirty="0" smtClean="0"/>
              <a:t>new </a:t>
            </a:r>
            <a:r>
              <a:rPr lang="en-US" dirty="0"/>
              <a:t>Key</a:t>
            </a:r>
          </a:p>
          <a:p>
            <a:pPr lvl="1"/>
            <a:r>
              <a:rPr lang="en-US" dirty="0"/>
              <a:t>In Create a new key dialog, click Server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In Create a server key and configure allowed IPs dialog, leave entry box blank and click Create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IMPORTANT: </a:t>
            </a:r>
            <a:r>
              <a:rPr lang="en-US" dirty="0" smtClean="0"/>
              <a:t>Note the API </a:t>
            </a:r>
            <a:r>
              <a:rPr lang="en-US" dirty="0" smtClean="0"/>
              <a:t>KEY, </a:t>
            </a:r>
            <a:r>
              <a:rPr lang="en-US" dirty="0" smtClean="0"/>
              <a:t>used by server as authorization key in HTTP </a:t>
            </a:r>
            <a:r>
              <a:rPr lang="en-US" dirty="0" smtClean="0"/>
              <a:t>Authorization header </a:t>
            </a:r>
            <a:r>
              <a:rPr lang="en-US" dirty="0" smtClean="0"/>
              <a:t>when posting notification messages</a:t>
            </a:r>
          </a:p>
          <a:p>
            <a:r>
              <a:rPr lang="en-US" dirty="0" smtClean="0"/>
              <a:t>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3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Add Google Play Services </a:t>
            </a:r>
            <a:r>
              <a:rPr lang="en-US" sz="3600" dirty="0" smtClean="0"/>
              <a:t>Library - Eclipse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Copy library project </a:t>
            </a:r>
            <a:r>
              <a:rPr lang="en-US" sz="2800" dirty="0"/>
              <a:t>from &lt;android-sdk&gt;/extras/google/google_play_services/libproject/google-play-services_lib</a:t>
            </a:r>
            <a:r>
              <a:rPr lang="en-US" sz="2800" dirty="0" smtClean="0"/>
              <a:t>/ to your Android app project directory</a:t>
            </a:r>
          </a:p>
          <a:p>
            <a:r>
              <a:rPr lang="en-US" sz="2800" dirty="0" smtClean="0"/>
              <a:t>Import library project into your Eclipse workspace</a:t>
            </a:r>
          </a:p>
          <a:p>
            <a:pPr lvl="1"/>
            <a:r>
              <a:rPr lang="en-US" sz="2400" dirty="0"/>
              <a:t>Click File &gt; Import, select Android &gt; Existing Android Code into Workspace, and browse to the copy of the library project to import </a:t>
            </a:r>
            <a:r>
              <a:rPr lang="en-US" sz="2400" dirty="0" smtClean="0"/>
              <a:t>it</a:t>
            </a:r>
          </a:p>
          <a:p>
            <a:r>
              <a:rPr lang="en-US" dirty="0" smtClean="0"/>
              <a:t>DEMO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2566287"/>
      </p:ext>
    </p:extLst>
  </p:cSld>
  <p:clrMapOvr>
    <a:masterClrMapping/>
  </p:clrMapOvr>
</p:sld>
</file>

<file path=ppt/theme/theme1.xml><?xml version="1.0" encoding="utf-8"?>
<a:theme xmlns:a="http://schemas.openxmlformats.org/drawingml/2006/main" name="Leading EDJE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Leading EDJE PPT.potx</Template>
  <TotalTime>1657</TotalTime>
  <Words>1142</Words>
  <Application>Microsoft Office PowerPoint</Application>
  <PresentationFormat>On-screen Show (4:3)</PresentationFormat>
  <Paragraphs>157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</vt:lpstr>
      <vt:lpstr>Leading EDJE PPT</vt:lpstr>
      <vt:lpstr>Implementing Push Notification Support in your Android Application</vt:lpstr>
      <vt:lpstr>Agenda</vt:lpstr>
      <vt:lpstr>Introduction</vt:lpstr>
      <vt:lpstr>Introduction</vt:lpstr>
      <vt:lpstr>Prerequisites</vt:lpstr>
      <vt:lpstr>Set Up Google Play Services SDK</vt:lpstr>
      <vt:lpstr>Create Google API Project</vt:lpstr>
      <vt:lpstr>Create Google API Project</vt:lpstr>
      <vt:lpstr>Add Google Play Services Library - Eclipse</vt:lpstr>
      <vt:lpstr>Add Google Play Services Library - Eclipse</vt:lpstr>
      <vt:lpstr>Add Google Play Services Library</vt:lpstr>
      <vt:lpstr>Check for Google Play Services</vt:lpstr>
      <vt:lpstr>Register with GCM</vt:lpstr>
      <vt:lpstr>Test API Key and Registration ID</vt:lpstr>
      <vt:lpstr>Implement Broadcast Receiver and Intent Service</vt:lpstr>
      <vt:lpstr>Process Notification Data in Activity</vt:lpstr>
      <vt:lpstr>Update the App's Manifest</vt:lpstr>
      <vt:lpstr>Testing Without a Server</vt:lpstr>
      <vt:lpstr>Additional Info and Questions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erica.krumlauf</dc:creator>
  <cp:lastModifiedBy>KEITH WEDINGER</cp:lastModifiedBy>
  <cp:revision>113</cp:revision>
  <dcterms:created xsi:type="dcterms:W3CDTF">2013-11-08T14:39:41Z</dcterms:created>
  <dcterms:modified xsi:type="dcterms:W3CDTF">2014-10-09T18:42:40Z</dcterms:modified>
</cp:coreProperties>
</file>