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74" r:id="rId5"/>
    <p:sldId id="271" r:id="rId6"/>
    <p:sldId id="275" r:id="rId7"/>
    <p:sldId id="260" r:id="rId8"/>
    <p:sldId id="273" r:id="rId9"/>
    <p:sldId id="276" r:id="rId10"/>
    <p:sldId id="268" r:id="rId11"/>
    <p:sldId id="270" r:id="rId12"/>
    <p:sldId id="266" r:id="rId1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00000"/>
    <a:srgbClr val="66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75708" autoAdjust="0"/>
  </p:normalViewPr>
  <p:slideViewPr>
    <p:cSldViewPr>
      <p:cViewPr varScale="1">
        <p:scale>
          <a:sx n="124" d="100"/>
          <a:sy n="124" d="100"/>
        </p:scale>
        <p:origin x="-28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-4960" y="-10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18EFE4-0442-1B4B-AB17-7F12DC90C0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D40A8B-9DB3-D940-9E32-81E2BCF9697E}" type="datetimeFigureOut">
              <a:rPr lang="en-US"/>
              <a:pPr/>
              <a:t>1/11/13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19C53A1-7820-2F4F-8D14-EDD3E3120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8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9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Show</a:t>
            </a:r>
            <a:r>
              <a:rPr lang="en-US" baseline="0" dirty="0" smtClean="0"/>
              <a:t> Phonegap docs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2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data interchange format for JS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maps to JS object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JSON.parse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jQuery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ajax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will handle parse for you and return JS object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Easily converts to string via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JSON.stringify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() for storage in 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"Human readable"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Only syntactic sugar: { } [ ] , :, 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Show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customers.json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example</a:t>
            </a:r>
          </a:p>
          <a:p>
            <a:endParaRPr lang="en-US" sz="1200" kern="1200" dirty="0" smtClean="0">
              <a:solidFill>
                <a:schemeClr val="tx1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Web Local Storage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fast, reliable, persistent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Broad browser support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Each web app gets its own private storage area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sharing state across pages…eliminates need to pass parameters via URL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Ideal for storing JSON data to support disconnected / offline mode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Store now, post later when app goes online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Very simple synchronous API: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window.localStorage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 methods: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setItem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key, value )</a:t>
            </a:r>
          </a:p>
          <a:p>
            <a:r>
              <a:rPr lang="is-I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getItem(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removeItem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( key 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clear()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JSON LS recommendations: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Use data type + unique ID as key for read / write objects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If data is read only, store entire JSON as single item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- GOTCHA's: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Desktop browser testing requires local file access permission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rPr>
              <a:t>   - Hard 5 MB LS limit regardless of browser, cannot extend</a:t>
            </a:r>
          </a:p>
          <a:p>
            <a:endParaRPr lang="en-US" dirty="0" smtClean="0"/>
          </a:p>
          <a:p>
            <a:r>
              <a:rPr lang="en-US" dirty="0" smtClean="0"/>
              <a:t>DEMO: Show JSON loading, parsing, storing</a:t>
            </a:r>
            <a:r>
              <a:rPr lang="en-US" baseline="0" dirty="0" smtClean="0"/>
              <a:t> via local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Is it really necessary to support</a:t>
            </a:r>
            <a:r>
              <a:rPr lang="en-US" baseline="0" dirty="0" smtClean="0"/>
              <a:t> portrait and landscape?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Choose supported devices up front and code to those resolutions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C53A1-7820-2F4F-8D14-EDD3E31203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17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4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0409E2A-EEAB-914D-AD40-9606C68EC1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74B59-D868-7D4E-A2B3-4ADA248512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5ED25-5D79-7D4F-A7D4-5FDCF0B96C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2E6B1-0404-D742-9743-5ABA85BDC5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D8E58-4A3E-674A-9847-0612FE887EF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4" descr="leadingedj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2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258A0-ACD9-B64C-A6A7-DB356723C3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D0216-AEAA-E94D-8ADD-ADDD164D0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BD0B0-DF74-5E45-BA2E-2CACF5335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4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AD8CA-6244-B24F-B258-01C7EEA5D8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33902-6B0B-B947-A4F2-0A9C4B010A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6C2DC-E391-2C4A-8238-609BC3AFE7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AC0D0-5F5F-E14F-9540-13FB1ED8E5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24DEE380-8ADC-A04F-821F-EB766550FB2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" name="Picture 4" descr="leadingedj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7638"/>
            <a:ext cx="2743200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Solutions Architect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Lessons Learned in HTML5 Mobile App Development</a:t>
            </a:r>
            <a:endParaRPr lang="en-US" dirty="0"/>
          </a:p>
        </p:txBody>
      </p:sp>
      <p:pic>
        <p:nvPicPr>
          <p:cNvPr id="4" name="Picture 4" descr="leadingedj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257800"/>
            <a:ext cx="441960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78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7848600" cy="3724275"/>
          </a:xfrm>
        </p:spPr>
        <p:txBody>
          <a:bodyPr/>
          <a:lstStyle/>
          <a:p>
            <a:r>
              <a:rPr lang="en-US" sz="1400" dirty="0" smtClean="0"/>
              <a:t>EJS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embeddedjs.com</a:t>
            </a:r>
            <a:r>
              <a:rPr lang="en-US" sz="1400" dirty="0"/>
              <a:t>/</a:t>
            </a:r>
          </a:p>
          <a:p>
            <a:r>
              <a:rPr lang="en-US" sz="1400" dirty="0"/>
              <a:t>JavaScript: The Good Parts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www.amazon.com</a:t>
            </a:r>
            <a:r>
              <a:rPr lang="en-US" sz="1400" dirty="0"/>
              <a:t>/JavaScript-Good-Parts-Douglas-</a:t>
            </a:r>
            <a:r>
              <a:rPr lang="en-US" sz="1400" dirty="0" err="1"/>
              <a:t>Crockford</a:t>
            </a:r>
            <a:r>
              <a:rPr lang="en-US" sz="1400" dirty="0"/>
              <a:t>/</a:t>
            </a:r>
            <a:r>
              <a:rPr lang="en-US" sz="1400" dirty="0" err="1"/>
              <a:t>dp</a:t>
            </a:r>
            <a:r>
              <a:rPr lang="en-US" sz="1400" dirty="0"/>
              <a:t>/0596517742</a:t>
            </a:r>
          </a:p>
          <a:p>
            <a:r>
              <a:rPr lang="en-US" sz="1400" dirty="0" err="1" smtClean="0"/>
              <a:t>jquery</a:t>
            </a:r>
            <a:r>
              <a:rPr lang="en-US" sz="1400" dirty="0" smtClean="0"/>
              <a:t> </a:t>
            </a:r>
            <a:r>
              <a:rPr lang="en-US" sz="1400" dirty="0"/>
              <a:t>/ globalize:</a:t>
            </a:r>
          </a:p>
          <a:p>
            <a:pPr lvl="1"/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jquery</a:t>
            </a:r>
            <a:r>
              <a:rPr lang="en-US" sz="1400" dirty="0"/>
              <a:t>/globalize</a:t>
            </a:r>
          </a:p>
          <a:p>
            <a:r>
              <a:rPr lang="en-US" sz="1400" dirty="0"/>
              <a:t>jQuery i18n plugin:</a:t>
            </a:r>
          </a:p>
          <a:p>
            <a:pPr lvl="1"/>
            <a:r>
              <a:rPr lang="en-US" sz="1400" dirty="0"/>
              <a:t>http://recursive-</a:t>
            </a:r>
            <a:r>
              <a:rPr lang="en-US" sz="1400" dirty="0" err="1"/>
              <a:t>design.com</a:t>
            </a:r>
            <a:r>
              <a:rPr lang="en-US" sz="1400" dirty="0"/>
              <a:t>/projects/jquery-i18n</a:t>
            </a:r>
            <a:r>
              <a:rPr lang="en-US" sz="1400" dirty="0" smtClean="0"/>
              <a:t>/</a:t>
            </a:r>
          </a:p>
          <a:p>
            <a:r>
              <a:rPr lang="en-US" sz="1400" dirty="0"/>
              <a:t>jQuery Mobile: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jquerymobile.com</a:t>
            </a:r>
            <a:r>
              <a:rPr lang="en-US" sz="1400" dirty="0"/>
              <a:t>/demos/1.1.1/</a:t>
            </a:r>
          </a:p>
          <a:p>
            <a:r>
              <a:rPr lang="en-US" sz="1400" dirty="0"/>
              <a:t>jQuery </a:t>
            </a:r>
            <a:r>
              <a:rPr lang="en-US" sz="1400" dirty="0" err="1" smtClean="0"/>
              <a:t>doTimeout</a:t>
            </a:r>
            <a:endParaRPr lang="en-US" sz="1400" dirty="0" smtClean="0"/>
          </a:p>
          <a:p>
            <a:pPr lvl="1"/>
            <a:r>
              <a:rPr lang="en-US" sz="1400" dirty="0" smtClean="0"/>
              <a:t>http</a:t>
            </a:r>
            <a:r>
              <a:rPr lang="en-US" sz="1400" dirty="0"/>
              <a:t>://</a:t>
            </a:r>
            <a:r>
              <a:rPr lang="en-US" sz="1400" dirty="0" err="1"/>
              <a:t>benalman.com</a:t>
            </a:r>
            <a:r>
              <a:rPr lang="en-US" sz="1400" dirty="0"/>
              <a:t>/projects/</a:t>
            </a:r>
            <a:r>
              <a:rPr lang="en-US" sz="1400" dirty="0" err="1"/>
              <a:t>jquery</a:t>
            </a:r>
            <a:r>
              <a:rPr lang="en-US" sz="1400" dirty="0"/>
              <a:t>-</a:t>
            </a:r>
            <a:r>
              <a:rPr lang="en-US" sz="1400" dirty="0" err="1"/>
              <a:t>dotimeout</a:t>
            </a:r>
            <a:r>
              <a:rPr lang="en-US" sz="1400" dirty="0"/>
              <a:t>-plugin/</a:t>
            </a:r>
          </a:p>
          <a:p>
            <a:r>
              <a:rPr lang="en-US" sz="1400" dirty="0" err="1" smtClean="0"/>
              <a:t>jsFiddle</a:t>
            </a:r>
            <a:endParaRPr lang="en-US" sz="1400" dirty="0"/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jsfiddle.net</a:t>
            </a:r>
            <a:r>
              <a:rPr lang="en-US" sz="1400" dirty="0"/>
              <a:t>/</a:t>
            </a:r>
          </a:p>
          <a:p>
            <a:endParaRPr lang="en-US" sz="18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292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JSON Validator: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jsonlint.com</a:t>
            </a:r>
            <a:r>
              <a:rPr lang="en-US" sz="1400" dirty="0"/>
              <a:t>/</a:t>
            </a:r>
          </a:p>
          <a:p>
            <a:r>
              <a:rPr lang="en-US" sz="1400" dirty="0" smtClean="0"/>
              <a:t>Knockout</a:t>
            </a:r>
            <a:endParaRPr lang="en-US" sz="1400" dirty="0"/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knockoutjs.com</a:t>
            </a:r>
            <a:r>
              <a:rPr lang="en-US" sz="1400" dirty="0"/>
              <a:t>/documentation/</a:t>
            </a:r>
            <a:r>
              <a:rPr lang="en-US" sz="1400" dirty="0" err="1"/>
              <a:t>introduction.html</a:t>
            </a:r>
            <a:endParaRPr lang="en-US" sz="1400" dirty="0"/>
          </a:p>
          <a:p>
            <a:r>
              <a:rPr lang="en-US" sz="1400" dirty="0"/>
              <a:t>Phonegap: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docs.phonegap.com</a:t>
            </a:r>
            <a:r>
              <a:rPr lang="en-US" sz="1400" dirty="0"/>
              <a:t>/en/2.1.0/</a:t>
            </a:r>
            <a:r>
              <a:rPr lang="en-US" sz="1400" dirty="0" err="1"/>
              <a:t>index.html</a:t>
            </a:r>
            <a:endParaRPr lang="en-US" sz="1400" dirty="0"/>
          </a:p>
          <a:p>
            <a:r>
              <a:rPr lang="en-US" sz="1400" dirty="0"/>
              <a:t>Signature Pad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thomasjbradley.ca</a:t>
            </a:r>
            <a:r>
              <a:rPr lang="en-US" sz="1400" dirty="0"/>
              <a:t>/lab/signature-pad/</a:t>
            </a:r>
          </a:p>
          <a:p>
            <a:r>
              <a:rPr lang="en-US" sz="1400" dirty="0" smtClean="0"/>
              <a:t>SimpleDialog2</a:t>
            </a:r>
            <a:endParaRPr lang="en-US" sz="1400" dirty="0"/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dev.jtsage.com</a:t>
            </a:r>
            <a:r>
              <a:rPr lang="en-US" sz="1400" dirty="0"/>
              <a:t>/</a:t>
            </a:r>
            <a:r>
              <a:rPr lang="en-US" sz="1400" dirty="0" err="1"/>
              <a:t>jQM-SimpleDialog</a:t>
            </a:r>
            <a:r>
              <a:rPr lang="en-US" sz="1400" dirty="0"/>
              <a:t>/demos2/</a:t>
            </a:r>
          </a:p>
          <a:p>
            <a:r>
              <a:rPr lang="en-US" sz="1400" dirty="0" err="1" smtClean="0"/>
              <a:t>Underscore.js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http://</a:t>
            </a:r>
            <a:r>
              <a:rPr lang="en-US" sz="1400" dirty="0" err="1"/>
              <a:t>documentcloud.github.com</a:t>
            </a:r>
            <a:r>
              <a:rPr lang="en-US" sz="1400" dirty="0"/>
              <a:t>/underscore</a:t>
            </a:r>
            <a:r>
              <a:rPr lang="en-US" sz="1400" dirty="0" smtClean="0"/>
              <a:t>/</a:t>
            </a:r>
          </a:p>
          <a:p>
            <a:r>
              <a:rPr lang="en-US" sz="1400" dirty="0"/>
              <a:t>W3C</a:t>
            </a:r>
          </a:p>
          <a:p>
            <a:pPr lvl="1"/>
            <a:r>
              <a:rPr lang="en-US" sz="1400" dirty="0"/>
              <a:t>Web Storage: http://www.w3.org/TR/</a:t>
            </a:r>
            <a:r>
              <a:rPr lang="en-US" sz="1400" dirty="0" err="1"/>
              <a:t>webstorage</a:t>
            </a:r>
            <a:r>
              <a:rPr lang="en-US" sz="1400" dirty="0"/>
              <a:t>/</a:t>
            </a:r>
          </a:p>
          <a:p>
            <a:pPr lvl="1"/>
            <a:r>
              <a:rPr lang="en-US" sz="1400" dirty="0"/>
              <a:t>Web SQL Database: http://www.w3.org/TR/</a:t>
            </a:r>
            <a:r>
              <a:rPr lang="en-US" sz="1400" dirty="0" err="1"/>
              <a:t>webdatabase</a:t>
            </a:r>
            <a:r>
              <a:rPr lang="en-US" sz="1400" dirty="0"/>
              <a:t>/</a:t>
            </a:r>
          </a:p>
          <a:p>
            <a:endParaRPr lang="en-US" sz="18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298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contact info:</a:t>
            </a:r>
          </a:p>
          <a:p>
            <a:pPr lvl="1"/>
            <a:r>
              <a:rPr lang="en-US" dirty="0" err="1"/>
              <a:t>keith.wedinger@</a:t>
            </a:r>
            <a:r>
              <a:rPr lang="en-US" dirty="0" err="1" smtClean="0"/>
              <a:t>leadingedje.com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twitter.com</a:t>
            </a:r>
            <a:r>
              <a:rPr lang="en-US" dirty="0"/>
              <a:t>/@jkwuc89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2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3886200"/>
          </a:xfrm>
        </p:spPr>
        <p:txBody>
          <a:bodyPr/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Assumptions</a:t>
            </a:r>
          </a:p>
          <a:p>
            <a:r>
              <a:rPr lang="en-US" sz="2000" dirty="0" smtClean="0"/>
              <a:t>Getting Started</a:t>
            </a:r>
          </a:p>
          <a:p>
            <a:r>
              <a:rPr lang="en-US" sz="2000" dirty="0" smtClean="0"/>
              <a:t>Key Frameworks</a:t>
            </a:r>
          </a:p>
          <a:p>
            <a:r>
              <a:rPr lang="en-US" sz="2000" dirty="0"/>
              <a:t>Data Management</a:t>
            </a:r>
          </a:p>
          <a:p>
            <a:r>
              <a:rPr lang="en-US" sz="2000" dirty="0" smtClean="0"/>
              <a:t>Performance </a:t>
            </a:r>
            <a:r>
              <a:rPr lang="en-US" sz="2000" dirty="0"/>
              <a:t>/ Devices / </a:t>
            </a:r>
            <a:r>
              <a:rPr lang="en-US" sz="2000" dirty="0" smtClean="0"/>
              <a:t>Browsers</a:t>
            </a:r>
          </a:p>
          <a:p>
            <a:r>
              <a:rPr lang="en-US" sz="2000" dirty="0" smtClean="0"/>
              <a:t>Debugging</a:t>
            </a:r>
            <a:endParaRPr lang="en-US" sz="2000" dirty="0"/>
          </a:p>
          <a:p>
            <a:r>
              <a:rPr lang="en-US" sz="2000" dirty="0" smtClean="0"/>
              <a:t>Links</a:t>
            </a:r>
          </a:p>
          <a:p>
            <a:r>
              <a:rPr lang="en-US" sz="2000" dirty="0" smtClean="0"/>
              <a:t>Questions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319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About me</a:t>
            </a:r>
          </a:p>
          <a:p>
            <a:pPr lvl="1"/>
            <a:r>
              <a:rPr lang="en-US" sz="2000" dirty="0"/>
              <a:t>Over 22 years experience designing, developing and delivering high quality software solutions for several companies including Lexmark, Diebold, Limited Brands, Sterling Commerce and IBM.</a:t>
            </a:r>
          </a:p>
          <a:p>
            <a:pPr lvl="1"/>
            <a:r>
              <a:rPr lang="en-US" sz="2000" dirty="0"/>
              <a:t>Currently working on a mobile app solution to help automate a large client's service </a:t>
            </a:r>
            <a:r>
              <a:rPr lang="en-US" sz="2000" dirty="0" smtClean="0"/>
              <a:t>technicians’ workflow</a:t>
            </a:r>
            <a:r>
              <a:rPr lang="en-US" sz="2000" dirty="0"/>
              <a:t>.</a:t>
            </a:r>
          </a:p>
          <a:p>
            <a:r>
              <a:rPr lang="en-US" sz="2400" dirty="0" smtClean="0"/>
              <a:t>About Leading EDJE</a:t>
            </a:r>
          </a:p>
          <a:p>
            <a:pPr lvl="1"/>
            <a:r>
              <a:rPr lang="en-US" sz="2000" dirty="0"/>
              <a:t>“Creating custom technology solutions while making the business world a </a:t>
            </a:r>
            <a:r>
              <a:rPr lang="en-US" sz="2000" dirty="0" err="1"/>
              <a:t>funner</a:t>
            </a:r>
            <a:r>
              <a:rPr lang="en-US" sz="2000" dirty="0"/>
              <a:t> place to work</a:t>
            </a:r>
            <a:r>
              <a:rPr lang="en-US" sz="20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50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Familiarity with:</a:t>
            </a:r>
          </a:p>
          <a:p>
            <a:pPr lvl="1"/>
            <a:r>
              <a:rPr lang="en-US" dirty="0" smtClean="0"/>
              <a:t>HTML5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JavaScript</a:t>
            </a:r>
          </a:p>
          <a:p>
            <a:r>
              <a:rPr lang="en-US" dirty="0" smtClean="0"/>
              <a:t>Remember…you are developing a web app, not a native 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Phonegap</a:t>
            </a:r>
          </a:p>
          <a:p>
            <a:pPr lvl="1"/>
            <a:r>
              <a:rPr lang="en-US" sz="1800" dirty="0" smtClean="0"/>
              <a:t>Package and distribute a web app as a native app</a:t>
            </a:r>
          </a:p>
          <a:p>
            <a:pPr lvl="1"/>
            <a:r>
              <a:rPr lang="en-US" sz="1800" dirty="0" smtClean="0"/>
              <a:t>Expose device functionality via JavaScript APIs</a:t>
            </a:r>
          </a:p>
          <a:p>
            <a:r>
              <a:rPr lang="en-US" sz="2000" dirty="0" smtClean="0"/>
              <a:t>jQuery</a:t>
            </a:r>
            <a:r>
              <a:rPr lang="en-US" sz="2200" dirty="0" smtClean="0"/>
              <a:t> / jQuery Mobile</a:t>
            </a:r>
          </a:p>
          <a:p>
            <a:r>
              <a:rPr lang="en-US" sz="2200" dirty="0" smtClean="0"/>
              <a:t>IDEs and SDKs</a:t>
            </a:r>
          </a:p>
          <a:p>
            <a:pPr lvl="1"/>
            <a:r>
              <a:rPr lang="en-US" sz="1800" dirty="0" smtClean="0"/>
              <a:t>Java IDE that supports building Android APK</a:t>
            </a:r>
          </a:p>
          <a:p>
            <a:pPr lvl="2"/>
            <a:r>
              <a:rPr lang="en-US" sz="1400" dirty="0" smtClean="0"/>
              <a:t>Eclipse</a:t>
            </a:r>
          </a:p>
          <a:p>
            <a:pPr lvl="2"/>
            <a:r>
              <a:rPr lang="en-US" sz="1400" dirty="0" err="1" smtClean="0"/>
              <a:t>IntelliJ</a:t>
            </a:r>
            <a:r>
              <a:rPr lang="en-US" sz="1400" dirty="0" smtClean="0"/>
              <a:t> IDEA – Much better support for HTML5 / CSS / JavaScript</a:t>
            </a:r>
          </a:p>
          <a:p>
            <a:pPr lvl="1"/>
            <a:r>
              <a:rPr lang="en-US" sz="1800" dirty="0" smtClean="0"/>
              <a:t>Android SDK</a:t>
            </a:r>
          </a:p>
          <a:p>
            <a:pPr lvl="1"/>
            <a:r>
              <a:rPr lang="en-US" sz="1800" dirty="0" err="1" smtClean="0"/>
              <a:t>Xcode</a:t>
            </a:r>
            <a:r>
              <a:rPr lang="en-US" sz="1800" dirty="0" smtClean="0"/>
              <a:t> 4 with </a:t>
            </a:r>
            <a:r>
              <a:rPr lang="en-US" sz="1800" dirty="0" err="1" smtClean="0"/>
              <a:t>iOS</a:t>
            </a:r>
            <a:r>
              <a:rPr lang="en-US" sz="1800" dirty="0" smtClean="0"/>
              <a:t> SDK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2000" dirty="0" smtClean="0"/>
          </a:p>
          <a:p>
            <a:pPr lvl="1"/>
            <a:endParaRPr lang="en-US" sz="18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7508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EJS - HTML </a:t>
            </a:r>
            <a:r>
              <a:rPr lang="en-US" sz="2000" dirty="0" smtClean="0"/>
              <a:t>templates</a:t>
            </a:r>
          </a:p>
          <a:p>
            <a:r>
              <a:rPr lang="en-US" sz="2000" dirty="0" smtClean="0"/>
              <a:t>jQuery </a:t>
            </a:r>
            <a:r>
              <a:rPr lang="en-US" sz="2000" dirty="0" err="1" smtClean="0"/>
              <a:t>doTimeout</a:t>
            </a:r>
            <a:r>
              <a:rPr lang="en-US" sz="2000" dirty="0" smtClean="0"/>
              <a:t> – like </a:t>
            </a:r>
            <a:r>
              <a:rPr lang="en-US" sz="2000" dirty="0" err="1" smtClean="0"/>
              <a:t>setTimeout</a:t>
            </a:r>
            <a:r>
              <a:rPr lang="en-US" sz="2000" dirty="0" smtClean="0"/>
              <a:t> but better</a:t>
            </a:r>
          </a:p>
          <a:p>
            <a:r>
              <a:rPr lang="en-US" sz="2000" dirty="0" err="1" smtClean="0"/>
              <a:t>jquery</a:t>
            </a:r>
            <a:r>
              <a:rPr lang="en-US" sz="2000" dirty="0" smtClean="0"/>
              <a:t> / globalize </a:t>
            </a:r>
            <a:r>
              <a:rPr lang="en-US" sz="2000" dirty="0"/>
              <a:t>- culture-aware number and date parsing and </a:t>
            </a:r>
            <a:r>
              <a:rPr lang="en-US" sz="2000" dirty="0" smtClean="0"/>
              <a:t>formatting</a:t>
            </a:r>
          </a:p>
          <a:p>
            <a:r>
              <a:rPr lang="en-US" sz="2000" dirty="0" smtClean="0"/>
              <a:t>jQuery i18n plugin - client side translation dictionary</a:t>
            </a:r>
            <a:endParaRPr lang="en-US" sz="2000" dirty="0"/>
          </a:p>
          <a:p>
            <a:r>
              <a:rPr lang="en-US" sz="2000" dirty="0" smtClean="0"/>
              <a:t>Knockout - HTML data binding</a:t>
            </a:r>
          </a:p>
          <a:p>
            <a:r>
              <a:rPr lang="en-US" sz="2000" dirty="0" smtClean="0"/>
              <a:t>Signature Pad - Signature capture</a:t>
            </a:r>
          </a:p>
          <a:p>
            <a:r>
              <a:rPr lang="en-US" sz="2000" dirty="0"/>
              <a:t>SimpleDialog2 - jQuery Mobile dialogs</a:t>
            </a:r>
          </a:p>
          <a:p>
            <a:r>
              <a:rPr lang="en-US" sz="2000" dirty="0" err="1"/>
              <a:t>Underscore.js</a:t>
            </a:r>
            <a:r>
              <a:rPr lang="en-US" sz="2000" dirty="0"/>
              <a:t> - The utility belt for JavaScript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747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JSON - </a:t>
            </a:r>
            <a:r>
              <a:rPr lang="en-US" sz="1600" dirty="0" smtClean="0"/>
              <a:t>Ideal data interchange format for JS</a:t>
            </a:r>
          </a:p>
          <a:p>
            <a:r>
              <a:rPr lang="en-US" sz="1800" dirty="0" smtClean="0"/>
              <a:t>HTML5 Local Storage</a:t>
            </a:r>
          </a:p>
          <a:p>
            <a:pPr lvl="1"/>
            <a:r>
              <a:rPr lang="en-US" sz="1600" dirty="0" smtClean="0"/>
              <a:t>Fast, reliable, persistent across pages / sessions / app restarts</a:t>
            </a:r>
          </a:p>
          <a:p>
            <a:pPr lvl="1"/>
            <a:r>
              <a:rPr lang="en-US" sz="1600" dirty="0"/>
              <a:t>Broad browser support</a:t>
            </a:r>
          </a:p>
          <a:p>
            <a:pPr lvl="1"/>
            <a:r>
              <a:rPr lang="en-US" sz="1600" dirty="0" smtClean="0"/>
              <a:t>Ideal for storing JSON data, state </a:t>
            </a:r>
            <a:r>
              <a:rPr lang="en-US" sz="1600" smtClean="0"/>
              <a:t>information between pages</a:t>
            </a:r>
            <a:endParaRPr lang="en-US" sz="1600" dirty="0" smtClean="0"/>
          </a:p>
          <a:p>
            <a:pPr lvl="1"/>
            <a:r>
              <a:rPr lang="en-US" sz="1600" dirty="0" smtClean="0"/>
              <a:t>Hard 5 MB limit</a:t>
            </a:r>
          </a:p>
          <a:p>
            <a:r>
              <a:rPr lang="en-US" sz="2000" dirty="0"/>
              <a:t>Web SQL Database</a:t>
            </a:r>
          </a:p>
          <a:p>
            <a:pPr lvl="1"/>
            <a:r>
              <a:rPr lang="en-US" sz="1600" dirty="0" smtClean="0"/>
              <a:t>For data storage requirements above 5 MB</a:t>
            </a:r>
          </a:p>
          <a:p>
            <a:pPr lvl="1"/>
            <a:r>
              <a:rPr lang="en-US" sz="1600" dirty="0" smtClean="0"/>
              <a:t>SQLite based</a:t>
            </a:r>
          </a:p>
          <a:p>
            <a:pPr lvl="1"/>
            <a:r>
              <a:rPr lang="en-US" sz="1600" dirty="0"/>
              <a:t>GOTCHA? Deprecated by </a:t>
            </a:r>
            <a:r>
              <a:rPr lang="en-US" sz="1600" dirty="0" smtClean="0"/>
              <a:t>W3C but IndexedDB not supported by mobile browsers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983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/ Devices /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693025" cy="3724275"/>
          </a:xfrm>
        </p:spPr>
        <p:txBody>
          <a:bodyPr/>
          <a:lstStyle/>
          <a:p>
            <a:r>
              <a:rPr lang="en-US" sz="1800" dirty="0" smtClean="0"/>
              <a:t>Performance</a:t>
            </a:r>
          </a:p>
          <a:p>
            <a:pPr lvl="1"/>
            <a:r>
              <a:rPr lang="en-US" sz="1600" dirty="0" smtClean="0"/>
              <a:t>Depends on device and OS</a:t>
            </a:r>
          </a:p>
          <a:p>
            <a:pPr lvl="1"/>
            <a:r>
              <a:rPr lang="en-US" sz="1600" dirty="0" err="1" smtClean="0"/>
              <a:t>iOS</a:t>
            </a:r>
            <a:r>
              <a:rPr lang="en-US" sz="1600" dirty="0" smtClean="0"/>
              <a:t> generally faster than Android</a:t>
            </a:r>
          </a:p>
          <a:p>
            <a:pPr lvl="1"/>
            <a:r>
              <a:rPr lang="en-US" sz="1600" dirty="0" smtClean="0"/>
              <a:t>Later Android versions generally faster than earlier versions</a:t>
            </a:r>
          </a:p>
          <a:p>
            <a:pPr lvl="2"/>
            <a:r>
              <a:rPr lang="en-US" sz="1400" dirty="0" smtClean="0"/>
              <a:t>Recommend Ice Cream Sandwich as absolute minimum</a:t>
            </a:r>
          </a:p>
          <a:p>
            <a:r>
              <a:rPr lang="en-US" sz="1800" dirty="0" smtClean="0"/>
              <a:t>Device differences</a:t>
            </a:r>
          </a:p>
          <a:p>
            <a:pPr lvl="1"/>
            <a:r>
              <a:rPr lang="en-US" sz="1400" dirty="0" smtClean="0"/>
              <a:t>Screen resolutions and screen rotation</a:t>
            </a:r>
          </a:p>
          <a:p>
            <a:pPr lvl="1"/>
            <a:r>
              <a:rPr lang="en-US" sz="1400" dirty="0" smtClean="0"/>
              <a:t>Device independence != screen resolution independence</a:t>
            </a:r>
          </a:p>
          <a:p>
            <a:pPr lvl="1"/>
            <a:r>
              <a:rPr lang="en-US" sz="1400" dirty="0" smtClean="0"/>
              <a:t>Vendor changes to Android browser – Ex: </a:t>
            </a:r>
            <a:r>
              <a:rPr lang="en-US" sz="1400" smtClean="0"/>
              <a:t>Samsung Galaxy Tab 2 10.1</a:t>
            </a:r>
            <a:endParaRPr lang="en-US" sz="1400" dirty="0" smtClean="0"/>
          </a:p>
          <a:p>
            <a:r>
              <a:rPr lang="en-US" sz="1800" dirty="0"/>
              <a:t>Minifying JS files not necessary</a:t>
            </a:r>
          </a:p>
          <a:p>
            <a:pPr lvl="1"/>
            <a:r>
              <a:rPr lang="en-US" sz="1400" dirty="0"/>
              <a:t>Offers insignificant load time improvement</a:t>
            </a:r>
            <a:endParaRPr lang="en-US" sz="2000" dirty="0"/>
          </a:p>
          <a:p>
            <a:r>
              <a:rPr lang="en-US" sz="1800" dirty="0" smtClean="0"/>
              <a:t>Browser Anomalies</a:t>
            </a:r>
          </a:p>
          <a:p>
            <a:pPr lvl="1"/>
            <a:r>
              <a:rPr lang="en-US" sz="1400" dirty="0" smtClean="0"/>
              <a:t>Don’t assume that what works on desktop browser will just work on device.</a:t>
            </a:r>
          </a:p>
          <a:p>
            <a:pPr lvl="1"/>
            <a:r>
              <a:rPr lang="en-US" sz="1400" dirty="0" smtClean="0"/>
              <a:t>Test, test, test…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385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level JS debugging on desktop only</a:t>
            </a:r>
          </a:p>
          <a:p>
            <a:pPr lvl="1"/>
            <a:r>
              <a:rPr lang="en-US" dirty="0" smtClean="0"/>
              <a:t>Use WebKit browser like Chrome or Safari</a:t>
            </a:r>
          </a:p>
          <a:p>
            <a:pPr lvl="1"/>
            <a:r>
              <a:rPr lang="en-US" dirty="0" smtClean="0"/>
              <a:t>Firefox and IE will not work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console.log</a:t>
            </a:r>
            <a:r>
              <a:rPr lang="en-US" dirty="0" smtClean="0"/>
              <a:t> liberally</a:t>
            </a:r>
          </a:p>
          <a:p>
            <a:pPr lvl="1"/>
            <a:r>
              <a:rPr lang="en-US" dirty="0" smtClean="0"/>
              <a:t>No impact on JavaScript performance on device</a:t>
            </a:r>
          </a:p>
          <a:p>
            <a:pPr lvl="1"/>
            <a:r>
              <a:rPr lang="en-US" dirty="0" smtClean="0"/>
              <a:t>Only way to trace execution on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7701"/>
      </p:ext>
    </p:extLst>
  </p:cSld>
  <p:clrMapOvr>
    <a:masterClrMapping/>
  </p:clrMapOvr>
</p:sld>
</file>

<file path=ppt/theme/theme1.xml><?xml version="1.0" encoding="utf-8"?>
<a:theme xmlns:a="http://schemas.openxmlformats.org/drawingml/2006/main" name="LeadingEDJE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797E36"/>
      </a:accent2>
      <a:accent3>
        <a:srgbClr val="FFFFFF"/>
      </a:accent3>
      <a:accent4>
        <a:srgbClr val="002A56"/>
      </a:accent4>
      <a:accent5>
        <a:srgbClr val="ADE2E2"/>
      </a:accent5>
      <a:accent6>
        <a:srgbClr val="6D7230"/>
      </a:accent6>
      <a:hlink>
        <a:srgbClr val="B2B2B2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48844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D7B3D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CA26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49256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98B31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17D2B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509A36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88B30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3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7883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F7B2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4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5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6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74954D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88745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LeadingEDJE.potx</Template>
  <TotalTime>1612</TotalTime>
  <Words>692</Words>
  <Application>Microsoft Macintosh PowerPoint</Application>
  <PresentationFormat>On-screen Show (4:3)</PresentationFormat>
  <Paragraphs>156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LeadingEDJE</vt:lpstr>
      <vt:lpstr>Lessons Learned in HTML5 Mobile App Development</vt:lpstr>
      <vt:lpstr>Agenda</vt:lpstr>
      <vt:lpstr>Introduction</vt:lpstr>
      <vt:lpstr>Assumptions</vt:lpstr>
      <vt:lpstr>Getting Started</vt:lpstr>
      <vt:lpstr>Key Frameworks</vt:lpstr>
      <vt:lpstr>Data Management</vt:lpstr>
      <vt:lpstr>Performance / Devices / Browsers</vt:lpstr>
      <vt:lpstr>Debugging</vt:lpstr>
      <vt:lpstr>Links</vt:lpstr>
      <vt:lpstr>More Links</vt:lpstr>
      <vt:lpstr>Questions</vt:lpstr>
    </vt:vector>
  </TitlesOfParts>
  <Company>AEP-Desktop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EDJE</dc:title>
  <dc:creator>Christopher Donofrio</dc:creator>
  <cp:lastModifiedBy>Keith Wedinger</cp:lastModifiedBy>
  <cp:revision>279</cp:revision>
  <cp:lastPrinted>2012-10-04T22:15:43Z</cp:lastPrinted>
  <dcterms:created xsi:type="dcterms:W3CDTF">2009-06-11T16:18:08Z</dcterms:created>
  <dcterms:modified xsi:type="dcterms:W3CDTF">2013-01-11T20:42:44Z</dcterms:modified>
</cp:coreProperties>
</file>