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1" r:id="rId5"/>
    <p:sldId id="272" r:id="rId6"/>
    <p:sldId id="278" r:id="rId7"/>
    <p:sldId id="273" r:id="rId8"/>
    <p:sldId id="259" r:id="rId9"/>
    <p:sldId id="260" r:id="rId10"/>
    <p:sldId id="267" r:id="rId11"/>
    <p:sldId id="261" r:id="rId12"/>
    <p:sldId id="262" r:id="rId13"/>
    <p:sldId id="269" r:id="rId14"/>
    <p:sldId id="263" r:id="rId15"/>
    <p:sldId id="274" r:id="rId16"/>
    <p:sldId id="277" r:id="rId17"/>
    <p:sldId id="276" r:id="rId18"/>
    <p:sldId id="264" r:id="rId19"/>
    <p:sldId id="268" r:id="rId20"/>
    <p:sldId id="270" r:id="rId21"/>
    <p:sldId id="266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5708" autoAdjust="0"/>
  </p:normalViewPr>
  <p:slideViewPr>
    <p:cSldViewPr>
      <p:cViewPr varScale="1">
        <p:scale>
          <a:sx n="123" d="100"/>
          <a:sy n="123" d="100"/>
        </p:scale>
        <p:origin x="-2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5/8/13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Walkthrough</a:t>
            </a:r>
            <a:r>
              <a:rPr lang="en-US" baseline="0" dirty="0" smtClean="0"/>
              <a:t> the Knockout Demo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HTML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Supporting JS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Adding address demo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SQL query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Underscore</a:t>
            </a:r>
            <a:r>
              <a:rPr lang="en-US" baseline="0" dirty="0" smtClean="0"/>
              <a:t> website</a:t>
            </a:r>
            <a:endParaRPr lang="en-US" dirty="0" smtClean="0"/>
          </a:p>
          <a:p>
            <a:r>
              <a:rPr lang="en-US" dirty="0" smtClean="0"/>
              <a:t>Demo: Show _.after, _.</a:t>
            </a:r>
            <a:r>
              <a:rPr lang="en-US" dirty="0" err="1" smtClean="0"/>
              <a:t>isNull</a:t>
            </a:r>
            <a:r>
              <a:rPr lang="en-US" dirty="0" smtClean="0"/>
              <a:t>, _.</a:t>
            </a:r>
            <a:r>
              <a:rPr lang="en-US" dirty="0" err="1" smtClean="0"/>
              <a:t>isUndefined</a:t>
            </a:r>
            <a:r>
              <a:rPr lang="en-US" dirty="0" smtClean="0"/>
              <a:t>, _.each, _.filter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HTML Rendering Templates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stored in templates directory with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ejs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extension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are HTML and JS with replaceable values marked with &lt;% 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Similar to ASP and JSP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JS code can be used inside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Call render to load the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Use jQuery to insert the rendered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creating reusable: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Headers and footers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Complex list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Dialogs (covered later in presentation)</a:t>
            </a:r>
          </a:p>
          <a:p>
            <a:endParaRPr lang="en-US" dirty="0" smtClean="0"/>
          </a:p>
          <a:p>
            <a:r>
              <a:rPr lang="en-US" dirty="0" smtClean="0"/>
              <a:t>DEMO: Show </a:t>
            </a:r>
            <a:r>
              <a:rPr lang="en-US" dirty="0" err="1" smtClean="0"/>
              <a:t>header.ejs</a:t>
            </a:r>
            <a:r>
              <a:rPr lang="en-US" dirty="0" smtClean="0"/>
              <a:t>, </a:t>
            </a:r>
            <a:r>
              <a:rPr lang="en-US" dirty="0" err="1" smtClean="0"/>
              <a:t>footer.ejs</a:t>
            </a:r>
            <a:r>
              <a:rPr lang="en-US" dirty="0" smtClean="0"/>
              <a:t>, </a:t>
            </a:r>
            <a:r>
              <a:rPr lang="en-US" dirty="0" err="1" smtClean="0"/>
              <a:t>progress.ejs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Globalization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/ globalize provides support for localized text, formatting numbers and 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Localized text goes into single JS file grouped by supported locales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Mark translatable HTML elements with data-translate="yes" attribute. Then use jQuery to find these elements and set their text using the active locale. Element ID serves as look up key.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Get localized text on demand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getText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"key" )</a:t>
            </a:r>
          </a:p>
          <a:p>
            <a:endParaRPr lang="en-US" dirty="0" smtClean="0"/>
          </a:p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 translations dictionary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data-translate attribute usage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Language switching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Number and 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Android browser changes in Samsung Galaxy Tab 2 10.1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does not work inside fixed / absolute positioned div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Native select </a:t>
            </a:r>
            <a:r>
              <a:rPr lang="en-US" baseline="0" smtClean="0"/>
              <a:t>UI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progress dialog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doTimeout</a:t>
            </a:r>
            <a:r>
              <a:rPr lang="en-US" baseline="0" dirty="0" smtClean="0"/>
              <a:t> call inside </a:t>
            </a:r>
            <a:r>
              <a:rPr lang="en-US" baseline="0" dirty="0" err="1" smtClean="0"/>
              <a:t>index.js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Signature Demo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 - http://</a:t>
            </a:r>
            <a:r>
              <a:rPr lang="en-US" baseline="0" dirty="0" err="1" smtClean="0"/>
              <a:t>docs.phonegap.com</a:t>
            </a:r>
            <a:r>
              <a:rPr lang="en-US" baseline="0" dirty="0" smtClean="0"/>
              <a:t>/en/2.3.0/</a:t>
            </a:r>
            <a:r>
              <a:rPr lang="en-US" baseline="0" dirty="0" err="1" smtClean="0"/>
              <a:t>index.html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jQuery Mobile docs 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Getting Started guides on Phonegap documentation website to create</a:t>
            </a:r>
            <a:r>
              <a:rPr lang="en-US" baseline="0" dirty="0" smtClean="0"/>
              <a:t> Eclipse project for Android and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then merged Eclipse project files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All web based project source (HTML, JS, CSS,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resides in assets/www directory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Xcode</a:t>
            </a:r>
            <a:r>
              <a:rPr lang="en-US" baseline="0" dirty="0" smtClean="0"/>
              <a:t> project requires reference to www directory.  Drag and drop www from assets/www directory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to create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start up code is in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/&lt;package name&gt;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iOS</a:t>
            </a:r>
            <a:r>
              <a:rPr lang="en-US" baseline="0" dirty="0" smtClean="0"/>
              <a:t> start up code is in &lt;project name&gt;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change which page loads first (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is the default)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super.loadUrl</a:t>
            </a:r>
            <a:r>
              <a:rPr lang="en-US" baseline="0" dirty="0" smtClean="0"/>
              <a:t>() call in </a:t>
            </a:r>
            <a:r>
              <a:rPr lang="en-US" baseline="0" dirty="0" err="1" smtClean="0"/>
              <a:t>AndroidActivity.onCreate</a:t>
            </a:r>
            <a:r>
              <a:rPr lang="en-US" baseline="0" dirty="0" smtClean="0"/>
              <a:t>()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self.viewController.startPage</a:t>
            </a:r>
            <a:r>
              <a:rPr lang="en-US" baseline="0" dirty="0" smtClean="0"/>
              <a:t> = @"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"; in </a:t>
            </a:r>
            <a:r>
              <a:rPr lang="en-US" baseline="0" dirty="0" err="1" smtClean="0"/>
              <a:t>AppDelegate.m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Unless project requirements dictate otherwise, do not add additional Java or Objective-C++ code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Phonegap JS library (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) is platform specific and must be switched when building for different platforms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Very easy and potentially scriptable search and replace across HTML files that include it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Whitelist configuration needed to connect to external hosts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Android: res/xml/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config.xml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– Add/change &lt;access origin=".*"/&gt;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projectname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&gt;/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Cordova.plist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Add/change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ExternalHosts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array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Minify'ing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JS offers insignificant performance improvement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No source level JS debugging when running app on mobile devise. Use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Liberal use of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has no impact on mobile app performance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DEMO: Eclipse build and run,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build and run AFTER global search / replace of 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, show app running in Chrome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DB: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Solves 5 GB LS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Current project I am working uses it for 35 MB parts list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Despite being deprecated by W3C, enjoys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New standard Indexed DB not supported by Android or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SQLite based, compatible with your favorite desktop SQLite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DB can be created and packaged as part of mobile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native code to copy DB files during app startup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manual DB file copy to support desktop browser.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API is 100% asynchronous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Just like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, all query results provided via callback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All queries run in a transaction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running multiple queries (like bulk insert), batch queries in 1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to significantly improve performance. </a:t>
            </a:r>
          </a:p>
          <a:p>
            <a:endParaRPr lang="en-US" dirty="0" smtClean="0"/>
          </a:p>
          <a:p>
            <a:r>
              <a:rPr lang="en-US" dirty="0" smtClean="0"/>
              <a:t>DEMO: Show Java and Objective</a:t>
            </a:r>
            <a:r>
              <a:rPr lang="en-US" baseline="0" dirty="0" smtClean="0"/>
              <a:t> C++ code that copies preloaded DB during startup, transactional queries, batched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 Mobile App Development Using </a:t>
            </a:r>
            <a:r>
              <a:rPr lang="en-US" dirty="0"/>
              <a:t>Phonegap and jQuery Mobile</a:t>
            </a:r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SQL Database</a:t>
            </a:r>
          </a:p>
          <a:p>
            <a:pPr lvl="1"/>
            <a:r>
              <a:rPr lang="en-US" sz="2000" dirty="0" smtClean="0"/>
              <a:t>Solves 5 MB local storage limit</a:t>
            </a:r>
          </a:p>
          <a:p>
            <a:pPr lvl="1"/>
            <a:r>
              <a:rPr lang="en-US" sz="2000" dirty="0" smtClean="0"/>
              <a:t>Broad mobile / desktop browser support</a:t>
            </a:r>
          </a:p>
          <a:p>
            <a:pPr lvl="1"/>
            <a:r>
              <a:rPr lang="en-US" sz="2000" dirty="0" smtClean="0"/>
              <a:t>Based on SQLite</a:t>
            </a:r>
          </a:p>
          <a:p>
            <a:pPr lvl="1"/>
            <a:r>
              <a:rPr lang="en-US" sz="2000" dirty="0" smtClean="0"/>
              <a:t>Databases can be preloaded and packaged with mobile app</a:t>
            </a:r>
          </a:p>
          <a:p>
            <a:pPr lvl="1"/>
            <a:r>
              <a:rPr lang="en-US" sz="2000" dirty="0"/>
              <a:t>All queries execute asynchronously</a:t>
            </a:r>
          </a:p>
          <a:p>
            <a:pPr lvl="1"/>
            <a:r>
              <a:rPr lang="en-US" sz="2000" dirty="0" smtClean="0"/>
              <a:t>All queries are transactional</a:t>
            </a:r>
          </a:p>
          <a:p>
            <a:pPr lvl="1"/>
            <a:r>
              <a:rPr lang="en-US" sz="2000" dirty="0" smtClean="0"/>
              <a:t>GOTCHA? Deprecated by W3C</a:t>
            </a:r>
          </a:p>
          <a:p>
            <a:pPr lvl="2"/>
            <a:r>
              <a:rPr lang="en-US" sz="1600" dirty="0" smtClean="0"/>
              <a:t>Why not IndexedDB?  Not supported by mobile browsers.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43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with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associate DOM elements with model data using a concise, readable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UI updates automatically when data changes</a:t>
            </a:r>
          </a:p>
          <a:p>
            <a:r>
              <a:rPr lang="en-US" dirty="0" smtClean="0"/>
              <a:t>Easily map JSON data to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sz="2400" dirty="0" smtClean="0"/>
              <a:t>The utility belt for JavaScript</a:t>
            </a:r>
          </a:p>
          <a:p>
            <a:r>
              <a:rPr lang="en-US" sz="2400" dirty="0" smtClean="0"/>
              <a:t>Provides 60-odd functions for:</a:t>
            </a:r>
          </a:p>
          <a:p>
            <a:pPr lvl="1"/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Equality testing</a:t>
            </a:r>
          </a:p>
          <a:p>
            <a:r>
              <a:rPr lang="en-US" sz="2400" dirty="0" smtClean="0"/>
              <a:t>Does not extend any built in JS objects</a:t>
            </a:r>
          </a:p>
          <a:p>
            <a:r>
              <a:rPr lang="en-US" sz="2400" dirty="0" smtClean="0"/>
              <a:t>Delegates to built-in JS functions if present</a:t>
            </a:r>
          </a:p>
        </p:txBody>
      </p:sp>
    </p:spTree>
    <p:extLst>
      <p:ext uri="{BB962C8B-B14F-4D97-AF65-F5344CB8AC3E}">
        <p14:creationId xmlns:p14="http://schemas.microsoft.com/office/powerpoint/2010/main" val="62398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via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Cleans </a:t>
            </a:r>
            <a:r>
              <a:rPr lang="en-US" sz="2400" dirty="0"/>
              <a:t>the HTML out of your JavaScript with client side </a:t>
            </a:r>
            <a:r>
              <a:rPr lang="en-US" sz="2400" dirty="0" smtClean="0"/>
              <a:t>templates</a:t>
            </a:r>
          </a:p>
          <a:p>
            <a:r>
              <a:rPr lang="en-US" sz="2400" dirty="0" smtClean="0"/>
              <a:t>Combines </a:t>
            </a:r>
            <a:r>
              <a:rPr lang="en-US" sz="2400" dirty="0"/>
              <a:t>data and a template to produce 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Templates can contain embedded JS</a:t>
            </a:r>
          </a:p>
          <a:p>
            <a:r>
              <a:rPr lang="en-US" sz="2400" dirty="0" smtClean="0"/>
              <a:t>Ideal </a:t>
            </a:r>
            <a:r>
              <a:rPr lang="en-US" sz="2400" dirty="0"/>
              <a:t>for creating reusable:</a:t>
            </a:r>
          </a:p>
          <a:p>
            <a:pPr lvl="1"/>
            <a:r>
              <a:rPr lang="en-US" sz="2000" dirty="0" smtClean="0"/>
              <a:t>Headers </a:t>
            </a:r>
            <a:r>
              <a:rPr lang="en-US" sz="2000" dirty="0"/>
              <a:t>and </a:t>
            </a:r>
            <a:r>
              <a:rPr lang="en-US" sz="2000" dirty="0" smtClean="0"/>
              <a:t>footers</a:t>
            </a:r>
          </a:p>
          <a:p>
            <a:pPr lvl="1"/>
            <a:r>
              <a:rPr lang="en-US" sz="2000" dirty="0" smtClean="0"/>
              <a:t>Complex </a:t>
            </a:r>
            <a:r>
              <a:rPr lang="en-US" sz="2000" dirty="0"/>
              <a:t>list items</a:t>
            </a:r>
          </a:p>
          <a:p>
            <a:pPr lvl="1"/>
            <a:r>
              <a:rPr lang="en-US" sz="2000" dirty="0" smtClean="0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244098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/ </a:t>
            </a:r>
            <a:r>
              <a:rPr lang="en-US" dirty="0" smtClean="0"/>
              <a:t>globalize + jquery-i18n</a:t>
            </a:r>
          </a:p>
          <a:p>
            <a:r>
              <a:rPr lang="en-US" dirty="0" smtClean="0"/>
              <a:t>Provides support for:</a:t>
            </a:r>
          </a:p>
          <a:p>
            <a:pPr lvl="1"/>
            <a:r>
              <a:rPr lang="en-US" dirty="0" smtClean="0"/>
              <a:t>Localized text</a:t>
            </a:r>
          </a:p>
          <a:p>
            <a:pPr lvl="1"/>
            <a:r>
              <a:rPr lang="en-US" dirty="0" smtClean="0"/>
              <a:t>Number and date formatting</a:t>
            </a:r>
          </a:p>
        </p:txBody>
      </p:sp>
    </p:spTree>
    <p:extLst>
      <p:ext uri="{BB962C8B-B14F-4D97-AF65-F5344CB8AC3E}">
        <p14:creationId xmlns:p14="http://schemas.microsoft.com/office/powerpoint/2010/main" val="1254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Gotcha’s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n-US" sz="2400" dirty="0" smtClean="0"/>
              <a:t>Upgrading libraries</a:t>
            </a:r>
          </a:p>
          <a:p>
            <a:pPr lvl="1"/>
            <a:r>
              <a:rPr lang="en-US" sz="2000" dirty="0" smtClean="0"/>
              <a:t>Be careful!</a:t>
            </a:r>
          </a:p>
          <a:p>
            <a:pPr lvl="1"/>
            <a:r>
              <a:rPr lang="en-US" sz="2000" dirty="0" smtClean="0"/>
              <a:t>Phonegap:</a:t>
            </a:r>
          </a:p>
          <a:p>
            <a:pPr lvl="2"/>
            <a:r>
              <a:rPr lang="en-US" sz="1800" dirty="0" smtClean="0"/>
              <a:t>API changes / plugin changes</a:t>
            </a:r>
          </a:p>
          <a:p>
            <a:pPr lvl="2"/>
            <a:r>
              <a:rPr lang="en-US" sz="1800" dirty="0"/>
              <a:t>See http://</a:t>
            </a:r>
            <a:r>
              <a:rPr lang="en-US" sz="1800" dirty="0" err="1"/>
              <a:t>docs.phonegap.com</a:t>
            </a:r>
            <a:r>
              <a:rPr lang="en-US" sz="1800" dirty="0"/>
              <a:t>/en/2.6.0/</a:t>
            </a:r>
            <a:r>
              <a:rPr lang="en-US" sz="1800" dirty="0" smtClean="0"/>
              <a:t>guide_upgrading_index.md.html</a:t>
            </a:r>
            <a:r>
              <a:rPr lang="en-US" sz="1800" dirty="0"/>
              <a:t>#Upgrading%</a:t>
            </a:r>
            <a:r>
              <a:rPr lang="en-US" sz="1800" dirty="0" smtClean="0"/>
              <a:t>20Guides</a:t>
            </a:r>
          </a:p>
          <a:p>
            <a:r>
              <a:rPr lang="en-US" sz="2400" dirty="0" smtClean="0"/>
              <a:t>Android emulator is too slow to be useful</a:t>
            </a:r>
          </a:p>
          <a:p>
            <a:r>
              <a:rPr lang="en-US" sz="2400" dirty="0" smtClean="0"/>
              <a:t>Deployment to real iOS device requires Apple iOS Developer membership</a:t>
            </a:r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55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600" dirty="0" smtClean="0"/>
              <a:t>Performance</a:t>
            </a:r>
          </a:p>
          <a:p>
            <a:pPr lvl="1"/>
            <a:r>
              <a:rPr lang="en-US" sz="1400" dirty="0" smtClean="0"/>
              <a:t>Depends on device and OS</a:t>
            </a:r>
          </a:p>
          <a:p>
            <a:pPr lvl="1"/>
            <a:r>
              <a:rPr lang="en-US" sz="1400" dirty="0" err="1" smtClean="0"/>
              <a:t>iOS</a:t>
            </a:r>
            <a:r>
              <a:rPr lang="en-US" sz="1400" dirty="0" smtClean="0"/>
              <a:t> generally faster than Android</a:t>
            </a:r>
          </a:p>
          <a:p>
            <a:pPr lvl="1"/>
            <a:r>
              <a:rPr lang="en-US" sz="1400" dirty="0" smtClean="0"/>
              <a:t>Later Android versions generally faster than earlier versions</a:t>
            </a:r>
          </a:p>
          <a:p>
            <a:pPr lvl="2"/>
            <a:r>
              <a:rPr lang="en-US" sz="1200" dirty="0" smtClean="0"/>
              <a:t>Recommend Ice Cream Sandwich as absolute minimum</a:t>
            </a:r>
          </a:p>
          <a:p>
            <a:r>
              <a:rPr lang="en-US" sz="1600" dirty="0" smtClean="0"/>
              <a:t>Device differences</a:t>
            </a:r>
          </a:p>
          <a:p>
            <a:pPr lvl="1"/>
            <a:r>
              <a:rPr lang="en-US" sz="1200" dirty="0" smtClean="0"/>
              <a:t>Screen resolutions and screen rotation</a:t>
            </a:r>
          </a:p>
          <a:p>
            <a:pPr lvl="1"/>
            <a:r>
              <a:rPr lang="en-US" sz="1200" dirty="0" smtClean="0"/>
              <a:t>Device independence != screen resolution independence</a:t>
            </a:r>
          </a:p>
          <a:p>
            <a:pPr lvl="1"/>
            <a:r>
              <a:rPr lang="en-US" sz="1200" dirty="0" smtClean="0"/>
              <a:t>Vendor changes to Android browser – Ex: Samsung Galaxy Tab 2 10.1</a:t>
            </a:r>
            <a:endParaRPr lang="en-US" sz="800" dirty="0" smtClean="0"/>
          </a:p>
          <a:p>
            <a:r>
              <a:rPr lang="en-US" sz="1600" dirty="0"/>
              <a:t>Minifying JS files not necessary</a:t>
            </a:r>
          </a:p>
          <a:p>
            <a:pPr lvl="1"/>
            <a:r>
              <a:rPr lang="en-US" sz="1200" dirty="0"/>
              <a:t>Offers insignificant load time improvement</a:t>
            </a:r>
            <a:endParaRPr lang="en-US" sz="1800" dirty="0"/>
          </a:p>
          <a:p>
            <a:r>
              <a:rPr lang="en-US" sz="1600" dirty="0" smtClean="0"/>
              <a:t>Browser Anomalies</a:t>
            </a:r>
          </a:p>
          <a:p>
            <a:pPr lvl="1"/>
            <a:r>
              <a:rPr lang="en-US" sz="1200" dirty="0" smtClean="0"/>
              <a:t>Don’t assume that what works on desktop browser will just work on device.</a:t>
            </a:r>
          </a:p>
          <a:p>
            <a:pPr lvl="1"/>
            <a:r>
              <a:rPr lang="en-US" sz="1200" dirty="0" smtClean="0"/>
              <a:t>Don’t assume that what works on one Android device will just work on another.</a:t>
            </a:r>
          </a:p>
          <a:p>
            <a:pPr lvl="1"/>
            <a:r>
              <a:rPr lang="en-US" sz="1200" dirty="0" smtClean="0"/>
              <a:t>Test, test, test…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4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/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Jasmine for automated unit / functional testing</a:t>
            </a:r>
          </a:p>
          <a:p>
            <a:r>
              <a:rPr lang="en-US" sz="2400" dirty="0" smtClean="0"/>
              <a:t>Source </a:t>
            </a:r>
            <a:r>
              <a:rPr lang="en-US" sz="2400" dirty="0" smtClean="0"/>
              <a:t>level JS debugging on desktop only</a:t>
            </a:r>
          </a:p>
          <a:p>
            <a:pPr lvl="1"/>
            <a:r>
              <a:rPr lang="en-US" sz="2000" dirty="0" smtClean="0"/>
              <a:t>Use WebKit browser like Chrome or Safari</a:t>
            </a:r>
          </a:p>
          <a:p>
            <a:pPr lvl="1"/>
            <a:r>
              <a:rPr lang="en-US" sz="2000" dirty="0" smtClean="0"/>
              <a:t>Firefox and IE will not work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console.log</a:t>
            </a:r>
            <a:r>
              <a:rPr lang="en-US" sz="2400" dirty="0" smtClean="0"/>
              <a:t> liberally</a:t>
            </a:r>
          </a:p>
          <a:p>
            <a:pPr lvl="1"/>
            <a:r>
              <a:rPr lang="en-US" sz="2000" dirty="0" smtClean="0"/>
              <a:t>No impact on JavaScript performance on device</a:t>
            </a:r>
          </a:p>
          <a:p>
            <a:pPr lvl="1"/>
            <a:r>
              <a:rPr lang="en-US" sz="2000" dirty="0" smtClean="0"/>
              <a:t>Only way to trace execution on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7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SimpleDialog2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jQM-SimpleDialog</a:t>
            </a:r>
            <a:r>
              <a:rPr lang="en-US" sz="2000" dirty="0"/>
              <a:t>/demos2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jQuery </a:t>
            </a:r>
            <a:r>
              <a:rPr lang="en-US" dirty="0" err="1" smtClean="0"/>
              <a:t>BlockUI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www.malsup.com</a:t>
            </a:r>
            <a:r>
              <a:rPr lang="en-US" dirty="0"/>
              <a:t>/</a:t>
            </a:r>
            <a:r>
              <a:rPr lang="en-US" dirty="0" err="1"/>
              <a:t>jquery</a:t>
            </a:r>
            <a:r>
              <a:rPr lang="en-US" dirty="0"/>
              <a:t>/block/</a:t>
            </a:r>
          </a:p>
          <a:p>
            <a:r>
              <a:rPr lang="en-US" dirty="0" err="1" smtClean="0"/>
              <a:t>Mobiscroll</a:t>
            </a:r>
            <a:r>
              <a:rPr lang="en-US" dirty="0" smtClean="0"/>
              <a:t> – Date &amp; Time </a:t>
            </a:r>
            <a:r>
              <a:rPr lang="en-US" dirty="0" err="1" smtClean="0"/>
              <a:t>Scroller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jQM-DateBox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Signature Pad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thomasjbradley.ca</a:t>
            </a:r>
            <a:r>
              <a:rPr lang="en-US" sz="2000" dirty="0"/>
              <a:t>/lab/signature-pad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146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800" dirty="0" smtClean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800" dirty="0" smtClean="0"/>
              <a:t>Phonegap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docs.phonegap.com</a:t>
            </a:r>
            <a:r>
              <a:rPr lang="en-US" sz="1600" dirty="0"/>
              <a:t>/en/2.6.0/</a:t>
            </a:r>
            <a:r>
              <a:rPr lang="en-US" sz="1600" dirty="0" err="1"/>
              <a:t>index.html</a:t>
            </a:r>
            <a:endParaRPr lang="en-US" sz="1600" dirty="0" smtClean="0"/>
          </a:p>
          <a:p>
            <a:r>
              <a:rPr lang="en-US" sz="1800" dirty="0" smtClean="0"/>
              <a:t>jQuery Mobile: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jquerymobile.com</a:t>
            </a:r>
            <a:r>
              <a:rPr lang="en-US" sz="1600" dirty="0"/>
              <a:t>/demos/1.3.0/</a:t>
            </a:r>
          </a:p>
          <a:p>
            <a:r>
              <a:rPr lang="en-US" sz="1800" dirty="0" smtClean="0"/>
              <a:t>W3C</a:t>
            </a:r>
            <a:endParaRPr lang="en-US" sz="1800" dirty="0"/>
          </a:p>
          <a:p>
            <a:pPr lvl="1"/>
            <a:r>
              <a:rPr lang="en-US" sz="1600" dirty="0"/>
              <a:t>Web Storage: http://www.w3.org/TR/</a:t>
            </a:r>
            <a:r>
              <a:rPr lang="en-US" sz="1600" dirty="0" err="1"/>
              <a:t>webstorage</a:t>
            </a:r>
            <a:r>
              <a:rPr lang="en-US" sz="1600" dirty="0"/>
              <a:t>/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SQL Database: http://www.w3.org/TR/</a:t>
            </a:r>
            <a:r>
              <a:rPr lang="en-US" sz="1600" dirty="0" err="1"/>
              <a:t>webdatabase</a:t>
            </a:r>
            <a:r>
              <a:rPr lang="en-US" sz="1600" dirty="0"/>
              <a:t>/</a:t>
            </a:r>
          </a:p>
          <a:p>
            <a:r>
              <a:rPr lang="en-US" sz="1800" dirty="0" smtClean="0"/>
              <a:t>Knockout</a:t>
            </a:r>
            <a:endParaRPr lang="en-US" sz="18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</a:t>
            </a:r>
            <a:r>
              <a:rPr lang="en-US" sz="1600" dirty="0" err="1"/>
              <a:t>introduction.html</a:t>
            </a:r>
            <a:endParaRPr lang="en-US" sz="16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/documentation/plugins-</a:t>
            </a:r>
            <a:r>
              <a:rPr lang="en-US" sz="1600" dirty="0" err="1"/>
              <a:t>mapping.html</a:t>
            </a:r>
            <a:endParaRPr lang="en-US" sz="1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1800" dirty="0" smtClean="0"/>
              <a:t>Introduction / Getting Started</a:t>
            </a:r>
          </a:p>
          <a:p>
            <a:r>
              <a:rPr lang="en-US" sz="1800" dirty="0" smtClean="0"/>
              <a:t>Project Structure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smtClean="0"/>
              <a:t>Management </a:t>
            </a:r>
            <a:r>
              <a:rPr lang="en-US" sz="1800" dirty="0"/>
              <a:t>with JSON, HTML5 local storage and </a:t>
            </a:r>
            <a:r>
              <a:rPr lang="en-US" sz="1800" dirty="0" smtClean="0"/>
              <a:t>Web SQL DB</a:t>
            </a:r>
            <a:endParaRPr lang="en-US" sz="1800" dirty="0"/>
          </a:p>
          <a:p>
            <a:r>
              <a:rPr lang="en-US" sz="1800" dirty="0" smtClean="0"/>
              <a:t>Data </a:t>
            </a:r>
            <a:r>
              <a:rPr lang="en-US" sz="1800" dirty="0"/>
              <a:t>B</a:t>
            </a:r>
            <a:r>
              <a:rPr lang="en-US" sz="1800" dirty="0" smtClean="0"/>
              <a:t>inding via Knockout</a:t>
            </a:r>
            <a:endParaRPr lang="en-US" sz="1800" dirty="0"/>
          </a:p>
          <a:p>
            <a:r>
              <a:rPr lang="en-US" sz="1800" dirty="0" err="1" smtClean="0"/>
              <a:t>Underscore.js</a:t>
            </a:r>
            <a:endParaRPr lang="en-US" sz="1800" dirty="0" smtClean="0"/>
          </a:p>
          <a:p>
            <a:r>
              <a:rPr lang="en-US" sz="1800" dirty="0" smtClean="0"/>
              <a:t>HTML Templates via EJS</a:t>
            </a:r>
            <a:endParaRPr lang="en-US" sz="1800" dirty="0"/>
          </a:p>
          <a:p>
            <a:r>
              <a:rPr lang="en-US" sz="1800" dirty="0"/>
              <a:t>Globalization using </a:t>
            </a:r>
            <a:r>
              <a:rPr lang="en-US" sz="1800" dirty="0" err="1"/>
              <a:t>jquery</a:t>
            </a:r>
            <a:r>
              <a:rPr lang="en-US" sz="1800" dirty="0"/>
              <a:t> / </a:t>
            </a:r>
            <a:r>
              <a:rPr lang="en-US" sz="1800" dirty="0" smtClean="0"/>
              <a:t>globalize</a:t>
            </a:r>
          </a:p>
          <a:p>
            <a:r>
              <a:rPr lang="en-US" sz="1800" dirty="0" smtClean="0"/>
              <a:t>Lessons Learned and Gotcha’s</a:t>
            </a:r>
            <a:endParaRPr lang="en-US" sz="1800" dirty="0"/>
          </a:p>
          <a:p>
            <a:r>
              <a:rPr lang="en-US" sz="1800" dirty="0" smtClean="0"/>
              <a:t>Useful Add-ons</a:t>
            </a:r>
            <a:endParaRPr lang="en-US" sz="1800" dirty="0"/>
          </a:p>
          <a:p>
            <a:r>
              <a:rPr lang="en-US" sz="1800" dirty="0" smtClean="0"/>
              <a:t>Links</a:t>
            </a:r>
          </a:p>
          <a:p>
            <a:r>
              <a:rPr lang="en-US" sz="1800" dirty="0" smtClean="0"/>
              <a:t>Questions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Underscore.js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documentcloud.github.com</a:t>
            </a:r>
            <a:r>
              <a:rPr lang="en-US" sz="1600" dirty="0"/>
              <a:t>/underscore/</a:t>
            </a:r>
          </a:p>
          <a:p>
            <a:r>
              <a:rPr lang="en-US" sz="1800" dirty="0" smtClean="0"/>
              <a:t>EJS: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embeddedjs.com</a:t>
            </a:r>
            <a:r>
              <a:rPr lang="en-US" sz="1600" dirty="0"/>
              <a:t>/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</a:t>
            </a:r>
            <a:r>
              <a:rPr lang="en-US" sz="1800" dirty="0"/>
              <a:t>/ </a:t>
            </a:r>
            <a:r>
              <a:rPr lang="en-US" sz="1800" dirty="0" smtClean="0"/>
              <a:t>globalize: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jquery</a:t>
            </a:r>
            <a:r>
              <a:rPr lang="en-US" sz="1600" dirty="0"/>
              <a:t>/globalize</a:t>
            </a:r>
          </a:p>
          <a:p>
            <a:r>
              <a:rPr lang="en-US" sz="1800" dirty="0" smtClean="0"/>
              <a:t>jquery-i18n: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code.google.com</a:t>
            </a:r>
            <a:r>
              <a:rPr lang="en-US" sz="1400" dirty="0"/>
              <a:t>/p/jquery-i18n-properties/</a:t>
            </a:r>
            <a:endParaRPr lang="en-US" sz="1400" dirty="0" smtClean="0"/>
          </a:p>
          <a:p>
            <a:r>
              <a:rPr lang="en-US" sz="1800" dirty="0" smtClean="0"/>
              <a:t>JSON Validator: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jsonlint.com</a:t>
            </a:r>
            <a:r>
              <a:rPr lang="en-US" sz="1600" dirty="0" smtClean="0"/>
              <a:t>/</a:t>
            </a:r>
          </a:p>
          <a:p>
            <a:r>
              <a:rPr lang="en-US" sz="2000" dirty="0" err="1" smtClean="0"/>
              <a:t>jsFiddle</a:t>
            </a:r>
            <a:endParaRPr lang="en-US" sz="2000" dirty="0" smtClean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jsfiddle.net</a:t>
            </a:r>
            <a:r>
              <a:rPr lang="en-US" sz="1600" dirty="0"/>
              <a:t>/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/>
              <a:t>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</a:t>
            </a:r>
            <a:r>
              <a:rPr lang="en-US" sz="2000" dirty="0" smtClean="0"/>
              <a:t>23 </a:t>
            </a:r>
            <a:r>
              <a:rPr lang="en-US" sz="2000" dirty="0"/>
              <a:t>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technicians'  workflow.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smtClean="0"/>
              <a:t>“</a:t>
            </a:r>
            <a:r>
              <a:rPr lang="en-US" sz="2000" dirty="0" err="1" smtClean="0"/>
              <a:t>funner</a:t>
            </a:r>
            <a:r>
              <a:rPr lang="en-US" sz="2000" dirty="0" smtClean="0"/>
              <a:t> </a:t>
            </a:r>
            <a:r>
              <a:rPr lang="en-US" sz="2000" dirty="0"/>
              <a:t>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Phonegap</a:t>
            </a:r>
          </a:p>
          <a:p>
            <a:pPr lvl="1"/>
            <a:r>
              <a:rPr lang="en-US" sz="2000" dirty="0" smtClean="0"/>
              <a:t>Package and distribute a web app as a native app</a:t>
            </a:r>
          </a:p>
          <a:p>
            <a:pPr lvl="2"/>
            <a:r>
              <a:rPr lang="en-US" sz="1800" dirty="0" smtClean="0"/>
              <a:t>Supported platforms:  Android, Blackberry, </a:t>
            </a:r>
            <a:r>
              <a:rPr lang="en-US" sz="1800" dirty="0" err="1" smtClean="0"/>
              <a:t>iOS</a:t>
            </a:r>
            <a:r>
              <a:rPr lang="en-US" sz="1800" dirty="0" smtClean="0"/>
              <a:t>, Symbian, </a:t>
            </a:r>
            <a:r>
              <a:rPr lang="en-US" sz="1800" dirty="0" err="1" smtClean="0"/>
              <a:t>WebOS</a:t>
            </a:r>
            <a:r>
              <a:rPr lang="en-US" sz="1800" dirty="0" smtClean="0"/>
              <a:t>, Windows Phone</a:t>
            </a:r>
          </a:p>
          <a:p>
            <a:pPr lvl="2"/>
            <a:r>
              <a:rPr lang="en-US" sz="1800" dirty="0" smtClean="0"/>
              <a:t>App runs inside device’s internal browser via web view started by Phonegap provided native code for each platform</a:t>
            </a:r>
          </a:p>
          <a:p>
            <a:pPr lvl="1"/>
            <a:r>
              <a:rPr lang="en-US" sz="2000" dirty="0" smtClean="0"/>
              <a:t>Expose device functionality via JavaScript APIs</a:t>
            </a:r>
          </a:p>
          <a:p>
            <a:pPr lvl="2"/>
            <a:r>
              <a:rPr lang="en-US" sz="1600" dirty="0" smtClean="0"/>
              <a:t>Examples: Camera, Compass, Contacts, GPS, Device Events, </a:t>
            </a:r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jQuery Mobile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web app to make it look / act like a native mobile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jQuery 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IDEs </a:t>
            </a:r>
            <a:r>
              <a:rPr lang="en-US" sz="2200" dirty="0"/>
              <a:t>and SDKs</a:t>
            </a:r>
          </a:p>
          <a:p>
            <a:pPr lvl="1"/>
            <a:r>
              <a:rPr lang="en-US" sz="1800" dirty="0"/>
              <a:t>Java IDE that supports building Android APK</a:t>
            </a:r>
          </a:p>
          <a:p>
            <a:pPr lvl="2"/>
            <a:r>
              <a:rPr lang="en-US" sz="1400" dirty="0"/>
              <a:t>Eclipse</a:t>
            </a:r>
          </a:p>
          <a:p>
            <a:pPr lvl="2"/>
            <a:r>
              <a:rPr lang="en-US" sz="1400" dirty="0"/>
              <a:t>IntelliJ IDEA – Much better support for HTML5 / CSS / JavaScript</a:t>
            </a:r>
          </a:p>
          <a:p>
            <a:pPr lvl="1"/>
            <a:r>
              <a:rPr lang="en-US" sz="1800" dirty="0"/>
              <a:t>Android SDK</a:t>
            </a:r>
          </a:p>
          <a:p>
            <a:pPr lvl="1"/>
            <a:r>
              <a:rPr lang="en-US" sz="1800" dirty="0"/>
              <a:t>Xcode 4 with iOS </a:t>
            </a:r>
            <a:r>
              <a:rPr lang="en-US" sz="1800" dirty="0" smtClean="0"/>
              <a:t>SDK</a:t>
            </a:r>
          </a:p>
          <a:p>
            <a:r>
              <a:rPr lang="en-US" sz="2200" dirty="0" smtClean="0"/>
              <a:t>SQLite desktop client</a:t>
            </a:r>
          </a:p>
          <a:p>
            <a:r>
              <a:rPr lang="en-US" sz="2200" dirty="0" smtClean="0"/>
              <a:t>Devices</a:t>
            </a:r>
          </a:p>
          <a:p>
            <a:pPr lvl="1"/>
            <a:r>
              <a:rPr lang="en-US" sz="1400" dirty="0" smtClean="0"/>
              <a:t>Get real hardware for devices you intend to target</a:t>
            </a:r>
          </a:p>
          <a:p>
            <a:pPr lvl="1"/>
            <a:r>
              <a:rPr lang="en-US" sz="1400" dirty="0" err="1" smtClean="0"/>
              <a:t>iPad</a:t>
            </a:r>
            <a:r>
              <a:rPr lang="en-US" sz="1400" dirty="0" smtClean="0"/>
              <a:t> simulator OK to get started, Android emulator is not</a:t>
            </a:r>
          </a:p>
          <a:p>
            <a:r>
              <a:rPr lang="en-US" sz="2200" dirty="0" smtClean="0"/>
              <a:t>Phonegap provides scripts to create new projects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Single project directory for </a:t>
            </a:r>
            <a:r>
              <a:rPr lang="en-US" sz="1800" dirty="0" err="1" smtClean="0"/>
              <a:t>iOS</a:t>
            </a:r>
            <a:r>
              <a:rPr lang="en-US" sz="1800" dirty="0" smtClean="0"/>
              <a:t> and Android</a:t>
            </a:r>
          </a:p>
          <a:p>
            <a:r>
              <a:rPr lang="en-US" sz="1800" dirty="0" smtClean="0"/>
              <a:t>Files organized by type (HTML, JS, CSS, etc.) under assets/www</a:t>
            </a:r>
          </a:p>
          <a:p>
            <a:r>
              <a:rPr lang="en-US" sz="1800" dirty="0" smtClean="0"/>
              <a:t>Native “bootstrap” code</a:t>
            </a:r>
          </a:p>
          <a:p>
            <a:pPr lvl="1"/>
            <a:r>
              <a:rPr lang="en-US" sz="1400" dirty="0" smtClean="0"/>
              <a:t>Android: </a:t>
            </a:r>
            <a:r>
              <a:rPr lang="en-US" sz="1400" dirty="0" err="1"/>
              <a:t>src</a:t>
            </a:r>
            <a:r>
              <a:rPr lang="en-US" sz="1400" dirty="0"/>
              <a:t>/&lt;package name&gt;</a:t>
            </a:r>
          </a:p>
          <a:p>
            <a:pPr lvl="1"/>
            <a:r>
              <a:rPr lang="en-US" sz="1400" dirty="0" smtClean="0"/>
              <a:t>iOS: </a:t>
            </a:r>
            <a:r>
              <a:rPr lang="en-US" sz="1400" dirty="0"/>
              <a:t>&lt;</a:t>
            </a:r>
            <a:r>
              <a:rPr lang="en-US" sz="1400" dirty="0" err="1"/>
              <a:t>projectname</a:t>
            </a:r>
            <a:r>
              <a:rPr lang="en-US" sz="1400" dirty="0"/>
              <a:t>&gt;/classes</a:t>
            </a:r>
          </a:p>
          <a:p>
            <a:r>
              <a:rPr lang="en-US" sz="1800" dirty="0" smtClean="0"/>
              <a:t>Eclipse - .project / .</a:t>
            </a:r>
            <a:r>
              <a:rPr lang="en-US" sz="1800" dirty="0" err="1" smtClean="0"/>
              <a:t>classpath</a:t>
            </a:r>
            <a:endParaRPr lang="en-US" sz="1400" dirty="0" smtClean="0"/>
          </a:p>
          <a:p>
            <a:r>
              <a:rPr lang="en-US" sz="1800" dirty="0" smtClean="0"/>
              <a:t>IntelliJ IDEA - .</a:t>
            </a:r>
            <a:r>
              <a:rPr lang="en-US" sz="1800" dirty="0" smtClean="0"/>
              <a:t>idea</a:t>
            </a:r>
            <a:endParaRPr lang="en-US" sz="1800" dirty="0" smtClean="0"/>
          </a:p>
          <a:p>
            <a:r>
              <a:rPr lang="en-US" sz="1800" dirty="0" smtClean="0"/>
              <a:t>Xcode - .</a:t>
            </a:r>
            <a:r>
              <a:rPr lang="en-US" sz="1800" dirty="0" err="1"/>
              <a:t>xcodeproj</a:t>
            </a:r>
            <a:endParaRPr lang="en-US" sz="1400" dirty="0" smtClean="0"/>
          </a:p>
          <a:p>
            <a:r>
              <a:rPr lang="en-US" sz="1800" dirty="0" smtClean="0"/>
              <a:t>Whitelist external hosts via </a:t>
            </a:r>
            <a:r>
              <a:rPr lang="en-US" sz="1800" dirty="0" err="1" smtClean="0"/>
              <a:t>config.xml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38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</a:t>
            </a:r>
          </a:p>
          <a:p>
            <a:pPr lvl="1"/>
            <a:r>
              <a:rPr lang="en-US" sz="1600" dirty="0" smtClean="0"/>
              <a:t>Ideal data interchange format for JS</a:t>
            </a:r>
          </a:p>
          <a:p>
            <a:pPr lvl="1"/>
            <a:r>
              <a:rPr lang="en-US" sz="1600" dirty="0" smtClean="0"/>
              <a:t>Easily maps to/from JS objects</a:t>
            </a:r>
          </a:p>
          <a:p>
            <a:pPr lvl="1"/>
            <a:r>
              <a:rPr lang="en-US" sz="1600" dirty="0" smtClean="0"/>
              <a:t>“Human readable”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r>
              <a:rPr lang="en-US" sz="2000" dirty="0" smtClean="0"/>
              <a:t>GOTCHAs:</a:t>
            </a:r>
          </a:p>
          <a:p>
            <a:pPr lvl="1"/>
            <a:r>
              <a:rPr lang="en-US" sz="1600" dirty="0" smtClean="0"/>
              <a:t>Hard 5 MB limit</a:t>
            </a:r>
          </a:p>
          <a:p>
            <a:pPr lvl="1"/>
            <a:r>
              <a:rPr lang="en-US" sz="1600" dirty="0" smtClean="0"/>
              <a:t>Chrome Desktop testing requires local file access permission</a:t>
            </a:r>
          </a:p>
          <a:p>
            <a:pPr lvl="2"/>
            <a:r>
              <a:rPr lang="en-US" sz="1200" dirty="0"/>
              <a:t>--allow-file-access-from-files --disable-web-</a:t>
            </a:r>
            <a:r>
              <a:rPr lang="en-US" sz="12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1461</TotalTime>
  <Words>1546</Words>
  <Application>Microsoft Macintosh PowerPoint</Application>
  <PresentationFormat>On-screen Show (4:3)</PresentationFormat>
  <Paragraphs>306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LeadingEDJE</vt:lpstr>
      <vt:lpstr>Real World Mobile App Development Using Phonegap and jQuery Mobile</vt:lpstr>
      <vt:lpstr>Agenda</vt:lpstr>
      <vt:lpstr>Introduction</vt:lpstr>
      <vt:lpstr>Introduction</vt:lpstr>
      <vt:lpstr>Introduction</vt:lpstr>
      <vt:lpstr>Assumptions</vt:lpstr>
      <vt:lpstr>Getting Started</vt:lpstr>
      <vt:lpstr>Project Structure</vt:lpstr>
      <vt:lpstr>Data Management</vt:lpstr>
      <vt:lpstr>Data Management</vt:lpstr>
      <vt:lpstr>Data Binding with Knockout</vt:lpstr>
      <vt:lpstr>Underscore.js</vt:lpstr>
      <vt:lpstr>HTML Templates via EJS</vt:lpstr>
      <vt:lpstr>Globalization</vt:lpstr>
      <vt:lpstr>Lessons Learned and Gotcha’s</vt:lpstr>
      <vt:lpstr>Performance / Devices / Browsers</vt:lpstr>
      <vt:lpstr>Testing / Debugging</vt:lpstr>
      <vt:lpstr>Useful Add-ons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312</cp:revision>
  <cp:lastPrinted>2012-10-04T22:15:43Z</cp:lastPrinted>
  <dcterms:created xsi:type="dcterms:W3CDTF">2009-06-11T16:18:08Z</dcterms:created>
  <dcterms:modified xsi:type="dcterms:W3CDTF">2013-05-08T19:01:26Z</dcterms:modified>
</cp:coreProperties>
</file>