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1170" y="18"/>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pyimagesearch.com/2016/11/14/installing-keras-with-tensorflow-backend/" TargetMode="Externa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JPG"/><Relationship Id="rId5" Type="http://schemas.microsoft.com/office/2007/relationships/hdphoto" Target="../media/hdphoto1.wdp"/><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s://github.com/Microsoft/ELL/blob/master/INSTALL-Window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39393" y="6401553"/>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571500" y="6526924"/>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3600" dirty="0"/>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Abstract</a:t>
            </a:r>
          </a:p>
        </p:txBody>
      </p:sp>
      <p:sp>
        <p:nvSpPr>
          <p:cNvPr id="44" name="Text Box 388"/>
          <p:cNvSpPr txBox="1">
            <a:spLocks noChangeArrowheads="1"/>
          </p:cNvSpPr>
          <p:nvPr/>
        </p:nvSpPr>
        <p:spPr bwMode="auto">
          <a:xfrm>
            <a:off x="575024" y="13488562"/>
            <a:ext cx="1405537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Introduction </a:t>
            </a:r>
          </a:p>
        </p:txBody>
      </p:sp>
      <p:sp>
        <p:nvSpPr>
          <p:cNvPr id="53" name="Text Box 7"/>
          <p:cNvSpPr txBox="1">
            <a:spLocks noChangeArrowheads="1"/>
          </p:cNvSpPr>
          <p:nvPr/>
        </p:nvSpPr>
        <p:spPr bwMode="auto">
          <a:xfrm>
            <a:off x="571500" y="24668445"/>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581279" y="31986022"/>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599563" y="32506172"/>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94572" y="38537978"/>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pic>
        <p:nvPicPr>
          <p:cNvPr id="3" name="Picture 2">
            <a:extLst>
              <a:ext uri="{FF2B5EF4-FFF2-40B4-BE49-F238E27FC236}">
                <a16:creationId xmlns:a16="http://schemas.microsoft.com/office/drawing/2014/main" id="{1CFE2CBC-0CEA-4DBE-8CE2-82CFF41CDF6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977" b="89535" l="2169" r="98554">
                        <a14:foregroundMark x1="6265" y1="86047" x2="6265" y2="86047"/>
                        <a14:foregroundMark x1="2169" y1="50000" x2="2169" y2="50000"/>
                        <a14:foregroundMark x1="14699" y1="52326" x2="14699" y2="52326"/>
                        <a14:foregroundMark x1="22169" y1="46512" x2="22169" y2="46512"/>
                        <a14:foregroundMark x1="26747" y1="30233" x2="26747" y2="30233"/>
                        <a14:foregroundMark x1="34458" y1="22093" x2="34458" y2="22093"/>
                        <a14:foregroundMark x1="33976" y1="6977" x2="33976" y2="6977"/>
                        <a14:foregroundMark x1="40723" y1="20930" x2="40723" y2="20930"/>
                        <a14:foregroundMark x1="54940" y1="9302" x2="54940" y2="9302"/>
                        <a14:foregroundMark x1="61205" y1="18605" x2="61205" y2="18605"/>
                        <a14:foregroundMark x1="69157" y1="22093" x2="69157" y2="22093"/>
                        <a14:foregroundMark x1="75422" y1="29070" x2="75422" y2="29070"/>
                        <a14:foregroundMark x1="75422" y1="13953" x2="75422" y2="13953"/>
                        <a14:foregroundMark x1="81687" y1="32558" x2="81687" y2="32558"/>
                        <a14:foregroundMark x1="84337" y1="69767" x2="84337" y2="69767"/>
                        <a14:foregroundMark x1="91807" y1="65116" x2="91807" y2="65116"/>
                        <a14:foregroundMark x1="97590" y1="69767" x2="97590" y2="69767"/>
                        <a14:foregroundMark x1="98554" y1="56977" x2="98554" y2="56977"/>
                        <a14:foregroundMark x1="9639" y1="80233" x2="9639" y2="80233"/>
                        <a14:foregroundMark x1="11325" y1="70930" x2="11325" y2="70930"/>
                      </a14:backgroundRemoval>
                    </a14:imgEffect>
                  </a14:imgLayer>
                </a14:imgProps>
              </a:ext>
              <a:ext uri="{28A0092B-C50C-407E-A947-70E740481C1C}">
                <a14:useLocalDpi xmlns:a14="http://schemas.microsoft.com/office/drawing/2010/main" val="0"/>
              </a:ext>
            </a:extLst>
          </a:blip>
          <a:stretch>
            <a:fillRect/>
          </a:stretch>
        </p:blipFill>
        <p:spPr>
          <a:xfrm>
            <a:off x="693683" y="606272"/>
            <a:ext cx="4909106" cy="1172683"/>
          </a:xfrm>
          <a:prstGeom prst="rect">
            <a:avLst/>
          </a:prstGeom>
        </p:spPr>
      </p:pic>
      <p:pic>
        <p:nvPicPr>
          <p:cNvPr id="8" name="Picture 7">
            <a:extLst>
              <a:ext uri="{FF2B5EF4-FFF2-40B4-BE49-F238E27FC236}">
                <a16:creationId xmlns:a16="http://schemas.microsoft.com/office/drawing/2014/main" id="{AE7888DB-635C-462D-AC43-BC58550253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5834" y="1635048"/>
            <a:ext cx="3540491" cy="3783992"/>
          </a:xfrm>
          <a:prstGeom prst="rect">
            <a:avLst/>
          </a:prstGeom>
        </p:spPr>
      </p:pic>
      <p:sp>
        <p:nvSpPr>
          <p:cNvPr id="31" name="Rectangle 5"/>
          <p:cNvSpPr>
            <a:spLocks noChangeArrowheads="1"/>
          </p:cNvSpPr>
          <p:nvPr/>
        </p:nvSpPr>
        <p:spPr bwMode="auto">
          <a:xfrm>
            <a:off x="5023841" y="1788039"/>
            <a:ext cx="23871870" cy="3231440"/>
          </a:xfrm>
          <a:prstGeom prst="rect">
            <a:avLst/>
          </a:prstGeom>
          <a:noFill/>
          <a:ln w="9525">
            <a:noFill/>
            <a:miter lim="800000"/>
            <a:headEnd/>
            <a:tailEnd/>
          </a:ln>
        </p:spPr>
        <p:txBody>
          <a:bodyPr wrap="square" lIns="91243" tIns="45614" rIns="91243" bIns="45614">
            <a:spAutoFit/>
          </a:bodyPr>
          <a:lstStyle/>
          <a:p>
            <a:pPr algn="ctr"/>
            <a:r>
              <a:rPr lang="en-US" sz="5400" b="1" dirty="0">
                <a:latin typeface="Arial" charset="0"/>
              </a:rPr>
              <a:t>REAL </a:t>
            </a:r>
            <a:r>
              <a:rPr lang="en-US" sz="5400" b="1" dirty="0"/>
              <a:t>TIME VEHICLE CLASSIFICATION AND LOCALIZATION USING </a:t>
            </a:r>
          </a:p>
          <a:p>
            <a:pPr algn="ctr"/>
            <a:r>
              <a:rPr lang="en-US" sz="5400" b="1" dirty="0">
                <a:latin typeface="Arial" charset="0"/>
              </a:rPr>
              <a:t>AGE COMPUTING</a:t>
            </a:r>
          </a:p>
          <a:p>
            <a:pPr algn="ctr"/>
            <a:r>
              <a:rPr lang="en-US" sz="4800" b="1" dirty="0">
                <a:latin typeface="Arial" charset="0"/>
              </a:rPr>
              <a:t>[Rahul Krishnan	Swapnil </a:t>
            </a:r>
            <a:r>
              <a:rPr lang="en-US" sz="4800" b="1" dirty="0" err="1">
                <a:latin typeface="Arial" charset="0"/>
              </a:rPr>
              <a:t>Panwala</a:t>
            </a:r>
            <a:r>
              <a:rPr lang="en-US" sz="4800" b="1" dirty="0">
                <a:latin typeface="Arial" charset="0"/>
              </a:rPr>
              <a:t>	Akhil John]</a:t>
            </a:r>
            <a:endParaRPr lang="en-US" sz="4800" b="1" dirty="0"/>
          </a:p>
          <a:p>
            <a:pPr algn="ctr"/>
            <a:r>
              <a:rPr lang="en-US" sz="4800" b="1" dirty="0"/>
              <a:t>[</a:t>
            </a:r>
            <a:r>
              <a:rPr lang="en-US" sz="4800" b="1" dirty="0" err="1"/>
              <a:t>Dr.Vipul</a:t>
            </a:r>
            <a:r>
              <a:rPr lang="en-US" sz="4800" b="1" dirty="0"/>
              <a:t> Mishra]</a:t>
            </a:r>
          </a:p>
        </p:txBody>
      </p:sp>
      <p:sp>
        <p:nvSpPr>
          <p:cNvPr id="11" name="TextBox 10">
            <a:extLst>
              <a:ext uri="{FF2B5EF4-FFF2-40B4-BE49-F238E27FC236}">
                <a16:creationId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- 2</a:t>
            </a:r>
          </a:p>
        </p:txBody>
      </p:sp>
      <p:sp>
        <p:nvSpPr>
          <p:cNvPr id="2" name="Rectangle 1"/>
          <p:cNvSpPr/>
          <p:nvPr/>
        </p:nvSpPr>
        <p:spPr bwMode="auto">
          <a:xfrm>
            <a:off x="973394" y="7492181"/>
            <a:ext cx="13332541" cy="4896464"/>
          </a:xfrm>
          <a:prstGeom prst="rect">
            <a:avLst/>
          </a:prstGeom>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a:ln>
                <a:noFill/>
              </a:ln>
              <a:solidFill>
                <a:schemeClr val="tx1"/>
              </a:solidFill>
              <a:effectLst/>
              <a:latin typeface="Arial" charset="0"/>
            </a:endParaRPr>
          </a:p>
        </p:txBody>
      </p:sp>
      <p:sp>
        <p:nvSpPr>
          <p:cNvPr id="5" name="TextBox 4"/>
          <p:cNvSpPr txBox="1"/>
          <p:nvPr/>
        </p:nvSpPr>
        <p:spPr>
          <a:xfrm>
            <a:off x="918079" y="7549375"/>
            <a:ext cx="13347170" cy="6894195"/>
          </a:xfrm>
          <a:prstGeom prst="rect">
            <a:avLst/>
          </a:prstGeom>
          <a:noFill/>
        </p:spPr>
        <p:txBody>
          <a:bodyPr wrap="square" rtlCol="0">
            <a:spAutoFit/>
          </a:bodyPr>
          <a:lstStyle/>
          <a:p>
            <a:pPr algn="l"/>
            <a:r>
              <a:rPr lang="en-US" sz="3600" dirty="0"/>
              <a:t>The project aims at detecting and classifying relevant objects in a video stream (Surveil-</a:t>
            </a:r>
          </a:p>
          <a:p>
            <a:pPr algn="l"/>
            <a:r>
              <a:rPr lang="en-US" sz="3600" dirty="0"/>
              <a:t>lance Video) in </a:t>
            </a:r>
            <a:r>
              <a:rPr lang="en-US" sz="3600" b="1" dirty="0"/>
              <a:t>real time</a:t>
            </a:r>
            <a:r>
              <a:rPr lang="en-US" sz="3600" dirty="0"/>
              <a:t>. The project is a step forward in the era of Edge Computing, by delivering a fully functional and independent end-user device, such as the</a:t>
            </a:r>
            <a:r>
              <a:rPr lang="en-US" sz="3600" b="1" dirty="0"/>
              <a:t> Pi</a:t>
            </a:r>
            <a:r>
              <a:rPr lang="en-US" sz="3600" dirty="0"/>
              <a:t>. We discuss in length the progress made leading up to the current development scene and possible future enhancements that can serve as motivation for further work. We study various working models and further divulge into the chosen model with a discussion on the steps involved for the same.</a:t>
            </a:r>
          </a:p>
          <a:p>
            <a:endParaRPr lang="en-IN" dirty="0"/>
          </a:p>
        </p:txBody>
      </p:sp>
      <p:sp>
        <p:nvSpPr>
          <p:cNvPr id="6" name="TextBox 5"/>
          <p:cNvSpPr txBox="1"/>
          <p:nvPr/>
        </p:nvSpPr>
        <p:spPr>
          <a:xfrm>
            <a:off x="654685" y="14934635"/>
            <a:ext cx="13332541" cy="9510296"/>
          </a:xfrm>
          <a:prstGeom prst="rect">
            <a:avLst/>
          </a:prstGeom>
          <a:noFill/>
        </p:spPr>
        <p:txBody>
          <a:bodyPr wrap="square" rtlCol="0">
            <a:spAutoFit/>
          </a:bodyPr>
          <a:lstStyle/>
          <a:p>
            <a:pPr algn="l"/>
            <a:r>
              <a:rPr lang="en-US" sz="3600" dirty="0"/>
              <a:t>Our project is an extended work on the blooming Computer Vision work on vehicle detection. We implement a real-time system capable of accounting to vehicles in-and-out of subjected areas. Most notable and recent work in the industry has been credited to models trained on the western context, with subtle yet significant changes in contrast with the Indian context. </a:t>
            </a:r>
          </a:p>
          <a:p>
            <a:pPr algn="l"/>
            <a:r>
              <a:rPr lang="en-US" sz="3600" dirty="0"/>
              <a:t>Our model will finally be executed in a low spec device, the Raspberry Pi3 and all further correspondence to our project is parallel with implementation of the same in Pi.</a:t>
            </a:r>
          </a:p>
          <a:p>
            <a:pPr algn="l"/>
            <a:r>
              <a:rPr lang="en-US" sz="3600" dirty="0"/>
              <a:t>Most exhaustively used models include </a:t>
            </a:r>
            <a:r>
              <a:rPr lang="en-US" sz="3600" dirty="0" err="1"/>
              <a:t>ResNet</a:t>
            </a:r>
            <a:r>
              <a:rPr lang="en-US" sz="3600" dirty="0"/>
              <a:t> and the YOLO model. Both of which has significant accuracy, but again with the western context. We lean towards the two as they have superior localization and classification in addition to easier modification of layers, via </a:t>
            </a:r>
            <a:r>
              <a:rPr lang="en-US" sz="3600" b="1" dirty="0"/>
              <a:t>transfer learning</a:t>
            </a:r>
            <a:r>
              <a:rPr lang="en-US" sz="3600" dirty="0"/>
              <a:t>. We further seek to implement a fully functional system trained on </a:t>
            </a:r>
            <a:r>
              <a:rPr lang="en-US" sz="3600" dirty="0" err="1"/>
              <a:t>indian</a:t>
            </a:r>
            <a:r>
              <a:rPr lang="en-US" sz="3600" dirty="0"/>
              <a:t> vehicles. Our expected levels of accuracy and threshold values are mentioned in later parts of the report</a:t>
            </a:r>
            <a:endParaRPr lang="en-IN" sz="3600" dirty="0"/>
          </a:p>
        </p:txBody>
      </p:sp>
      <p:sp>
        <p:nvSpPr>
          <p:cNvPr id="7" name="TextBox 6"/>
          <p:cNvSpPr txBox="1"/>
          <p:nvPr/>
        </p:nvSpPr>
        <p:spPr>
          <a:xfrm>
            <a:off x="885122" y="25946712"/>
            <a:ext cx="13591564" cy="5638188"/>
          </a:xfrm>
          <a:prstGeom prst="rect">
            <a:avLst/>
          </a:prstGeom>
          <a:noFill/>
        </p:spPr>
        <p:txBody>
          <a:bodyPr wrap="square" rtlCol="0">
            <a:spAutoFit/>
          </a:bodyPr>
          <a:lstStyle/>
          <a:p>
            <a:pPr algn="l"/>
            <a:r>
              <a:rPr lang="en-US" sz="3600" b="1" dirty="0"/>
              <a:t>1)Initial Idea: </a:t>
            </a:r>
            <a:r>
              <a:rPr lang="en-US" sz="3600" b="1" dirty="0" err="1"/>
              <a:t>ResNet</a:t>
            </a:r>
            <a:r>
              <a:rPr lang="en-US" sz="3600" b="1" dirty="0"/>
              <a:t> with Embedded Learning Library-        			Microsoft.</a:t>
            </a:r>
          </a:p>
          <a:p>
            <a:pPr algn="l"/>
            <a:r>
              <a:rPr lang="en-US" sz="3600" i="1" dirty="0"/>
              <a:t>[CON]</a:t>
            </a:r>
            <a:br>
              <a:rPr lang="en-US" sz="3600" b="1" dirty="0"/>
            </a:br>
            <a:r>
              <a:rPr lang="en-US" sz="3600" dirty="0"/>
              <a:t>Cannot be of appreciable size to be compactible with Pi.</a:t>
            </a:r>
          </a:p>
          <a:p>
            <a:pPr algn="l"/>
            <a:endParaRPr lang="en-US" sz="3600" b="1" dirty="0"/>
          </a:p>
          <a:p>
            <a:pPr algn="l"/>
            <a:r>
              <a:rPr lang="en-US" sz="3600" b="1" dirty="0"/>
              <a:t>2) Final Implementation: Tiny YOLOv2 Implementation by 						     Dark-flow. (VOC data-set)</a:t>
            </a:r>
          </a:p>
          <a:p>
            <a:pPr algn="l"/>
            <a:r>
              <a:rPr lang="en-US" sz="3600" i="1" dirty="0"/>
              <a:t>[PRO]</a:t>
            </a:r>
          </a:p>
          <a:p>
            <a:pPr algn="l"/>
            <a:r>
              <a:rPr lang="en-US" sz="3600" dirty="0"/>
              <a:t>Tiny YOLO reduces total space consumption by around 35% with negligible loss in accuracy or correctness of prediction</a:t>
            </a:r>
            <a:endParaRPr lang="en-IN" sz="3600" dirty="0"/>
          </a:p>
        </p:txBody>
      </p:sp>
      <p:pic>
        <p:nvPicPr>
          <p:cNvPr id="1026" name="Picture 2" descr="https://lh4.googleusercontent.com/Fc-khPQE4Pqz7n3V1rQTYT6Vnb7g_um42Tlmt6mgzgUk2wpsM-t_NVTFsj2OxlWsH0GEqxwD0_iKCyv7UjmrBB_hDVL8CT-hlP6Ja5fiasF5ZSD352wAf4QM_m_ijGzoo4G3zpe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61893" y="26032204"/>
            <a:ext cx="13328198" cy="58449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355834" y="38690550"/>
            <a:ext cx="12486290" cy="1107996"/>
          </a:xfrm>
          <a:prstGeom prst="rect">
            <a:avLst/>
          </a:prstGeom>
          <a:noFill/>
        </p:spPr>
        <p:txBody>
          <a:bodyPr wrap="square" rtlCol="0">
            <a:spAutoFit/>
          </a:bodyPr>
          <a:lstStyle/>
          <a:p>
            <a:endParaRPr lang="en-IN" sz="6600" dirty="0"/>
          </a:p>
        </p:txBody>
      </p:sp>
      <p:sp>
        <p:nvSpPr>
          <p:cNvPr id="12" name="TextBox 11"/>
          <p:cNvSpPr txBox="1"/>
          <p:nvPr/>
        </p:nvSpPr>
        <p:spPr>
          <a:xfrm>
            <a:off x="16028936" y="6922878"/>
            <a:ext cx="13328198" cy="1354217"/>
          </a:xfrm>
          <a:prstGeom prst="rect">
            <a:avLst/>
          </a:prstGeom>
          <a:noFill/>
        </p:spPr>
        <p:txBody>
          <a:bodyPr wrap="square" rtlCol="0">
            <a:spAutoFit/>
          </a:bodyPr>
          <a:lstStyle/>
          <a:p>
            <a:r>
              <a:rPr lang="en-IN" dirty="0"/>
              <a:t>.</a:t>
            </a:r>
          </a:p>
        </p:txBody>
      </p:sp>
      <p:sp>
        <p:nvSpPr>
          <p:cNvPr id="14" name="TextBox 13"/>
          <p:cNvSpPr txBox="1"/>
          <p:nvPr/>
        </p:nvSpPr>
        <p:spPr>
          <a:xfrm>
            <a:off x="15694572" y="39360880"/>
            <a:ext cx="13201139" cy="2554545"/>
          </a:xfrm>
          <a:prstGeom prst="rect">
            <a:avLst/>
          </a:prstGeom>
          <a:noFill/>
        </p:spPr>
        <p:txBody>
          <a:bodyPr wrap="square" rtlCol="0">
            <a:spAutoFit/>
          </a:bodyPr>
          <a:lstStyle/>
          <a:p>
            <a:pPr marL="514350" indent="-514350">
              <a:buAutoNum type="arabicParenR"/>
            </a:pPr>
            <a:r>
              <a:rPr lang="en-IN" sz="3200" dirty="0">
                <a:hlinkClick r:id="rId8"/>
              </a:rPr>
              <a:t>https://www.pyimagesearch.com/2016/11/14/installing-keras-with-tensorflow-backend/</a:t>
            </a:r>
            <a:endParaRPr lang="en-IN" sz="3200" dirty="0"/>
          </a:p>
          <a:p>
            <a:r>
              <a:rPr lang="en-IN" sz="3200" dirty="0"/>
              <a:t>2)  </a:t>
            </a:r>
            <a:r>
              <a:rPr lang="en-IN" sz="3200" u="sng" dirty="0">
                <a:hlinkClick r:id="rId9"/>
              </a:rPr>
              <a:t>https://github.com/Microsoft/ELL/blob/master/INSTALL-  Windows.md</a:t>
            </a:r>
            <a:endParaRPr lang="en-IN" sz="3200" u="sng" dirty="0"/>
          </a:p>
          <a:p>
            <a:pPr algn="l"/>
            <a:endParaRPr lang="en-IN" sz="3200" dirty="0"/>
          </a:p>
        </p:txBody>
      </p:sp>
      <p:pic>
        <p:nvPicPr>
          <p:cNvPr id="15" name="Picture 14">
            <a:extLst>
              <a:ext uri="{FF2B5EF4-FFF2-40B4-BE49-F238E27FC236}">
                <a16:creationId xmlns:a16="http://schemas.microsoft.com/office/drawing/2014/main" id="{DE171156-747C-412F-9590-13D72B866E1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028936" y="6869065"/>
            <a:ext cx="13272883" cy="8174289"/>
          </a:xfrm>
          <a:prstGeom prst="rect">
            <a:avLst/>
          </a:prstGeom>
        </p:spPr>
      </p:pic>
      <p:pic>
        <p:nvPicPr>
          <p:cNvPr id="24" name="Picture 23">
            <a:extLst>
              <a:ext uri="{FF2B5EF4-FFF2-40B4-BE49-F238E27FC236}">
                <a16:creationId xmlns:a16="http://schemas.microsoft.com/office/drawing/2014/main" id="{082CDAA1-A40A-45E6-9EB6-FD55A26B6CF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28936" y="16429895"/>
            <a:ext cx="13272882" cy="9282788"/>
          </a:xfrm>
          <a:prstGeom prst="rect">
            <a:avLst/>
          </a:prstGeom>
        </p:spPr>
      </p:pic>
      <p:pic>
        <p:nvPicPr>
          <p:cNvPr id="26" name="Picture 25">
            <a:extLst>
              <a:ext uri="{FF2B5EF4-FFF2-40B4-BE49-F238E27FC236}">
                <a16:creationId xmlns:a16="http://schemas.microsoft.com/office/drawing/2014/main" id="{A198C283-042B-4B22-A5B3-BC7E993E028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2340" y="33090755"/>
            <a:ext cx="13412910" cy="8566644"/>
          </a:xfrm>
          <a:prstGeom prst="rect">
            <a:avLst/>
          </a:prstGeom>
        </p:spPr>
      </p:pic>
      <p:sp>
        <p:nvSpPr>
          <p:cNvPr id="28" name="TextBox 27">
            <a:extLst>
              <a:ext uri="{FF2B5EF4-FFF2-40B4-BE49-F238E27FC236}">
                <a16:creationId xmlns:a16="http://schemas.microsoft.com/office/drawing/2014/main" id="{24439F62-78BD-4347-B350-80CB3F9E8A29}"/>
              </a:ext>
            </a:extLst>
          </p:cNvPr>
          <p:cNvSpPr txBox="1"/>
          <p:nvPr/>
        </p:nvSpPr>
        <p:spPr>
          <a:xfrm>
            <a:off x="15694572" y="33159182"/>
            <a:ext cx="13999362" cy="6494085"/>
          </a:xfrm>
          <a:prstGeom prst="rect">
            <a:avLst/>
          </a:prstGeom>
          <a:noFill/>
        </p:spPr>
        <p:txBody>
          <a:bodyPr wrap="square" rtlCol="0">
            <a:spAutoFit/>
          </a:bodyPr>
          <a:lstStyle/>
          <a:p>
            <a:pPr algn="just"/>
            <a:r>
              <a:rPr lang="en-IN" sz="3200" dirty="0"/>
              <a:t>The main inspiration behind this project was our observation of guards maintaining  manual records of vehicles entering or leaving the University campus. We found a need to automate this process of maintaining records. A device could be made that could take accurate records not only at gates but also at different locations. The data collected from such devices, over some months or years could give insight into people’s activity and the growth of a city. For better execution of our model, the code could be further optimised by removing the dependencies not required for execution of real-time processing. Further the model could be also trained for number plate detection to get precise data for surveillance. This would not only result to higher precision but we would be able to collect more data.</a:t>
            </a:r>
          </a:p>
          <a:p>
            <a:pPr algn="just"/>
            <a:endParaRPr lang="en-IN" sz="3200" dirty="0"/>
          </a:p>
          <a:p>
            <a:pPr algn="just"/>
            <a:endParaRPr lang="en-IN" sz="3200" dirty="0"/>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485</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Akhil John</cp:lastModifiedBy>
  <cp:revision>84</cp:revision>
  <dcterms:created xsi:type="dcterms:W3CDTF">2008-12-04T00:20:37Z</dcterms:created>
  <dcterms:modified xsi:type="dcterms:W3CDTF">2018-06-27T20:44:05Z</dcterms:modified>
  <cp:category>Research Poster</cp:category>
</cp:coreProperties>
</file>