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5" d="100"/>
          <a:sy n="25" d="100"/>
        </p:scale>
        <p:origin x="1356" y="-3504"/>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kaggle.com/sulianova/eda-cardiovascular-data"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10" Type="http://schemas.openxmlformats.org/officeDocument/2006/relationships/hyperlink" Target="https://machinelearningmastery.com/" TargetMode="External"/><Relationship Id="rId4" Type="http://schemas.openxmlformats.org/officeDocument/2006/relationships/image" Target="../media/image3.png"/><Relationship Id="rId9" Type="http://schemas.openxmlformats.org/officeDocument/2006/relationships/hyperlink" Target="https://www.kaggle.com/ronitf/predicting-heart-disea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639393" y="6401553"/>
            <a:ext cx="14173200" cy="35480251"/>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3" name="AutoShape 4"/>
          <p:cNvSpPr>
            <a:spLocks noChangeArrowheads="1"/>
          </p:cNvSpPr>
          <p:nvPr/>
        </p:nvSpPr>
        <p:spPr bwMode="auto">
          <a:xfrm>
            <a:off x="571500" y="6526924"/>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r>
              <a:rPr lang="en-US" sz="4000" dirty="0">
                <a:latin typeface="Times New Roman" panose="02020603050405020304" pitchFamily="18" charset="0"/>
                <a:cs typeface="Times New Roman" panose="02020603050405020304" pitchFamily="18" charset="0"/>
              </a:rPr>
              <a:t>   </a:t>
            </a:r>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355834" y="6614600"/>
            <a:ext cx="12486290"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30621" y="12763687"/>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93683" y="28639002"/>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a:t>
            </a:r>
          </a:p>
        </p:txBody>
      </p:sp>
      <p:sp>
        <p:nvSpPr>
          <p:cNvPr id="106" name="Text Box 479"/>
          <p:cNvSpPr txBox="1">
            <a:spLocks noChangeArrowheads="1"/>
          </p:cNvSpPr>
          <p:nvPr/>
        </p:nvSpPr>
        <p:spPr bwMode="auto">
          <a:xfrm>
            <a:off x="15718222" y="33482792"/>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Conclusions</a:t>
            </a:r>
          </a:p>
        </p:txBody>
      </p:sp>
      <p:sp>
        <p:nvSpPr>
          <p:cNvPr id="108" name="Text Box 479"/>
          <p:cNvSpPr txBox="1">
            <a:spLocks noChangeArrowheads="1"/>
          </p:cNvSpPr>
          <p:nvPr/>
        </p:nvSpPr>
        <p:spPr bwMode="auto">
          <a:xfrm>
            <a:off x="15694572" y="38393477"/>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References</a:t>
            </a:r>
          </a:p>
        </p:txBody>
      </p:sp>
      <p:pic>
        <p:nvPicPr>
          <p:cNvPr id="3" name="Picture 2">
            <a:extLst>
              <a:ext uri="{FF2B5EF4-FFF2-40B4-BE49-F238E27FC236}">
                <a16:creationId xmlns:a16="http://schemas.microsoft.com/office/drawing/2014/main" id="{1CFE2CBC-0CEA-4DBE-8CE2-82CFF41CDF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977" b="89535" l="2169" r="98554">
                        <a14:foregroundMark x1="6265" y1="86047" x2="6265" y2="86047"/>
                        <a14:foregroundMark x1="2169" y1="50000" x2="2169" y2="50000"/>
                        <a14:foregroundMark x1="14699" y1="52326" x2="14699" y2="52326"/>
                        <a14:foregroundMark x1="22169" y1="46512" x2="22169" y2="46512"/>
                        <a14:foregroundMark x1="26747" y1="30233" x2="26747" y2="30233"/>
                        <a14:foregroundMark x1="34458" y1="22093" x2="34458" y2="22093"/>
                        <a14:foregroundMark x1="33976" y1="6977" x2="33976" y2="6977"/>
                        <a14:foregroundMark x1="40723" y1="20930" x2="40723" y2="20930"/>
                        <a14:foregroundMark x1="54940" y1="9302" x2="54940" y2="9302"/>
                        <a14:foregroundMark x1="61205" y1="18605" x2="61205" y2="18605"/>
                        <a14:foregroundMark x1="69157" y1="22093" x2="69157" y2="22093"/>
                        <a14:foregroundMark x1="75422" y1="29070" x2="75422" y2="29070"/>
                        <a14:foregroundMark x1="75422" y1="13953" x2="75422" y2="13953"/>
                        <a14:foregroundMark x1="81687" y1="32558" x2="81687" y2="32558"/>
                        <a14:foregroundMark x1="84337" y1="69767" x2="84337" y2="69767"/>
                        <a14:foregroundMark x1="91807" y1="65116" x2="91807" y2="65116"/>
                        <a14:foregroundMark x1="97590" y1="69767" x2="97590" y2="69767"/>
                        <a14:foregroundMark x1="98554" y1="56977" x2="98554" y2="56977"/>
                        <a14:foregroundMark x1="9639" y1="80233" x2="9639" y2="80233"/>
                        <a14:foregroundMark x1="11325" y1="70930" x2="11325" y2="70930"/>
                      </a14:backgroundRemoval>
                    </a14:imgEffect>
                  </a14:imgLayer>
                </a14:imgProps>
              </a:ext>
              <a:ext uri="{28A0092B-C50C-407E-A947-70E740481C1C}">
                <a14:useLocalDpi xmlns:a14="http://schemas.microsoft.com/office/drawing/2010/main" val="0"/>
              </a:ext>
            </a:extLst>
          </a:blip>
          <a:stretch>
            <a:fillRect/>
          </a:stretch>
        </p:blipFill>
        <p:spPr>
          <a:xfrm>
            <a:off x="693683" y="606272"/>
            <a:ext cx="4909106" cy="1172683"/>
          </a:xfrm>
          <a:prstGeom prst="rect">
            <a:avLst/>
          </a:prstGeom>
        </p:spPr>
      </p:pic>
      <p:pic>
        <p:nvPicPr>
          <p:cNvPr id="8" name="Picture 7">
            <a:extLst>
              <a:ext uri="{FF2B5EF4-FFF2-40B4-BE49-F238E27FC236}">
                <a16:creationId xmlns:a16="http://schemas.microsoft.com/office/drawing/2014/main" id="{AE7888DB-635C-462D-AC43-BC58550253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834" y="1635048"/>
            <a:ext cx="3540491" cy="3783992"/>
          </a:xfrm>
          <a:prstGeom prst="rect">
            <a:avLst/>
          </a:prstGeom>
        </p:spPr>
      </p:pic>
      <p:sp>
        <p:nvSpPr>
          <p:cNvPr id="31" name="Rectangle 5"/>
          <p:cNvSpPr>
            <a:spLocks noChangeArrowheads="1"/>
          </p:cNvSpPr>
          <p:nvPr/>
        </p:nvSpPr>
        <p:spPr bwMode="auto">
          <a:xfrm>
            <a:off x="3686517" y="1050095"/>
            <a:ext cx="25081678" cy="3569994"/>
          </a:xfrm>
          <a:prstGeom prst="rect">
            <a:avLst/>
          </a:prstGeom>
          <a:noFill/>
          <a:ln w="9525">
            <a:noFill/>
            <a:miter lim="800000"/>
            <a:headEnd/>
            <a:tailEnd/>
          </a:ln>
        </p:spPr>
        <p:txBody>
          <a:bodyPr wrap="square" lIns="91243" tIns="45614" rIns="91243" bIns="45614">
            <a:spAutoFit/>
          </a:bodyPr>
          <a:lstStyle/>
          <a:p>
            <a:r>
              <a:rPr lang="en-IN" b="1" dirty="0"/>
              <a:t>   CARDIOVASCULAR DISEASE PREDICTION</a:t>
            </a:r>
            <a:endParaRPr lang="en-US" sz="7200" b="1" dirty="0">
              <a:latin typeface="Times New Roman" pitchFamily="18" charset="0"/>
              <a:cs typeface="Times New Roman" pitchFamily="18" charset="0"/>
            </a:endParaRPr>
          </a:p>
          <a:p>
            <a:pPr algn="ctr"/>
            <a:r>
              <a:rPr lang="en-US" sz="4800" b="1" dirty="0"/>
              <a:t>V Sreejith | C Sudarshan | M </a:t>
            </a:r>
            <a:r>
              <a:rPr lang="en-US" sz="4800" b="1" dirty="0" err="1"/>
              <a:t>Sukul</a:t>
            </a:r>
            <a:endParaRPr lang="en-US" sz="4800" b="1" dirty="0"/>
          </a:p>
          <a:p>
            <a:pPr algn="ctr"/>
            <a:endParaRPr lang="en-US" sz="4800" b="1" dirty="0">
              <a:latin typeface="Arial" charset="0"/>
            </a:endParaRPr>
          </a:p>
          <a:p>
            <a:pPr algn="ctr"/>
            <a:r>
              <a:rPr lang="en-US" sz="4800" b="1" dirty="0"/>
              <a:t>Dr. Tanveer Ahmed</a:t>
            </a:r>
          </a:p>
        </p:txBody>
      </p:sp>
      <p:sp>
        <p:nvSpPr>
          <p:cNvPr id="2" name="TextBox 1">
            <a:extLst>
              <a:ext uri="{FF2B5EF4-FFF2-40B4-BE49-F238E27FC236}">
                <a16:creationId xmlns:a16="http://schemas.microsoft.com/office/drawing/2014/main" id="{F5C45C57-5E48-4FFE-AD25-787EC05D6023}"/>
              </a:ext>
            </a:extLst>
          </p:cNvPr>
          <p:cNvSpPr txBox="1"/>
          <p:nvPr/>
        </p:nvSpPr>
        <p:spPr>
          <a:xfrm>
            <a:off x="1438729" y="8429000"/>
            <a:ext cx="12419160" cy="2554545"/>
          </a:xfrm>
          <a:prstGeom prst="rect">
            <a:avLst/>
          </a:prstGeom>
          <a:noFill/>
        </p:spPr>
        <p:txBody>
          <a:bodyPr wrap="square" rtlCol="0">
            <a:spAutoFit/>
          </a:bodyPr>
          <a:lstStyle/>
          <a:p>
            <a:pPr algn="l"/>
            <a:r>
              <a:rPr lang="en-IN" sz="4000" dirty="0">
                <a:latin typeface="Times New Roman" panose="02020603050405020304" pitchFamily="18" charset="0"/>
                <a:cs typeface="Times New Roman" panose="02020603050405020304" pitchFamily="18" charset="0"/>
              </a:rPr>
              <a:t>The main objective of our project is to predict if a person has a chance of getting a cardiovascular disease based on the person’s medical examination readings (Age ,BMI , Blood pressure , Cholesterol etc). </a:t>
            </a:r>
          </a:p>
        </p:txBody>
      </p:sp>
      <p:sp>
        <p:nvSpPr>
          <p:cNvPr id="5" name="TextBox 4">
            <a:extLst>
              <a:ext uri="{FF2B5EF4-FFF2-40B4-BE49-F238E27FC236}">
                <a16:creationId xmlns:a16="http://schemas.microsoft.com/office/drawing/2014/main" id="{36BE4926-1865-4C3D-91B2-58C9632B0FA5}"/>
              </a:ext>
            </a:extLst>
          </p:cNvPr>
          <p:cNvSpPr txBox="1"/>
          <p:nvPr/>
        </p:nvSpPr>
        <p:spPr>
          <a:xfrm>
            <a:off x="1080762" y="14587967"/>
            <a:ext cx="13195677" cy="14250055"/>
          </a:xfrm>
          <a:prstGeom prst="rect">
            <a:avLst/>
          </a:prstGeom>
          <a:noFill/>
        </p:spPr>
        <p:txBody>
          <a:bodyPr wrap="square" rtlCol="0">
            <a:spAutoFit/>
          </a:bodyPr>
          <a:lstStyle/>
          <a:p>
            <a:pPr algn="l"/>
            <a:r>
              <a:rPr lang="en-IN" sz="4000" dirty="0">
                <a:latin typeface="Times New Roman" panose="02020603050405020304" pitchFamily="18" charset="0"/>
                <a:cs typeface="Times New Roman" panose="02020603050405020304" pitchFamily="18" charset="0"/>
              </a:rPr>
              <a:t>The human cardiovascular system is made up of the heart and blood vessels. Cardiovascular disease (CVD) is a set of disorders related to  the heart and blood vessels .Annually large number of people die from CVD . Globally it is the number one cause of death.</a:t>
            </a:r>
          </a:p>
          <a:p>
            <a:pPr algn="l"/>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The most common cardiovascular disease is coronary artery disease, which can lead to heart attacks , chest pain   or    stroke. Diagnosing  the heart condition of the patient is a challenging task . Heart diseases are diagnosed from the signs , symptoms and physical examination of the patient. There are several factors that increase the risk of heart disease, such as smoking habit, body cholesterol level, obesity, high blood pressure, and lack of physical exercise.</a:t>
            </a:r>
          </a:p>
          <a:p>
            <a:pPr algn="l"/>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A major challenge faced by health care organizations, such as hospitals and medical centres, is the provision of quality services at affordable costs. Our project aims to predict the presence of cardiovascular disease in a person using important features . </a:t>
            </a:r>
          </a:p>
          <a:p>
            <a:pPr algn="l"/>
            <a:endParaRPr lang="en-IN" sz="4000" dirty="0">
              <a:latin typeface="Times New Roman" panose="02020603050405020304" pitchFamily="18" charset="0"/>
              <a:cs typeface="Times New Roman" panose="02020603050405020304" pitchFamily="18" charset="0"/>
            </a:endParaRPr>
          </a:p>
          <a:p>
            <a:pPr algn="l"/>
            <a:endParaRPr lang="en-IN" sz="4000" dirty="0">
              <a:latin typeface="Times New Roman" panose="02020603050405020304" pitchFamily="18" charset="0"/>
              <a:cs typeface="Times New Roman" panose="02020603050405020304" pitchFamily="18" charset="0"/>
            </a:endParaRPr>
          </a:p>
          <a:p>
            <a:endParaRPr lang="en-IN" sz="4000" dirty="0"/>
          </a:p>
        </p:txBody>
      </p:sp>
      <p:sp>
        <p:nvSpPr>
          <p:cNvPr id="6" name="TextBox 5">
            <a:extLst>
              <a:ext uri="{FF2B5EF4-FFF2-40B4-BE49-F238E27FC236}">
                <a16:creationId xmlns:a16="http://schemas.microsoft.com/office/drawing/2014/main" id="{22CD4FA5-F611-47B7-A1B2-FC3AA6B816AB}"/>
              </a:ext>
            </a:extLst>
          </p:cNvPr>
          <p:cNvSpPr txBox="1"/>
          <p:nvPr/>
        </p:nvSpPr>
        <p:spPr>
          <a:xfrm>
            <a:off x="1438729" y="29918603"/>
            <a:ext cx="11739717" cy="11787842"/>
          </a:xfrm>
          <a:prstGeom prst="rect">
            <a:avLst/>
          </a:prstGeom>
          <a:noFill/>
        </p:spPr>
        <p:txBody>
          <a:bodyPr wrap="square" rtlCol="0">
            <a:spAutoFit/>
          </a:bodyPr>
          <a:lstStyle/>
          <a:p>
            <a:pPr algn="l"/>
            <a:r>
              <a:rPr lang="en-IN" sz="4000" dirty="0">
                <a:latin typeface="Times New Roman" panose="02020603050405020304" pitchFamily="18" charset="0"/>
                <a:cs typeface="Times New Roman" panose="02020603050405020304" pitchFamily="18" charset="0"/>
              </a:rPr>
              <a:t>Traditional Machine Learning Models :</a:t>
            </a:r>
          </a:p>
          <a:p>
            <a:pPr marL="742950" indent="-742950" algn="l">
              <a:buAutoNum type="arabicPeriod"/>
            </a:pPr>
            <a:r>
              <a:rPr lang="en-IN" sz="4000" dirty="0">
                <a:latin typeface="Times New Roman" panose="02020603050405020304" pitchFamily="18" charset="0"/>
                <a:cs typeface="Times New Roman" panose="02020603050405020304" pitchFamily="18" charset="0"/>
              </a:rPr>
              <a:t>Logistic Regression</a:t>
            </a:r>
          </a:p>
          <a:p>
            <a:pPr marL="742950" indent="-742950" algn="l">
              <a:buAutoNum type="arabicPeriod"/>
            </a:pPr>
            <a:r>
              <a:rPr lang="en-IN" sz="4000" dirty="0">
                <a:latin typeface="Times New Roman" panose="02020603050405020304" pitchFamily="18" charset="0"/>
                <a:cs typeface="Times New Roman" panose="02020603050405020304" pitchFamily="18" charset="0"/>
              </a:rPr>
              <a:t>Support Vector Machine</a:t>
            </a:r>
          </a:p>
          <a:p>
            <a:pPr marL="742950" indent="-742950" algn="l">
              <a:buAutoNum type="arabicPeriod"/>
            </a:pPr>
            <a:r>
              <a:rPr lang="en-IN" sz="4000" dirty="0">
                <a:latin typeface="Times New Roman" panose="02020603050405020304" pitchFamily="18" charset="0"/>
                <a:cs typeface="Times New Roman" panose="02020603050405020304" pitchFamily="18" charset="0"/>
              </a:rPr>
              <a:t>K Nearest Neighbours</a:t>
            </a:r>
          </a:p>
          <a:p>
            <a:pPr marL="742950" indent="-742950" algn="l">
              <a:buAutoNum type="arabicPeriod"/>
            </a:pPr>
            <a:r>
              <a:rPr lang="en-IN" sz="4000" dirty="0">
                <a:latin typeface="Times New Roman" panose="02020603050405020304" pitchFamily="18" charset="0"/>
                <a:cs typeface="Times New Roman" panose="02020603050405020304" pitchFamily="18" charset="0"/>
              </a:rPr>
              <a:t>Random Forest </a:t>
            </a:r>
          </a:p>
          <a:p>
            <a:pPr marL="742950" indent="-742950" algn="l">
              <a:buAutoNum type="arabicPeriod"/>
            </a:pPr>
            <a:r>
              <a:rPr lang="en-IN" sz="4000" dirty="0">
                <a:latin typeface="Times New Roman" panose="02020603050405020304" pitchFamily="18" charset="0"/>
                <a:cs typeface="Times New Roman" panose="02020603050405020304" pitchFamily="18" charset="0"/>
              </a:rPr>
              <a:t>Decision Tree</a:t>
            </a:r>
          </a:p>
          <a:p>
            <a:pPr marL="742950" indent="-742950" algn="l">
              <a:buAutoNum type="arabicPeriod"/>
            </a:pPr>
            <a:r>
              <a:rPr lang="en-IN" sz="4000" dirty="0">
                <a:latin typeface="Times New Roman" panose="02020603050405020304" pitchFamily="18" charset="0"/>
                <a:cs typeface="Times New Roman" panose="02020603050405020304" pitchFamily="18" charset="0"/>
              </a:rPr>
              <a:t>Multi Layer Perceptron</a:t>
            </a:r>
          </a:p>
          <a:p>
            <a:pPr marL="742950" indent="-742950" algn="l">
              <a:buAutoNum type="arabicPeriod"/>
            </a:pPr>
            <a:endParaRPr lang="en-IN" sz="4000" dirty="0">
              <a:latin typeface="Times New Roman" panose="02020603050405020304" pitchFamily="18" charset="0"/>
              <a:cs typeface="Times New Roman" panose="02020603050405020304" pitchFamily="18" charset="0"/>
            </a:endParaRPr>
          </a:p>
          <a:p>
            <a:pPr algn="l"/>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Ensemble Techniques used :</a:t>
            </a:r>
          </a:p>
          <a:p>
            <a:pPr algn="l"/>
            <a:r>
              <a:rPr lang="en-IN" sz="4000" dirty="0">
                <a:latin typeface="Times New Roman" panose="02020603050405020304" pitchFamily="18" charset="0"/>
                <a:cs typeface="Times New Roman" panose="02020603050405020304" pitchFamily="18" charset="0"/>
              </a:rPr>
              <a:t>1. Max Voting</a:t>
            </a:r>
          </a:p>
          <a:p>
            <a:pPr algn="l"/>
            <a:r>
              <a:rPr lang="en-IN" sz="4000" dirty="0">
                <a:latin typeface="Times New Roman" panose="02020603050405020304" pitchFamily="18" charset="0"/>
                <a:cs typeface="Times New Roman" panose="02020603050405020304" pitchFamily="18" charset="0"/>
              </a:rPr>
              <a:t>2. Stacking</a:t>
            </a:r>
          </a:p>
          <a:p>
            <a:pPr algn="l"/>
            <a:r>
              <a:rPr lang="en-IN" sz="4000" dirty="0">
                <a:latin typeface="Times New Roman" panose="02020603050405020304" pitchFamily="18" charset="0"/>
                <a:cs typeface="Times New Roman" panose="02020603050405020304" pitchFamily="18" charset="0"/>
              </a:rPr>
              <a:t>3. Bagging</a:t>
            </a:r>
          </a:p>
          <a:p>
            <a:pPr algn="l"/>
            <a:r>
              <a:rPr lang="en-IN" sz="4000" dirty="0">
                <a:latin typeface="Times New Roman" panose="02020603050405020304" pitchFamily="18" charset="0"/>
                <a:cs typeface="Times New Roman" panose="02020603050405020304" pitchFamily="18" charset="0"/>
              </a:rPr>
              <a:t>4. Boosting</a:t>
            </a:r>
          </a:p>
          <a:p>
            <a:pPr algn="l"/>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Neural Networks:</a:t>
            </a:r>
          </a:p>
          <a:p>
            <a:pPr algn="l"/>
            <a:r>
              <a:rPr lang="en-IN" sz="4000" dirty="0">
                <a:latin typeface="Times New Roman" panose="02020603050405020304" pitchFamily="18" charset="0"/>
                <a:cs typeface="Times New Roman" panose="02020603050405020304" pitchFamily="18" charset="0"/>
              </a:rPr>
              <a:t>Artificial Neural Network with 5 layers</a:t>
            </a:r>
          </a:p>
          <a:p>
            <a:pPr algn="l"/>
            <a:endParaRPr lang="en-IN" sz="4000" dirty="0">
              <a:latin typeface="Times New Roman" panose="02020603050405020304" pitchFamily="18" charset="0"/>
              <a:cs typeface="Times New Roman" panose="02020603050405020304" pitchFamily="18" charset="0"/>
            </a:endParaRPr>
          </a:p>
          <a:p>
            <a:pPr marL="742950" indent="-742950" algn="l">
              <a:buAutoNum type="arabicPeriod"/>
            </a:pPr>
            <a:endParaRPr lang="en-IN" sz="4000" dirty="0">
              <a:latin typeface="Times New Roman" panose="02020603050405020304" pitchFamily="18" charset="0"/>
              <a:cs typeface="Times New Roman" panose="02020603050405020304" pitchFamily="18" charset="0"/>
            </a:endParaRPr>
          </a:p>
        </p:txBody>
      </p:sp>
      <p:sp>
        <p:nvSpPr>
          <p:cNvPr id="19" name="Text Box 437">
            <a:extLst>
              <a:ext uri="{FF2B5EF4-FFF2-40B4-BE49-F238E27FC236}">
                <a16:creationId xmlns:a16="http://schemas.microsoft.com/office/drawing/2014/main" id="{62C079E0-06CA-4E16-880E-835DC284E739}"/>
              </a:ext>
            </a:extLst>
          </p:cNvPr>
          <p:cNvSpPr txBox="1">
            <a:spLocks noChangeArrowheads="1"/>
          </p:cNvSpPr>
          <p:nvPr/>
        </p:nvSpPr>
        <p:spPr bwMode="auto">
          <a:xfrm>
            <a:off x="16643788" y="20137149"/>
            <a:ext cx="12401185" cy="584582"/>
          </a:xfrm>
          <a:prstGeom prst="rect">
            <a:avLst/>
          </a:prstGeom>
          <a:solidFill>
            <a:schemeClr val="accent2"/>
          </a:solidFill>
          <a:ln w="9525">
            <a:noFill/>
            <a:miter lim="800000"/>
            <a:headEnd/>
            <a:tailEnd/>
          </a:ln>
        </p:spPr>
        <p:txBody>
          <a:bodyPr wrap="square" lIns="91267" tIns="45624" rIns="91267" bIns="45624">
            <a:spAutoFit/>
          </a:bodyPr>
          <a:lstStyle/>
          <a:p>
            <a:pPr algn="ctr">
              <a:spcBef>
                <a:spcPts val="200"/>
              </a:spcBef>
            </a:pPr>
            <a:r>
              <a:rPr lang="en-US" sz="3200" b="1" dirty="0">
                <a:solidFill>
                  <a:srgbClr val="F8F8F8"/>
                </a:solidFill>
              </a:rPr>
              <a:t>Experimental Results and Discussion</a:t>
            </a:r>
            <a:endParaRPr lang="en-IN" sz="3200" b="1" dirty="0">
              <a:solidFill>
                <a:srgbClr val="F8F8F8"/>
              </a:solidFill>
            </a:endParaRPr>
          </a:p>
        </p:txBody>
      </p:sp>
      <p:pic>
        <p:nvPicPr>
          <p:cNvPr id="24" name="Picture 23">
            <a:extLst>
              <a:ext uri="{FF2B5EF4-FFF2-40B4-BE49-F238E27FC236}">
                <a16:creationId xmlns:a16="http://schemas.microsoft.com/office/drawing/2014/main" id="{769D0537-F07F-4B3E-A03C-876DE89ECB7D}"/>
              </a:ext>
            </a:extLst>
          </p:cNvPr>
          <p:cNvPicPr/>
          <p:nvPr/>
        </p:nvPicPr>
        <p:blipFill>
          <a:blip r:embed="rId7"/>
          <a:stretch>
            <a:fillRect/>
          </a:stretch>
        </p:blipFill>
        <p:spPr>
          <a:xfrm>
            <a:off x="16075740" y="7255320"/>
            <a:ext cx="13537283" cy="11016734"/>
          </a:xfrm>
          <a:prstGeom prst="rect">
            <a:avLst/>
          </a:prstGeom>
        </p:spPr>
      </p:pic>
      <p:sp>
        <p:nvSpPr>
          <p:cNvPr id="9" name="TextBox 8">
            <a:extLst>
              <a:ext uri="{FF2B5EF4-FFF2-40B4-BE49-F238E27FC236}">
                <a16:creationId xmlns:a16="http://schemas.microsoft.com/office/drawing/2014/main" id="{2B53A16E-6E89-4740-8604-81645FB3BD93}"/>
              </a:ext>
            </a:extLst>
          </p:cNvPr>
          <p:cNvSpPr txBox="1"/>
          <p:nvPr/>
        </p:nvSpPr>
        <p:spPr>
          <a:xfrm>
            <a:off x="16643790" y="21371688"/>
            <a:ext cx="12550661" cy="13634502"/>
          </a:xfrm>
          <a:prstGeom prst="rect">
            <a:avLst/>
          </a:prstGeom>
          <a:noFill/>
        </p:spPr>
        <p:txBody>
          <a:bodyPr wrap="square" rtlCol="0">
            <a:spAutoFit/>
          </a:bodyPr>
          <a:lstStyle/>
          <a:p>
            <a:pPr marL="742950" indent="-742950" algn="l">
              <a:buAutoNum type="arabicPeriod"/>
            </a:pPr>
            <a:r>
              <a:rPr lang="en-IN" sz="4000" dirty="0">
                <a:latin typeface="Times New Roman" panose="02020603050405020304" pitchFamily="18" charset="0"/>
                <a:cs typeface="Times New Roman" panose="02020603050405020304" pitchFamily="18" charset="0"/>
              </a:rPr>
              <a:t>We trained our model using the Cardiovascular Disease dataset from Kaggle which consists of 70,000 records .</a:t>
            </a:r>
          </a:p>
          <a:p>
            <a:pPr marL="742950" indent="-742950" algn="l">
              <a:buAutoNum type="arabicPeriod"/>
            </a:pPr>
            <a:r>
              <a:rPr lang="en-IN" sz="4000" dirty="0">
                <a:latin typeface="Times New Roman" panose="02020603050405020304" pitchFamily="18" charset="0"/>
                <a:cs typeface="Times New Roman" panose="02020603050405020304" pitchFamily="18" charset="0"/>
              </a:rPr>
              <a:t>We achieved an accuracy of 73% with almost all Machine Learning Models and Artificial Neural Networks.</a:t>
            </a:r>
          </a:p>
          <a:p>
            <a:pPr marL="742950" indent="-742950" algn="l">
              <a:buAutoNum type="arabicPeriod"/>
            </a:pPr>
            <a:r>
              <a:rPr lang="en-IN" sz="4000" dirty="0">
                <a:latin typeface="Times New Roman" panose="02020603050405020304" pitchFamily="18" charset="0"/>
                <a:cs typeface="Times New Roman" panose="02020603050405020304" pitchFamily="18" charset="0"/>
              </a:rPr>
              <a:t>We analysed the data in the dataset and pre processed the data by removing duplicate entries , removing outliers in the dataset , removing abnormal entries ,one hot encoding categorical variables .</a:t>
            </a:r>
          </a:p>
          <a:p>
            <a:pPr marL="742950" indent="-742950" algn="l">
              <a:buFontTx/>
              <a:buAutoNum type="arabicPeriod"/>
            </a:pPr>
            <a:r>
              <a:rPr lang="en-IN" sz="4000" dirty="0">
                <a:latin typeface="Times New Roman" panose="02020603050405020304" pitchFamily="18" charset="0"/>
                <a:cs typeface="Times New Roman" panose="02020603050405020304" pitchFamily="18" charset="0"/>
              </a:rPr>
              <a:t>The processed dataset had about 40,000 records.</a:t>
            </a:r>
          </a:p>
          <a:p>
            <a:pPr marL="742950" indent="-742950" algn="l">
              <a:buFontTx/>
              <a:buAutoNum type="arabicPeriod"/>
            </a:pPr>
            <a:r>
              <a:rPr lang="en-IN" sz="4000" dirty="0">
                <a:latin typeface="Times New Roman" panose="02020603050405020304" pitchFamily="18" charset="0"/>
                <a:cs typeface="Times New Roman" panose="02020603050405020304" pitchFamily="18" charset="0"/>
              </a:rPr>
              <a:t>Various Machine Learning Models like Logistic Regression, Random Forest etc and Artificial Neural Networks were applied on the processed dataset .</a:t>
            </a:r>
          </a:p>
          <a:p>
            <a:pPr marL="742950" indent="-742950" algn="l">
              <a:buFontTx/>
              <a:buAutoNum type="arabicPeriod"/>
            </a:pPr>
            <a:r>
              <a:rPr lang="en-IN" sz="4000" dirty="0">
                <a:latin typeface="Times New Roman" panose="02020603050405020304" pitchFamily="18" charset="0"/>
                <a:cs typeface="Times New Roman" panose="02020603050405020304" pitchFamily="18" charset="0"/>
              </a:rPr>
              <a:t>We achieved an accuracy of 83.7% in Random Forest Classifier and an accuracy of 83.6% in Artificial Neural Networks.</a:t>
            </a:r>
          </a:p>
          <a:p>
            <a:pPr marL="742950" indent="-742950" algn="l">
              <a:buFontTx/>
              <a:buAutoNum type="arabicPeriod"/>
            </a:pPr>
            <a:endParaRPr lang="en-IN" sz="4000" dirty="0">
              <a:latin typeface="Times New Roman" panose="02020603050405020304" pitchFamily="18" charset="0"/>
              <a:cs typeface="Times New Roman" panose="02020603050405020304" pitchFamily="18" charset="0"/>
            </a:endParaRPr>
          </a:p>
          <a:p>
            <a:pPr marL="742950" indent="-742950" algn="l">
              <a:buFontTx/>
              <a:buAutoNum type="arabicPeriod"/>
            </a:pPr>
            <a:endParaRPr lang="en-IN" sz="4000" dirty="0">
              <a:latin typeface="Times New Roman" panose="02020603050405020304" pitchFamily="18" charset="0"/>
              <a:cs typeface="Times New Roman" panose="02020603050405020304" pitchFamily="18" charset="0"/>
            </a:endParaRPr>
          </a:p>
          <a:p>
            <a:pPr marL="742950" indent="-742950" algn="l">
              <a:buAutoNum type="arabicPeriod"/>
            </a:pPr>
            <a:endParaRPr lang="en-IN" sz="4000" dirty="0">
              <a:latin typeface="Times New Roman" panose="02020603050405020304" pitchFamily="18" charset="0"/>
              <a:cs typeface="Times New Roman" panose="02020603050405020304" pitchFamily="18" charset="0"/>
            </a:endParaRPr>
          </a:p>
          <a:p>
            <a:pPr marL="742950" indent="-742950" algn="l">
              <a:buAutoNum type="arabicPeriod"/>
            </a:pPr>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 </a:t>
            </a:r>
          </a:p>
          <a:p>
            <a:pPr algn="l"/>
            <a:endParaRPr lang="en-IN"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A3F2F3-6CB4-4039-B80D-DB80A204EB28}"/>
              </a:ext>
            </a:extLst>
          </p:cNvPr>
          <p:cNvSpPr txBox="1"/>
          <p:nvPr/>
        </p:nvSpPr>
        <p:spPr>
          <a:xfrm>
            <a:off x="16075740" y="34782707"/>
            <a:ext cx="13537283" cy="3170099"/>
          </a:xfrm>
          <a:prstGeom prst="rect">
            <a:avLst/>
          </a:prstGeom>
          <a:noFill/>
        </p:spPr>
        <p:txBody>
          <a:bodyPr wrap="square" rtlCol="0">
            <a:spAutoFit/>
          </a:bodyPr>
          <a:lstStyle/>
          <a:p>
            <a:pPr algn="l"/>
            <a:r>
              <a:rPr lang="en-IN" sz="4000" dirty="0">
                <a:latin typeface="Times New Roman" panose="02020603050405020304" pitchFamily="18" charset="0"/>
                <a:cs typeface="Times New Roman" panose="02020603050405020304" pitchFamily="18" charset="0"/>
              </a:rPr>
              <a:t>In this project , we developed a model for predicting cardiovascular disease based on a given dataset. We achieved an accuracy of 83% using various Machine Learning Models and Artificial Neural Network Models. </a:t>
            </a:r>
          </a:p>
          <a:p>
            <a:pPr algn="l"/>
            <a:endParaRPr lang="en-IN" sz="4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FD7A83-B297-49B0-B758-57F79F5B624C}"/>
              </a:ext>
            </a:extLst>
          </p:cNvPr>
          <p:cNvSpPr txBox="1"/>
          <p:nvPr/>
        </p:nvSpPr>
        <p:spPr>
          <a:xfrm>
            <a:off x="16075740" y="39344578"/>
            <a:ext cx="13118711" cy="2554545"/>
          </a:xfrm>
          <a:prstGeom prst="rect">
            <a:avLst/>
          </a:prstGeom>
          <a:noFill/>
        </p:spPr>
        <p:txBody>
          <a:bodyPr wrap="square" rtlCol="0">
            <a:spAutoFit/>
          </a:bodyPr>
          <a:lstStyle/>
          <a:p>
            <a:pPr algn="l"/>
            <a:r>
              <a:rPr lang="en-IN" sz="4000" dirty="0">
                <a:latin typeface="Times New Roman" panose="02020603050405020304" pitchFamily="18" charset="0"/>
                <a:cs typeface="Times New Roman" panose="02020603050405020304" pitchFamily="18" charset="0"/>
              </a:rPr>
              <a:t>[1] </a:t>
            </a:r>
            <a:r>
              <a:rPr lang="en-IN" sz="4000" u="sng" dirty="0">
                <a:latin typeface="Times New Roman" panose="02020603050405020304" pitchFamily="18" charset="0"/>
                <a:cs typeface="Times New Roman" panose="02020603050405020304" pitchFamily="18" charset="0"/>
                <a:hlinkClick r:id="rId8"/>
              </a:rPr>
              <a:t>https://www.kaggle.com/sulianova/eda-cardiovascular-data</a:t>
            </a:r>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[2] </a:t>
            </a:r>
            <a:r>
              <a:rPr lang="en-IN" sz="4000" u="sng" dirty="0">
                <a:latin typeface="Times New Roman" panose="02020603050405020304" pitchFamily="18" charset="0"/>
                <a:cs typeface="Times New Roman" panose="02020603050405020304" pitchFamily="18" charset="0"/>
                <a:hlinkClick r:id="rId9"/>
              </a:rPr>
              <a:t>https://www.kaggle.com/ronitf/predicting-heart-disease</a:t>
            </a:r>
            <a:endParaRPr lang="en-IN" sz="4000" dirty="0">
              <a:latin typeface="Times New Roman" panose="02020603050405020304" pitchFamily="18" charset="0"/>
              <a:cs typeface="Times New Roman" panose="02020603050405020304" pitchFamily="18" charset="0"/>
            </a:endParaRPr>
          </a:p>
          <a:p>
            <a:pPr algn="l"/>
            <a:r>
              <a:rPr lang="en-IN" sz="4000" dirty="0">
                <a:latin typeface="Times New Roman" panose="02020603050405020304" pitchFamily="18" charset="0"/>
                <a:cs typeface="Times New Roman" panose="02020603050405020304" pitchFamily="18" charset="0"/>
              </a:rPr>
              <a:t>[3] </a:t>
            </a:r>
            <a:r>
              <a:rPr lang="en-IN" sz="4000" u="sng" dirty="0">
                <a:latin typeface="Times New Roman" panose="02020603050405020304" pitchFamily="18" charset="0"/>
                <a:cs typeface="Times New Roman" panose="02020603050405020304" pitchFamily="18" charset="0"/>
                <a:hlinkClick r:id="rId10"/>
              </a:rPr>
              <a:t>https://machinelearningmastery.com/</a:t>
            </a:r>
            <a:endParaRPr lang="en-IN" sz="4000" dirty="0">
              <a:latin typeface="Times New Roman" panose="02020603050405020304" pitchFamily="18" charset="0"/>
              <a:cs typeface="Times New Roman" panose="02020603050405020304" pitchFamily="18" charset="0"/>
            </a:endParaRPr>
          </a:p>
          <a:p>
            <a:pPr algn="l"/>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8455FD-8C83-4D64-AE00-2750B5444A9D}"/>
              </a:ext>
            </a:extLst>
          </p:cNvPr>
          <p:cNvSpPr txBox="1"/>
          <p:nvPr/>
        </p:nvSpPr>
        <p:spPr>
          <a:xfrm>
            <a:off x="17727561" y="18272054"/>
            <a:ext cx="1047135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Neural Network model with 5 layers</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489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sudar shancs</cp:lastModifiedBy>
  <cp:revision>84</cp:revision>
  <dcterms:created xsi:type="dcterms:W3CDTF">2008-12-04T00:20:37Z</dcterms:created>
  <dcterms:modified xsi:type="dcterms:W3CDTF">2019-05-21T12:24:15Z</dcterms:modified>
  <cp:category>Research Poster</cp:category>
</cp:coreProperties>
</file>