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0274895" cy="42803445"/>
  <p:notesSz cx="7102475" cy="10234295"/>
  <p:defaultTextStyle>
    <a:defPPr>
      <a:defRPr lang="en-US"/>
    </a:defPPr>
    <a:lvl1pPr algn="ctr" rtl="0" fontAlgn="base">
      <a:spcBef>
        <a:spcPct val="0"/>
      </a:spcBef>
      <a:spcAft>
        <a:spcPct val="0"/>
      </a:spcAft>
      <a:defRPr sz="8200" kern="1200">
        <a:solidFill>
          <a:schemeClr val="tx1"/>
        </a:solidFill>
        <a:latin typeface="Arial" panose="020B0604020202020204" pitchFamily="34" charset="0"/>
        <a:ea typeface="+mn-ea"/>
        <a:cs typeface="+mn-cs"/>
      </a:defRPr>
    </a:lvl1pPr>
    <a:lvl2pPr marL="434975" algn="ctr" rtl="0" fontAlgn="base">
      <a:spcBef>
        <a:spcPct val="0"/>
      </a:spcBef>
      <a:spcAft>
        <a:spcPct val="0"/>
      </a:spcAft>
      <a:defRPr sz="8200" kern="1200">
        <a:solidFill>
          <a:schemeClr val="tx1"/>
        </a:solidFill>
        <a:latin typeface="Arial" panose="020B0604020202020204" pitchFamily="34" charset="0"/>
        <a:ea typeface="+mn-ea"/>
        <a:cs typeface="+mn-cs"/>
      </a:defRPr>
    </a:lvl2pPr>
    <a:lvl3pPr marL="869950" algn="ctr" rtl="0" fontAlgn="base">
      <a:spcBef>
        <a:spcPct val="0"/>
      </a:spcBef>
      <a:spcAft>
        <a:spcPct val="0"/>
      </a:spcAft>
      <a:defRPr sz="8200" kern="1200">
        <a:solidFill>
          <a:schemeClr val="tx1"/>
        </a:solidFill>
        <a:latin typeface="Arial" panose="020B0604020202020204" pitchFamily="34" charset="0"/>
        <a:ea typeface="+mn-ea"/>
        <a:cs typeface="+mn-cs"/>
      </a:defRPr>
    </a:lvl3pPr>
    <a:lvl4pPr marL="1304925" algn="ctr" rtl="0" fontAlgn="base">
      <a:spcBef>
        <a:spcPct val="0"/>
      </a:spcBef>
      <a:spcAft>
        <a:spcPct val="0"/>
      </a:spcAft>
      <a:defRPr sz="8200" kern="1200">
        <a:solidFill>
          <a:schemeClr val="tx1"/>
        </a:solidFill>
        <a:latin typeface="Arial" panose="020B0604020202020204" pitchFamily="34" charset="0"/>
        <a:ea typeface="+mn-ea"/>
        <a:cs typeface="+mn-cs"/>
      </a:defRPr>
    </a:lvl4pPr>
    <a:lvl5pPr marL="1739900" algn="ctr" rtl="0" fontAlgn="base">
      <a:spcBef>
        <a:spcPct val="0"/>
      </a:spcBef>
      <a:spcAft>
        <a:spcPct val="0"/>
      </a:spcAft>
      <a:defRPr sz="8200" kern="1200">
        <a:solidFill>
          <a:schemeClr val="tx1"/>
        </a:solidFill>
        <a:latin typeface="Arial" panose="020B0604020202020204" pitchFamily="34" charset="0"/>
        <a:ea typeface="+mn-ea"/>
        <a:cs typeface="+mn-cs"/>
      </a:defRPr>
    </a:lvl5pPr>
    <a:lvl6pPr marL="2174875" algn="l" defTabSz="869950" rtl="0" eaLnBrk="1" latinLnBrk="0" hangingPunct="1">
      <a:defRPr sz="8200" kern="1200">
        <a:solidFill>
          <a:schemeClr val="tx1"/>
        </a:solidFill>
        <a:latin typeface="Arial" panose="020B0604020202020204" pitchFamily="34" charset="0"/>
        <a:ea typeface="+mn-ea"/>
        <a:cs typeface="+mn-cs"/>
      </a:defRPr>
    </a:lvl6pPr>
    <a:lvl7pPr marL="2609850" algn="l" defTabSz="869950" rtl="0" eaLnBrk="1" latinLnBrk="0" hangingPunct="1">
      <a:defRPr sz="8200" kern="1200">
        <a:solidFill>
          <a:schemeClr val="tx1"/>
        </a:solidFill>
        <a:latin typeface="Arial" panose="020B0604020202020204" pitchFamily="34" charset="0"/>
        <a:ea typeface="+mn-ea"/>
        <a:cs typeface="+mn-cs"/>
      </a:defRPr>
    </a:lvl7pPr>
    <a:lvl8pPr marL="3044825" algn="l" defTabSz="869950" rtl="0" eaLnBrk="1" latinLnBrk="0" hangingPunct="1">
      <a:defRPr sz="8200" kern="1200">
        <a:solidFill>
          <a:schemeClr val="tx1"/>
        </a:solidFill>
        <a:latin typeface="Arial" panose="020B0604020202020204" pitchFamily="34" charset="0"/>
        <a:ea typeface="+mn-ea"/>
        <a:cs typeface="+mn-cs"/>
      </a:defRPr>
    </a:lvl8pPr>
    <a:lvl9pPr marL="3479800" algn="l" defTabSz="869950" rtl="0" eaLnBrk="1" latinLnBrk="0" hangingPunct="1">
      <a:defRPr sz="8200"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p:cViewPr>
        <p:scale>
          <a:sx n="25" d="100"/>
          <a:sy n="25" d="100"/>
        </p:scale>
        <p:origin x="-1650" y="-90"/>
      </p:cViewPr>
      <p:guideLst>
        <p:guide orient="horz" pos="6288"/>
        <p:guide orient="horz" pos="26261"/>
        <p:guide orient="horz" pos="2793"/>
        <p:guide pos="955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4691D0D-AB8E-46A5-B992-207C7FC6B2F3}" type="doc">
      <dgm:prSet loTypeId="urn:microsoft.com/office/officeart/2005/8/layout/lProcess3" loCatId="process" qsTypeId="urn:microsoft.com/office/officeart/2005/8/quickstyle/simple1" qsCatId="simple" csTypeId="urn:microsoft.com/office/officeart/2005/8/colors/colorful5" csCatId="colorful" phldr="1"/>
      <dgm:spPr/>
      <dgm:t>
        <a:bodyPr/>
        <a:lstStyle/>
        <a:p>
          <a:endParaRPr lang="en-IN"/>
        </a:p>
      </dgm:t>
    </dgm:pt>
    <dgm:pt modelId="{7C8C43A7-8BC4-4DE1-A410-500AA5CD0896}" type="pres">
      <dgm:prSet presAssocID="{84691D0D-AB8E-46A5-B992-207C7FC6B2F3}" presName="Name0" presStyleCnt="0">
        <dgm:presLayoutVars>
          <dgm:chPref val="3"/>
          <dgm:dir/>
          <dgm:animLvl val="lvl"/>
          <dgm:resizeHandles/>
        </dgm:presLayoutVars>
      </dgm:prSet>
      <dgm:spPr/>
      <dgm:t>
        <a:bodyPr/>
        <a:lstStyle/>
        <a:p>
          <a:endParaRPr lang="en-IN"/>
        </a:p>
      </dgm:t>
    </dgm:pt>
  </dgm:ptLst>
  <dgm:cxnLst>
    <dgm:cxn modelId="{3C1E249C-08AA-4AE3-ACE7-69B7D3363049}" type="presOf" srcId="{84691D0D-AB8E-46A5-B992-207C7FC6B2F3}" destId="{7C8C43A7-8BC4-4DE1-A410-500AA5CD0896}" srcOrd="0"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16B36-3A52-4AA0-ABBF-9CD9290EB333}">
      <dsp:nvSpPr>
        <dsp:cNvPr id="0" name=""/>
        <dsp:cNvSpPr/>
      </dsp:nvSpPr>
      <dsp:spPr>
        <a:xfrm>
          <a:off x="4110" y="693473"/>
          <a:ext cx="8247428" cy="3298971"/>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IN" sz="4900" b="1" kern="1200"/>
            <a:t>Linear Regression: </a:t>
          </a:r>
          <a:endParaRPr lang="en-IN" sz="4900" kern="1200"/>
        </a:p>
      </dsp:txBody>
      <dsp:txXfrm>
        <a:off x="1653596" y="693473"/>
        <a:ext cx="4948457" cy="3298971"/>
      </dsp:txXfrm>
    </dsp:sp>
    <dsp:sp modelId="{2173FA18-E77E-427E-89BB-4F9F89EF6FD6}">
      <dsp:nvSpPr>
        <dsp:cNvPr id="0" name=""/>
        <dsp:cNvSpPr/>
      </dsp:nvSpPr>
      <dsp:spPr>
        <a:xfrm>
          <a:off x="7179372" y="973886"/>
          <a:ext cx="6845365" cy="2738146"/>
        </a:xfrm>
        <a:prstGeom prst="chevron">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IN" sz="3300" kern="1200"/>
            <a:t>ACCURACY</a:t>
          </a:r>
          <a:r>
            <a:rPr lang="en-IN" sz="3300" b="1" kern="1200"/>
            <a:t>: </a:t>
          </a:r>
          <a:r>
            <a:rPr lang="en-IN" sz="3300" kern="1200"/>
            <a:t>85.46%</a:t>
          </a:r>
          <a:br>
            <a:rPr lang="en-IN" sz="3300" kern="1200"/>
          </a:br>
          <a:r>
            <a:rPr lang="en-IN" sz="3300" b="1" kern="1200"/>
            <a:t> </a:t>
          </a:r>
          <a:endParaRPr lang="en-IN" sz="3300" kern="1200"/>
        </a:p>
      </dsp:txBody>
      <dsp:txXfrm>
        <a:off x="8548445" y="973886"/>
        <a:ext cx="4107219" cy="2738146"/>
      </dsp:txXfrm>
    </dsp:sp>
    <dsp:sp modelId="{1346E1F2-2005-408C-8C1D-A59A79812B47}">
      <dsp:nvSpPr>
        <dsp:cNvPr id="0" name=""/>
        <dsp:cNvSpPr/>
      </dsp:nvSpPr>
      <dsp:spPr>
        <a:xfrm>
          <a:off x="4110" y="4454300"/>
          <a:ext cx="8247428" cy="3298971"/>
        </a:xfrm>
        <a:prstGeom prst="chevron">
          <a:avLst/>
        </a:prstGeom>
        <a:solidFill>
          <a:schemeClr val="accent5">
            <a:hueOff val="542838"/>
            <a:satOff val="1866"/>
            <a:lumOff val="-89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IN" sz="4900" b="1" kern="1200"/>
            <a:t>Lasso: </a:t>
          </a:r>
          <a:endParaRPr lang="en-IN" sz="4900" kern="1200"/>
        </a:p>
      </dsp:txBody>
      <dsp:txXfrm>
        <a:off x="1653596" y="4454300"/>
        <a:ext cx="4948457" cy="3298971"/>
      </dsp:txXfrm>
    </dsp:sp>
    <dsp:sp modelId="{D7ED515C-11E6-4D41-9D77-DC355C46180E}">
      <dsp:nvSpPr>
        <dsp:cNvPr id="0" name=""/>
        <dsp:cNvSpPr/>
      </dsp:nvSpPr>
      <dsp:spPr>
        <a:xfrm>
          <a:off x="7179372" y="4734713"/>
          <a:ext cx="6845365" cy="2738146"/>
        </a:xfrm>
        <a:prstGeom prst="chevron">
          <a:avLst/>
        </a:prstGeom>
        <a:solidFill>
          <a:schemeClr val="accent5">
            <a:tint val="40000"/>
            <a:alpha val="90000"/>
            <a:hueOff val="540847"/>
            <a:satOff val="-3836"/>
            <a:lumOff val="-2183"/>
            <a:alphaOff val="0"/>
          </a:schemeClr>
        </a:solidFill>
        <a:ln w="25400" cap="flat" cmpd="sng" algn="ctr">
          <a:solidFill>
            <a:schemeClr val="accent5">
              <a:tint val="40000"/>
              <a:alpha val="90000"/>
              <a:hueOff val="540847"/>
              <a:satOff val="-3836"/>
              <a:lumOff val="-2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IN" sz="3300" kern="1200"/>
            <a:t>ACCURACY</a:t>
          </a:r>
          <a:r>
            <a:rPr lang="en-IN" sz="3300" b="1" kern="1200"/>
            <a:t>: </a:t>
          </a:r>
          <a:r>
            <a:rPr lang="en-IN" sz="3300" kern="1200"/>
            <a:t>88.39%</a:t>
          </a:r>
          <a:br>
            <a:rPr lang="en-IN" sz="3300" kern="1200"/>
          </a:br>
          <a:endParaRPr lang="en-IN" sz="3300" kern="1200"/>
        </a:p>
      </dsp:txBody>
      <dsp:txXfrm>
        <a:off x="8548445" y="4734713"/>
        <a:ext cx="4107219" cy="2738146"/>
      </dsp:txXfrm>
    </dsp:sp>
    <dsp:sp modelId="{BCE99BBE-6E89-47C9-A8C2-396EC60A96D5}">
      <dsp:nvSpPr>
        <dsp:cNvPr id="0" name=""/>
        <dsp:cNvSpPr/>
      </dsp:nvSpPr>
      <dsp:spPr>
        <a:xfrm>
          <a:off x="4110" y="8215128"/>
          <a:ext cx="8247428" cy="3298971"/>
        </a:xfrm>
        <a:prstGeom prst="chevron">
          <a:avLst/>
        </a:prstGeom>
        <a:solidFill>
          <a:schemeClr val="accent5">
            <a:hueOff val="1085675"/>
            <a:satOff val="3732"/>
            <a:lumOff val="-179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IN" sz="4900" b="1" kern="1200"/>
            <a:t>Support Vector Machine: </a:t>
          </a:r>
          <a:endParaRPr lang="en-IN" sz="4900" kern="1200"/>
        </a:p>
      </dsp:txBody>
      <dsp:txXfrm>
        <a:off x="1653596" y="8215128"/>
        <a:ext cx="4948457" cy="3298971"/>
      </dsp:txXfrm>
    </dsp:sp>
    <dsp:sp modelId="{A6A182C7-FB03-41AB-A4CE-C5ED99B6193D}">
      <dsp:nvSpPr>
        <dsp:cNvPr id="0" name=""/>
        <dsp:cNvSpPr/>
      </dsp:nvSpPr>
      <dsp:spPr>
        <a:xfrm>
          <a:off x="7179372" y="8495540"/>
          <a:ext cx="6845365" cy="2738146"/>
        </a:xfrm>
        <a:prstGeom prst="chevron">
          <a:avLst/>
        </a:prstGeom>
        <a:solidFill>
          <a:schemeClr val="accent5">
            <a:tint val="40000"/>
            <a:alpha val="90000"/>
            <a:hueOff val="1081694"/>
            <a:satOff val="-7672"/>
            <a:lumOff val="-4365"/>
            <a:alphaOff val="0"/>
          </a:schemeClr>
        </a:solidFill>
        <a:ln w="25400" cap="flat" cmpd="sng" algn="ctr">
          <a:solidFill>
            <a:schemeClr val="accent5">
              <a:tint val="40000"/>
              <a:alpha val="90000"/>
              <a:hueOff val="1081694"/>
              <a:satOff val="-7672"/>
              <a:lumOff val="-43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IN" sz="3300" kern="1200"/>
            <a:t>ACCURACY</a:t>
          </a:r>
          <a:r>
            <a:rPr lang="en-IN" sz="3300" b="1" kern="1200"/>
            <a:t>: </a:t>
          </a:r>
          <a:r>
            <a:rPr lang="en-IN" sz="3300" kern="1200"/>
            <a:t>88.30%</a:t>
          </a:r>
          <a:br>
            <a:rPr lang="en-IN" sz="3300" kern="1200"/>
          </a:br>
          <a:endParaRPr lang="en-IN" sz="3300" kern="1200"/>
        </a:p>
      </dsp:txBody>
      <dsp:txXfrm>
        <a:off x="8548445" y="8495540"/>
        <a:ext cx="4107219" cy="2738146"/>
      </dsp:txXfrm>
    </dsp:sp>
    <dsp:sp modelId="{1B15E16C-A96E-4380-A247-7D195A30E930}">
      <dsp:nvSpPr>
        <dsp:cNvPr id="0" name=""/>
        <dsp:cNvSpPr/>
      </dsp:nvSpPr>
      <dsp:spPr>
        <a:xfrm>
          <a:off x="4110" y="11975955"/>
          <a:ext cx="8247428" cy="3298971"/>
        </a:xfrm>
        <a:prstGeom prst="chevron">
          <a:avLst/>
        </a:prstGeom>
        <a:solidFill>
          <a:schemeClr val="accent5">
            <a:hueOff val="1628513"/>
            <a:satOff val="5598"/>
            <a:lumOff val="-26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IN" sz="4900" b="1" kern="1200"/>
            <a:t>Support Vector Machine by Hyper parameter tuning:</a:t>
          </a:r>
          <a:r>
            <a:rPr lang="en-IN" sz="4900" kern="1200"/>
            <a:t> </a:t>
          </a:r>
        </a:p>
      </dsp:txBody>
      <dsp:txXfrm>
        <a:off x="1653596" y="11975955"/>
        <a:ext cx="4948457" cy="3298971"/>
      </dsp:txXfrm>
    </dsp:sp>
    <dsp:sp modelId="{5BFBBE38-5C78-44BD-9AF8-37478B772501}">
      <dsp:nvSpPr>
        <dsp:cNvPr id="0" name=""/>
        <dsp:cNvSpPr/>
      </dsp:nvSpPr>
      <dsp:spPr>
        <a:xfrm>
          <a:off x="7179372" y="12256367"/>
          <a:ext cx="6845365" cy="2738146"/>
        </a:xfrm>
        <a:prstGeom prst="chevron">
          <a:avLst/>
        </a:prstGeom>
        <a:solidFill>
          <a:schemeClr val="accent5">
            <a:tint val="40000"/>
            <a:alpha val="90000"/>
            <a:hueOff val="1622542"/>
            <a:satOff val="-11507"/>
            <a:lumOff val="-6548"/>
            <a:alphaOff val="0"/>
          </a:schemeClr>
        </a:solidFill>
        <a:ln w="25400" cap="flat" cmpd="sng" algn="ctr">
          <a:solidFill>
            <a:schemeClr val="accent5">
              <a:tint val="40000"/>
              <a:alpha val="90000"/>
              <a:hueOff val="1622542"/>
              <a:satOff val="-11507"/>
              <a:lumOff val="-65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IN" sz="3300" kern="1200"/>
            <a:t>ACCURACY: 90.02%</a:t>
          </a:r>
          <a:br>
            <a:rPr lang="en-IN" sz="3300" kern="1200"/>
          </a:br>
          <a:endParaRPr lang="en-IN" sz="3300" kern="1200"/>
        </a:p>
      </dsp:txBody>
      <dsp:txXfrm>
        <a:off x="8548445" y="12256367"/>
        <a:ext cx="4107219" cy="2738146"/>
      </dsp:txXfrm>
    </dsp:sp>
    <dsp:sp modelId="{BEE560AD-3F25-4030-A53B-CF140A295C13}">
      <dsp:nvSpPr>
        <dsp:cNvPr id="0" name=""/>
        <dsp:cNvSpPr/>
      </dsp:nvSpPr>
      <dsp:spPr>
        <a:xfrm>
          <a:off x="4110" y="15736782"/>
          <a:ext cx="8247428" cy="3298971"/>
        </a:xfrm>
        <a:prstGeom prst="chevron">
          <a:avLst/>
        </a:prstGeom>
        <a:solidFill>
          <a:schemeClr val="accent5">
            <a:hueOff val="2171351"/>
            <a:satOff val="7464"/>
            <a:lumOff val="-358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IN" sz="4900" b="1" kern="1200"/>
            <a:t>Random Forest Regressor: </a:t>
          </a:r>
          <a:endParaRPr lang="en-IN" sz="4900" kern="1200"/>
        </a:p>
      </dsp:txBody>
      <dsp:txXfrm>
        <a:off x="1653596" y="15736782"/>
        <a:ext cx="4948457" cy="3298971"/>
      </dsp:txXfrm>
    </dsp:sp>
    <dsp:sp modelId="{C2FB16A4-E174-411F-9600-2140C3257951}">
      <dsp:nvSpPr>
        <dsp:cNvPr id="0" name=""/>
        <dsp:cNvSpPr/>
      </dsp:nvSpPr>
      <dsp:spPr>
        <a:xfrm>
          <a:off x="7179372" y="16017195"/>
          <a:ext cx="6845365" cy="2738146"/>
        </a:xfrm>
        <a:prstGeom prst="chevron">
          <a:avLst/>
        </a:prstGeom>
        <a:solidFill>
          <a:schemeClr val="accent5">
            <a:tint val="40000"/>
            <a:alpha val="90000"/>
            <a:hueOff val="2163389"/>
            <a:satOff val="-15343"/>
            <a:lumOff val="-8730"/>
            <a:alphaOff val="0"/>
          </a:schemeClr>
        </a:solidFill>
        <a:ln w="25400" cap="flat" cmpd="sng" algn="ctr">
          <a:solidFill>
            <a:schemeClr val="accent5">
              <a:tint val="40000"/>
              <a:alpha val="90000"/>
              <a:hueOff val="2163389"/>
              <a:satOff val="-15343"/>
              <a:lumOff val="-87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IN" sz="3300" kern="1200"/>
            <a:t>ACCURACY: 85.64%</a:t>
          </a:r>
          <a:br>
            <a:rPr lang="en-IN" sz="3300" kern="1200"/>
          </a:br>
          <a:endParaRPr lang="en-IN" sz="3300" kern="1200"/>
        </a:p>
      </dsp:txBody>
      <dsp:txXfrm>
        <a:off x="8548445" y="16017195"/>
        <a:ext cx="4107219" cy="2738146"/>
      </dsp:txXfrm>
    </dsp:sp>
    <dsp:sp modelId="{73BB7371-ED67-4109-91C3-34ACDE9E7D3A}">
      <dsp:nvSpPr>
        <dsp:cNvPr id="0" name=""/>
        <dsp:cNvSpPr/>
      </dsp:nvSpPr>
      <dsp:spPr>
        <a:xfrm>
          <a:off x="4110" y="19497609"/>
          <a:ext cx="8247428" cy="3298971"/>
        </a:xfrm>
        <a:prstGeom prst="chevron">
          <a:avLst/>
        </a:prstGeom>
        <a:solidFill>
          <a:schemeClr val="accent5">
            <a:hueOff val="2714188"/>
            <a:satOff val="9330"/>
            <a:lumOff val="-447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IN" sz="4900" b="1" kern="1200"/>
            <a:t>Bagging and Boosting: </a:t>
          </a:r>
          <a:endParaRPr lang="en-IN" sz="4900" kern="1200"/>
        </a:p>
      </dsp:txBody>
      <dsp:txXfrm>
        <a:off x="1653596" y="19497609"/>
        <a:ext cx="4948457" cy="3298971"/>
      </dsp:txXfrm>
    </dsp:sp>
    <dsp:sp modelId="{1AADA482-F41A-41E6-A9E6-C1CD296912ED}">
      <dsp:nvSpPr>
        <dsp:cNvPr id="0" name=""/>
        <dsp:cNvSpPr/>
      </dsp:nvSpPr>
      <dsp:spPr>
        <a:xfrm>
          <a:off x="7179372" y="19778022"/>
          <a:ext cx="6845365" cy="2738146"/>
        </a:xfrm>
        <a:prstGeom prst="chevron">
          <a:avLst/>
        </a:prstGeom>
        <a:solidFill>
          <a:schemeClr val="accent5">
            <a:tint val="40000"/>
            <a:alpha val="90000"/>
            <a:hueOff val="2704236"/>
            <a:satOff val="-19179"/>
            <a:lumOff val="-10913"/>
            <a:alphaOff val="0"/>
          </a:schemeClr>
        </a:solidFill>
        <a:ln w="25400" cap="flat" cmpd="sng" algn="ctr">
          <a:solidFill>
            <a:schemeClr val="accent5">
              <a:tint val="40000"/>
              <a:alpha val="90000"/>
              <a:hueOff val="2704236"/>
              <a:satOff val="-19179"/>
              <a:lumOff val="-109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IN" sz="3300" kern="1200" dirty="0"/>
            <a:t>BAGGING ACCURACY: 85.64%    BOOSTING ACCURACY: 87.96%</a:t>
          </a:r>
          <a:br>
            <a:rPr lang="en-IN" sz="3300" kern="1200" dirty="0"/>
          </a:br>
          <a:endParaRPr lang="en-IN" sz="3300" kern="1200" dirty="0"/>
        </a:p>
      </dsp:txBody>
      <dsp:txXfrm>
        <a:off x="8548445" y="19778022"/>
        <a:ext cx="4107219" cy="2738146"/>
      </dsp:txXfrm>
    </dsp:sp>
    <dsp:sp modelId="{C0931C43-DB35-4D9C-9BA4-CFE8360E68FD}">
      <dsp:nvSpPr>
        <dsp:cNvPr id="0" name=""/>
        <dsp:cNvSpPr/>
      </dsp:nvSpPr>
      <dsp:spPr>
        <a:xfrm>
          <a:off x="4110" y="23258437"/>
          <a:ext cx="8247428" cy="3298971"/>
        </a:xfrm>
        <a:prstGeom prst="chevron">
          <a:avLst/>
        </a:prstGeom>
        <a:solidFill>
          <a:schemeClr val="accent5">
            <a:hueOff val="3257026"/>
            <a:satOff val="11196"/>
            <a:lumOff val="-5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31115" rIns="0" bIns="31115" numCol="1" spcCol="1270" anchor="ctr" anchorCtr="0">
          <a:noAutofit/>
        </a:bodyPr>
        <a:lstStyle/>
        <a:p>
          <a:pPr marL="0" lvl="0" indent="0" algn="ctr" defTabSz="2178050">
            <a:lnSpc>
              <a:spcPct val="90000"/>
            </a:lnSpc>
            <a:spcBef>
              <a:spcPct val="0"/>
            </a:spcBef>
            <a:spcAft>
              <a:spcPct val="35000"/>
            </a:spcAft>
            <a:buNone/>
          </a:pPr>
          <a:r>
            <a:rPr lang="en-IN" sz="4900" b="1" kern="1200"/>
            <a:t>XGBOOST: </a:t>
          </a:r>
          <a:endParaRPr lang="en-IN" sz="4900" kern="1200"/>
        </a:p>
      </dsp:txBody>
      <dsp:txXfrm>
        <a:off x="1653596" y="23258437"/>
        <a:ext cx="4948457" cy="3298971"/>
      </dsp:txXfrm>
    </dsp:sp>
    <dsp:sp modelId="{E69216A1-7151-4F2D-945B-FC14A0A6BDAA}">
      <dsp:nvSpPr>
        <dsp:cNvPr id="0" name=""/>
        <dsp:cNvSpPr/>
      </dsp:nvSpPr>
      <dsp:spPr>
        <a:xfrm>
          <a:off x="7179372" y="23538849"/>
          <a:ext cx="6845365" cy="2738146"/>
        </a:xfrm>
        <a:prstGeom prst="chevron">
          <a:avLst/>
        </a:prstGeom>
        <a:solidFill>
          <a:schemeClr val="accent5">
            <a:tint val="40000"/>
            <a:alpha val="90000"/>
            <a:hueOff val="3245083"/>
            <a:satOff val="-23015"/>
            <a:lumOff val="-13095"/>
            <a:alphaOff val="0"/>
          </a:schemeClr>
        </a:solidFill>
        <a:ln w="25400" cap="flat" cmpd="sng" algn="ctr">
          <a:solidFill>
            <a:schemeClr val="accent5">
              <a:tint val="40000"/>
              <a:alpha val="90000"/>
              <a:hueOff val="3245083"/>
              <a:satOff val="-23015"/>
              <a:lumOff val="-130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IN" sz="3300" kern="1200"/>
            <a:t>ACCURACY: 87.90%</a:t>
          </a:r>
        </a:p>
      </dsp:txBody>
      <dsp:txXfrm>
        <a:off x="8548445" y="23538849"/>
        <a:ext cx="4107219" cy="273814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ln>
          <a:effectLst/>
        </p:spPr>
        <p:txBody>
          <a:bodyPr vert="horz" wrap="square" lIns="99348" tIns="49675" rIns="99348" bIns="49675" numCol="1" anchor="t" anchorCtr="0" compatLnSpc="1"/>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ln>
          <a:effectLst/>
        </p:spPr>
        <p:txBody>
          <a:bodyPr vert="horz" wrap="square" lIns="99348" tIns="49675" rIns="99348" bIns="49675" numCol="1" anchor="t" anchorCtr="0" compatLnSpc="1"/>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ln>
          <a:effectLst/>
        </p:spPr>
        <p:txBody>
          <a:bodyPr vert="horz" wrap="square" lIns="99348" tIns="49675" rIns="99348" bIns="4967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ln>
          <a:effectLst/>
        </p:spPr>
        <p:txBody>
          <a:bodyPr vert="horz" wrap="square" lIns="99348" tIns="49675" rIns="99348" bIns="49675" numCol="1" anchor="b" anchorCtr="0" compatLnSpc="1"/>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ln>
          <a:effectLst/>
        </p:spPr>
        <p:txBody>
          <a:bodyPr vert="horz" wrap="square" lIns="99348" tIns="49675" rIns="99348" bIns="49675" numCol="1" anchor="b" anchorCtr="0" compatLnSpc="1"/>
          <a:lstStyle>
            <a:lvl1pPr algn="r">
              <a:defRPr sz="1300"/>
            </a:lvl1pPr>
          </a:lstStyle>
          <a:p>
            <a:fld id="{A645BAB7-E9F9-435A-B8BD-F70ADBBCBAF6}" type="slidenum">
              <a:rPr lang="en-US"/>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panose="020B0604020202020204" pitchFamily="34" charset="0"/>
        <a:ea typeface="+mn-ea"/>
        <a:cs typeface="+mn-cs"/>
      </a:defRPr>
    </a:lvl1pPr>
    <a:lvl2pPr marL="434975" algn="l" rtl="0" fontAlgn="base">
      <a:spcBef>
        <a:spcPct val="30000"/>
      </a:spcBef>
      <a:spcAft>
        <a:spcPct val="0"/>
      </a:spcAft>
      <a:defRPr sz="1100" kern="1200">
        <a:solidFill>
          <a:schemeClr val="tx1"/>
        </a:solidFill>
        <a:latin typeface="Arial" panose="020B0604020202020204" pitchFamily="34" charset="0"/>
        <a:ea typeface="+mn-ea"/>
        <a:cs typeface="+mn-cs"/>
      </a:defRPr>
    </a:lvl2pPr>
    <a:lvl3pPr marL="869950" algn="l" rtl="0" fontAlgn="base">
      <a:spcBef>
        <a:spcPct val="30000"/>
      </a:spcBef>
      <a:spcAft>
        <a:spcPct val="0"/>
      </a:spcAft>
      <a:defRPr sz="1100" kern="1200">
        <a:solidFill>
          <a:schemeClr val="tx1"/>
        </a:solidFill>
        <a:latin typeface="Arial" panose="020B0604020202020204" pitchFamily="34" charset="0"/>
        <a:ea typeface="+mn-ea"/>
        <a:cs typeface="+mn-cs"/>
      </a:defRPr>
    </a:lvl3pPr>
    <a:lvl4pPr marL="1304925" algn="l" rtl="0" fontAlgn="base">
      <a:spcBef>
        <a:spcPct val="30000"/>
      </a:spcBef>
      <a:spcAft>
        <a:spcPct val="0"/>
      </a:spcAft>
      <a:defRPr sz="1100" kern="1200">
        <a:solidFill>
          <a:schemeClr val="tx1"/>
        </a:solidFill>
        <a:latin typeface="Arial" panose="020B0604020202020204" pitchFamily="34" charset="0"/>
        <a:ea typeface="+mn-ea"/>
        <a:cs typeface="+mn-cs"/>
      </a:defRPr>
    </a:lvl4pPr>
    <a:lvl5pPr marL="1739900" algn="l" rtl="0" fontAlgn="base">
      <a:spcBef>
        <a:spcPct val="30000"/>
      </a:spcBef>
      <a:spcAft>
        <a:spcPct val="0"/>
      </a:spcAft>
      <a:defRPr sz="1100" kern="1200">
        <a:solidFill>
          <a:schemeClr val="tx1"/>
        </a:solidFill>
        <a:latin typeface="Arial" panose="020B0604020202020204" pitchFamily="34" charset="0"/>
        <a:ea typeface="+mn-ea"/>
        <a:cs typeface="+mn-cs"/>
      </a:defRPr>
    </a:lvl5pPr>
    <a:lvl6pPr marL="2174875" algn="l" defTabSz="869950" rtl="0" eaLnBrk="1" latinLnBrk="0" hangingPunct="1">
      <a:defRPr sz="1100" kern="1200">
        <a:solidFill>
          <a:schemeClr val="tx1"/>
        </a:solidFill>
        <a:latin typeface="+mn-lt"/>
        <a:ea typeface="+mn-ea"/>
        <a:cs typeface="+mn-cs"/>
      </a:defRPr>
    </a:lvl6pPr>
    <a:lvl7pPr marL="2609850" algn="l" defTabSz="869950" rtl="0" eaLnBrk="1" latinLnBrk="0" hangingPunct="1">
      <a:defRPr sz="1100" kern="1200">
        <a:solidFill>
          <a:schemeClr val="tx1"/>
        </a:solidFill>
        <a:latin typeface="+mn-lt"/>
        <a:ea typeface="+mn-ea"/>
        <a:cs typeface="+mn-cs"/>
      </a:defRPr>
    </a:lvl7pPr>
    <a:lvl8pPr marL="3044825" algn="l" defTabSz="869950" rtl="0" eaLnBrk="1" latinLnBrk="0" hangingPunct="1">
      <a:defRPr sz="1100" kern="1200">
        <a:solidFill>
          <a:schemeClr val="tx1"/>
        </a:solidFill>
        <a:latin typeface="+mn-lt"/>
        <a:ea typeface="+mn-ea"/>
        <a:cs typeface="+mn-cs"/>
      </a:defRPr>
    </a:lvl8pPr>
    <a:lvl9pPr marL="3479800" algn="l" defTabSz="86995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2C7B9C-DA46-4FE0-B590-97F24EE1DB0E}" type="slidenum">
              <a:rPr lang="en-US"/>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wmf"/><Relationship Id="rId2" Type="http://schemas.openxmlformats.org/officeDocument/2006/relationships/hyperlink" Target="http://www.postersession.com/" TargetMode="Externa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50" rtl="0" eaLnBrk="1" fontAlgn="base" latinLnBrk="0" hangingPunct="1">
              <a:lnSpc>
                <a:spcPct val="100000"/>
              </a:lnSpc>
              <a:spcBef>
                <a:spcPct val="0"/>
              </a:spcBef>
              <a:spcAft>
                <a:spcPct val="0"/>
              </a:spcAft>
              <a:buClrTx/>
              <a:buSzTx/>
              <a:buFontTx/>
              <a:buNone/>
              <a:defRPr/>
            </a:pPr>
            <a:r>
              <a:rPr lang="en-US" sz="100" dirty="0">
                <a:effectLst/>
                <a:hlinkClick r:id="rId2"/>
              </a:rPr>
              <a:t>www.postersession.com</a:t>
            </a:r>
            <a:endParaRPr lang="en-US" sz="100" dirty="0">
              <a:effectLst/>
            </a:endParaRPr>
          </a:p>
        </p:txBody>
      </p:sp>
      <p:pic>
        <p:nvPicPr>
          <p:cNvPr id="4"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1500" dirty="0">
                <a:solidFill>
                  <a:schemeClr val="bg1"/>
                </a:solidFill>
              </a:rPr>
              <a:t>www.postersession.com</a:t>
            </a:r>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395" rtl="0" fontAlgn="base">
        <a:spcBef>
          <a:spcPct val="0"/>
        </a:spcBef>
        <a:spcAft>
          <a:spcPct val="0"/>
        </a:spcAft>
        <a:defRPr sz="20100">
          <a:solidFill>
            <a:schemeClr val="tx2"/>
          </a:solidFill>
          <a:latin typeface="+mj-lt"/>
          <a:ea typeface="+mj-ea"/>
          <a:cs typeface="+mj-cs"/>
        </a:defRPr>
      </a:lvl1pPr>
      <a:lvl2pPr algn="ctr" defTabSz="4176395" rtl="0" fontAlgn="base">
        <a:spcBef>
          <a:spcPct val="0"/>
        </a:spcBef>
        <a:spcAft>
          <a:spcPct val="0"/>
        </a:spcAft>
        <a:defRPr sz="20100">
          <a:solidFill>
            <a:schemeClr val="tx2"/>
          </a:solidFill>
          <a:latin typeface="Arial" panose="020B0604020202020204" pitchFamily="34" charset="0"/>
        </a:defRPr>
      </a:lvl2pPr>
      <a:lvl3pPr algn="ctr" defTabSz="4176395" rtl="0" fontAlgn="base">
        <a:spcBef>
          <a:spcPct val="0"/>
        </a:spcBef>
        <a:spcAft>
          <a:spcPct val="0"/>
        </a:spcAft>
        <a:defRPr sz="20100">
          <a:solidFill>
            <a:schemeClr val="tx2"/>
          </a:solidFill>
          <a:latin typeface="Arial" panose="020B0604020202020204" pitchFamily="34" charset="0"/>
        </a:defRPr>
      </a:lvl3pPr>
      <a:lvl4pPr algn="ctr" defTabSz="4176395" rtl="0" fontAlgn="base">
        <a:spcBef>
          <a:spcPct val="0"/>
        </a:spcBef>
        <a:spcAft>
          <a:spcPct val="0"/>
        </a:spcAft>
        <a:defRPr sz="20100">
          <a:solidFill>
            <a:schemeClr val="tx2"/>
          </a:solidFill>
          <a:latin typeface="Arial" panose="020B0604020202020204" pitchFamily="34" charset="0"/>
        </a:defRPr>
      </a:lvl4pPr>
      <a:lvl5pPr algn="ctr" defTabSz="4176395" rtl="0" fontAlgn="base">
        <a:spcBef>
          <a:spcPct val="0"/>
        </a:spcBef>
        <a:spcAft>
          <a:spcPct val="0"/>
        </a:spcAft>
        <a:defRPr sz="20100">
          <a:solidFill>
            <a:schemeClr val="tx2"/>
          </a:solidFill>
          <a:latin typeface="Arial" panose="020B0604020202020204" pitchFamily="34" charset="0"/>
        </a:defRPr>
      </a:lvl5pPr>
      <a:lvl6pPr marL="434975" algn="ctr" defTabSz="4176395" rtl="0" fontAlgn="base">
        <a:spcBef>
          <a:spcPct val="0"/>
        </a:spcBef>
        <a:spcAft>
          <a:spcPct val="0"/>
        </a:spcAft>
        <a:defRPr sz="20100">
          <a:solidFill>
            <a:schemeClr val="tx2"/>
          </a:solidFill>
          <a:latin typeface="Arial" panose="020B0604020202020204" pitchFamily="34" charset="0"/>
        </a:defRPr>
      </a:lvl6pPr>
      <a:lvl7pPr marL="869950" algn="ctr" defTabSz="4176395" rtl="0" fontAlgn="base">
        <a:spcBef>
          <a:spcPct val="0"/>
        </a:spcBef>
        <a:spcAft>
          <a:spcPct val="0"/>
        </a:spcAft>
        <a:defRPr sz="20100">
          <a:solidFill>
            <a:schemeClr val="tx2"/>
          </a:solidFill>
          <a:latin typeface="Arial" panose="020B0604020202020204" pitchFamily="34" charset="0"/>
        </a:defRPr>
      </a:lvl7pPr>
      <a:lvl8pPr marL="1304925" algn="ctr" defTabSz="4176395" rtl="0" fontAlgn="base">
        <a:spcBef>
          <a:spcPct val="0"/>
        </a:spcBef>
        <a:spcAft>
          <a:spcPct val="0"/>
        </a:spcAft>
        <a:defRPr sz="20100">
          <a:solidFill>
            <a:schemeClr val="tx2"/>
          </a:solidFill>
          <a:latin typeface="Arial" panose="020B0604020202020204" pitchFamily="34" charset="0"/>
        </a:defRPr>
      </a:lvl8pPr>
      <a:lvl9pPr marL="1739900" algn="ctr" defTabSz="4176395" rtl="0" fontAlgn="base">
        <a:spcBef>
          <a:spcPct val="0"/>
        </a:spcBef>
        <a:spcAft>
          <a:spcPct val="0"/>
        </a:spcAft>
        <a:defRPr sz="20100">
          <a:solidFill>
            <a:schemeClr val="tx2"/>
          </a:solidFill>
          <a:latin typeface="Arial" panose="020B0604020202020204" pitchFamily="34" charset="0"/>
        </a:defRPr>
      </a:lvl9pPr>
    </p:titleStyle>
    <p:bodyStyle>
      <a:lvl1pPr marL="1566545" indent="-1566545" algn="l" defTabSz="4176395" rtl="0" fontAlgn="base">
        <a:spcBef>
          <a:spcPct val="20000"/>
        </a:spcBef>
        <a:spcAft>
          <a:spcPct val="0"/>
        </a:spcAft>
        <a:buChar char="•"/>
        <a:defRPr sz="14700">
          <a:solidFill>
            <a:schemeClr val="tx1"/>
          </a:solidFill>
          <a:latin typeface="+mn-lt"/>
          <a:ea typeface="+mn-ea"/>
          <a:cs typeface="+mn-cs"/>
        </a:defRPr>
      </a:lvl1pPr>
      <a:lvl2pPr marL="3392170" indent="-1304925" algn="l" defTabSz="4176395" rtl="0" fontAlgn="base">
        <a:spcBef>
          <a:spcPct val="20000"/>
        </a:spcBef>
        <a:spcAft>
          <a:spcPct val="0"/>
        </a:spcAft>
        <a:buChar char="–"/>
        <a:defRPr sz="12700">
          <a:solidFill>
            <a:schemeClr val="tx1"/>
          </a:solidFill>
          <a:latin typeface="+mn-lt"/>
        </a:defRPr>
      </a:lvl2pPr>
      <a:lvl3pPr marL="5219700" indent="-1043940" algn="l" defTabSz="4176395" rtl="0" fontAlgn="base">
        <a:spcBef>
          <a:spcPct val="20000"/>
        </a:spcBef>
        <a:spcAft>
          <a:spcPct val="0"/>
        </a:spcAft>
        <a:buChar char="•"/>
        <a:defRPr sz="10900">
          <a:solidFill>
            <a:schemeClr val="tx1"/>
          </a:solidFill>
          <a:latin typeface="+mn-lt"/>
        </a:defRPr>
      </a:lvl3pPr>
      <a:lvl4pPr marL="7306945" indent="-1043940" algn="l" defTabSz="4176395" rtl="0" fontAlgn="base">
        <a:spcBef>
          <a:spcPct val="20000"/>
        </a:spcBef>
        <a:spcAft>
          <a:spcPct val="0"/>
        </a:spcAft>
        <a:buChar char="–"/>
        <a:defRPr sz="9100">
          <a:solidFill>
            <a:schemeClr val="tx1"/>
          </a:solidFill>
          <a:latin typeface="+mn-lt"/>
        </a:defRPr>
      </a:lvl4pPr>
      <a:lvl5pPr marL="9396095" indent="-1043940" algn="l" defTabSz="4176395" rtl="0" fontAlgn="base">
        <a:spcBef>
          <a:spcPct val="20000"/>
        </a:spcBef>
        <a:spcAft>
          <a:spcPct val="0"/>
        </a:spcAft>
        <a:buChar char="»"/>
        <a:defRPr sz="9100">
          <a:solidFill>
            <a:schemeClr val="tx1"/>
          </a:solidFill>
          <a:latin typeface="+mn-lt"/>
        </a:defRPr>
      </a:lvl5pPr>
      <a:lvl6pPr marL="9831070" indent="-1043940" algn="l" defTabSz="4176395" rtl="0" fontAlgn="base">
        <a:spcBef>
          <a:spcPct val="20000"/>
        </a:spcBef>
        <a:spcAft>
          <a:spcPct val="0"/>
        </a:spcAft>
        <a:buChar char="»"/>
        <a:defRPr sz="9100">
          <a:solidFill>
            <a:schemeClr val="tx1"/>
          </a:solidFill>
          <a:latin typeface="+mn-lt"/>
        </a:defRPr>
      </a:lvl6pPr>
      <a:lvl7pPr marL="10266045" indent="-1043940" algn="l" defTabSz="4176395" rtl="0" fontAlgn="base">
        <a:spcBef>
          <a:spcPct val="20000"/>
        </a:spcBef>
        <a:spcAft>
          <a:spcPct val="0"/>
        </a:spcAft>
        <a:buChar char="»"/>
        <a:defRPr sz="9100">
          <a:solidFill>
            <a:schemeClr val="tx1"/>
          </a:solidFill>
          <a:latin typeface="+mn-lt"/>
        </a:defRPr>
      </a:lvl7pPr>
      <a:lvl8pPr marL="10701020" indent="-1043940" algn="l" defTabSz="4176395" rtl="0" fontAlgn="base">
        <a:spcBef>
          <a:spcPct val="20000"/>
        </a:spcBef>
        <a:spcAft>
          <a:spcPct val="0"/>
        </a:spcAft>
        <a:buChar char="»"/>
        <a:defRPr sz="9100">
          <a:solidFill>
            <a:schemeClr val="tx1"/>
          </a:solidFill>
          <a:latin typeface="+mn-lt"/>
        </a:defRPr>
      </a:lvl8pPr>
      <a:lvl9pPr marL="11135995" indent="-1043940" algn="l" defTabSz="4176395" rtl="0" fontAlgn="base">
        <a:spcBef>
          <a:spcPct val="20000"/>
        </a:spcBef>
        <a:spcAft>
          <a:spcPct val="0"/>
        </a:spcAft>
        <a:buChar char="»"/>
        <a:defRPr sz="9100">
          <a:solidFill>
            <a:schemeClr val="tx1"/>
          </a:solidFill>
          <a:latin typeface="+mn-lt"/>
        </a:defRPr>
      </a:lvl9pPr>
    </p:bodyStyle>
    <p:otherStyle>
      <a:defPPr>
        <a:defRPr lang="en-US"/>
      </a:defPPr>
      <a:lvl1pPr marL="0" algn="l" defTabSz="869950" rtl="0" eaLnBrk="1" latinLnBrk="0" hangingPunct="1">
        <a:defRPr sz="1700" kern="1200">
          <a:solidFill>
            <a:schemeClr val="tx1"/>
          </a:solidFill>
          <a:latin typeface="+mn-lt"/>
          <a:ea typeface="+mn-ea"/>
          <a:cs typeface="+mn-cs"/>
        </a:defRPr>
      </a:lvl1pPr>
      <a:lvl2pPr marL="434975" algn="l" defTabSz="869950" rtl="0" eaLnBrk="1" latinLnBrk="0" hangingPunct="1">
        <a:defRPr sz="1700" kern="1200">
          <a:solidFill>
            <a:schemeClr val="tx1"/>
          </a:solidFill>
          <a:latin typeface="+mn-lt"/>
          <a:ea typeface="+mn-ea"/>
          <a:cs typeface="+mn-cs"/>
        </a:defRPr>
      </a:lvl2pPr>
      <a:lvl3pPr marL="869950" algn="l" defTabSz="869950" rtl="0" eaLnBrk="1" latinLnBrk="0" hangingPunct="1">
        <a:defRPr sz="1700" kern="1200">
          <a:solidFill>
            <a:schemeClr val="tx1"/>
          </a:solidFill>
          <a:latin typeface="+mn-lt"/>
          <a:ea typeface="+mn-ea"/>
          <a:cs typeface="+mn-cs"/>
        </a:defRPr>
      </a:lvl3pPr>
      <a:lvl4pPr marL="1304925" algn="l" defTabSz="869950" rtl="0" eaLnBrk="1" latinLnBrk="0" hangingPunct="1">
        <a:defRPr sz="1700" kern="1200">
          <a:solidFill>
            <a:schemeClr val="tx1"/>
          </a:solidFill>
          <a:latin typeface="+mn-lt"/>
          <a:ea typeface="+mn-ea"/>
          <a:cs typeface="+mn-cs"/>
        </a:defRPr>
      </a:lvl4pPr>
      <a:lvl5pPr marL="1739900" algn="l" defTabSz="869950" rtl="0" eaLnBrk="1" latinLnBrk="0" hangingPunct="1">
        <a:defRPr sz="1700" kern="1200">
          <a:solidFill>
            <a:schemeClr val="tx1"/>
          </a:solidFill>
          <a:latin typeface="+mn-lt"/>
          <a:ea typeface="+mn-ea"/>
          <a:cs typeface="+mn-cs"/>
        </a:defRPr>
      </a:lvl5pPr>
      <a:lvl6pPr marL="2174875" algn="l" defTabSz="869950" rtl="0" eaLnBrk="1" latinLnBrk="0" hangingPunct="1">
        <a:defRPr sz="1700" kern="1200">
          <a:solidFill>
            <a:schemeClr val="tx1"/>
          </a:solidFill>
          <a:latin typeface="+mn-lt"/>
          <a:ea typeface="+mn-ea"/>
          <a:cs typeface="+mn-cs"/>
        </a:defRPr>
      </a:lvl6pPr>
      <a:lvl7pPr marL="2609850" algn="l" defTabSz="869950" rtl="0" eaLnBrk="1" latinLnBrk="0" hangingPunct="1">
        <a:defRPr sz="1700" kern="1200">
          <a:solidFill>
            <a:schemeClr val="tx1"/>
          </a:solidFill>
          <a:latin typeface="+mn-lt"/>
          <a:ea typeface="+mn-ea"/>
          <a:cs typeface="+mn-cs"/>
        </a:defRPr>
      </a:lvl7pPr>
      <a:lvl8pPr marL="3044825" algn="l" defTabSz="869950" rtl="0" eaLnBrk="1" latinLnBrk="0" hangingPunct="1">
        <a:defRPr sz="1700" kern="1200">
          <a:solidFill>
            <a:schemeClr val="tx1"/>
          </a:solidFill>
          <a:latin typeface="+mn-lt"/>
          <a:ea typeface="+mn-ea"/>
          <a:cs typeface="+mn-cs"/>
        </a:defRPr>
      </a:lvl8pPr>
      <a:lvl9pPr marL="3479800" algn="l" defTabSz="86995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4.jpeg"/><Relationship Id="rId2" Type="http://schemas.openxmlformats.org/officeDocument/2006/relationships/image" Target="../media/image3.jpe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image" Target="../media/image9.png"/><Relationship Id="rId12" Type="http://schemas.openxmlformats.org/officeDocument/2006/relationships/image" Target="../media/image8.jpeg"/><Relationship Id="rId11" Type="http://schemas.openxmlformats.org/officeDocument/2006/relationships/image" Target="../media/image7.png"/><Relationship Id="rId10" Type="http://schemas.openxmlformats.org/officeDocument/2006/relationships/image" Target="../media/image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16072" y="6427048"/>
            <a:ext cx="14173200" cy="35547595"/>
          </a:xfrm>
          <a:prstGeom prst="roundRect">
            <a:avLst>
              <a:gd name="adj" fmla="val 7000"/>
            </a:avLst>
          </a:prstGeom>
          <a:solidFill>
            <a:schemeClr val="bg1"/>
          </a:solidFill>
          <a:ln w="9525">
            <a:solidFill>
              <a:schemeClr val="tx1"/>
            </a:solidFill>
            <a:round/>
          </a:ln>
          <a:effectLst/>
        </p:spPr>
        <p:txBody>
          <a:bodyPr wrap="none" anchor="ctr"/>
          <a:lstStyle/>
          <a:p>
            <a:endParaRPr lang="en-US" dirty="0"/>
          </a:p>
        </p:txBody>
      </p:sp>
      <p:sp>
        <p:nvSpPr>
          <p:cNvPr id="23" name="AutoShape 4"/>
          <p:cNvSpPr>
            <a:spLocks noChangeArrowheads="1"/>
          </p:cNvSpPr>
          <p:nvPr/>
        </p:nvSpPr>
        <p:spPr bwMode="auto">
          <a:xfrm>
            <a:off x="608451" y="6407008"/>
            <a:ext cx="14058900" cy="35567007"/>
          </a:xfrm>
          <a:prstGeom prst="roundRect">
            <a:avLst>
              <a:gd name="adj" fmla="val 7000"/>
            </a:avLst>
          </a:prstGeom>
          <a:solidFill>
            <a:schemeClr val="bg1"/>
          </a:solidFill>
          <a:ln w="9525">
            <a:solidFill>
              <a:schemeClr val="tx1"/>
            </a:solidFill>
            <a:round/>
          </a:ln>
          <a:effectLst/>
        </p:spPr>
        <p:txBody>
          <a:bodyPr wrap="none" anchor="ctr"/>
          <a:lstStyle/>
          <a:p>
            <a:r>
              <a:rPr lang="en-US" dirty="0"/>
              <a:t>  </a:t>
            </a:r>
            <a:endParaRPr lang="en-US" dirty="0"/>
          </a:p>
        </p:txBody>
      </p:sp>
      <p:sp>
        <p:nvSpPr>
          <p:cNvPr id="27" name="AutoShape 13"/>
          <p:cNvSpPr>
            <a:spLocks noChangeArrowheads="1"/>
          </p:cNvSpPr>
          <p:nvPr/>
        </p:nvSpPr>
        <p:spPr bwMode="auto">
          <a:xfrm>
            <a:off x="625200" y="73868"/>
            <a:ext cx="29077033" cy="5870772"/>
          </a:xfrm>
          <a:prstGeom prst="roundRect">
            <a:avLst>
              <a:gd name="adj" fmla="val 10870"/>
            </a:avLst>
          </a:prstGeom>
          <a:gradFill rotWithShape="1">
            <a:gsLst>
              <a:gs pos="0">
                <a:srgbClr val="A7C4FF"/>
              </a:gs>
              <a:gs pos="100000">
                <a:schemeClr val="bg1"/>
              </a:gs>
            </a:gsLst>
            <a:lin ang="5400000" scaled="1"/>
          </a:gradFill>
          <a:ln w="9525">
            <a:solidFill>
              <a:schemeClr val="tx1"/>
            </a:solidFill>
            <a:round/>
          </a:ln>
          <a:effectLst/>
        </p:spPr>
        <p:txBody>
          <a:bodyPr wrap="none" anchor="ctr"/>
          <a:lstStyle/>
          <a:p>
            <a:pPr defTabSz="4389755"/>
            <a:endParaRPr lang="en-US" dirty="0">
              <a:solidFill>
                <a:schemeClr val="bg1"/>
              </a:solidFill>
            </a:endParaRPr>
          </a:p>
        </p:txBody>
      </p:sp>
      <p:pic>
        <p:nvPicPr>
          <p:cNvPr id="4" name="Picture 3"/>
          <p:cNvPicPr>
            <a:picLocks noChangeAspect="1"/>
          </p:cNvPicPr>
          <p:nvPr/>
        </p:nvPicPr>
        <p:blipFill>
          <a:blip r:embed="rId1"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ln>
        </p:spPr>
        <p:txBody>
          <a:bodyPr wrap="square" lIns="91267" tIns="45624" rIns="91267" bIns="45624">
            <a:spAutoFit/>
          </a:bodyPr>
          <a:lstStyle/>
          <a:p>
            <a:pPr eaLnBrk="0" hangingPunct="0">
              <a:spcBef>
                <a:spcPct val="50000"/>
              </a:spcBef>
            </a:pPr>
            <a:r>
              <a:rPr lang="en-US" sz="3200" b="1">
                <a:solidFill>
                  <a:srgbClr val="F8F8F8"/>
                </a:solidFill>
              </a:rPr>
              <a:t>Abstract</a:t>
            </a:r>
            <a:endParaRPr lang="en-US" sz="3200" b="1">
              <a:solidFill>
                <a:srgbClr val="F8F8F8"/>
              </a:solidFill>
            </a:endParaRPr>
          </a:p>
        </p:txBody>
      </p:sp>
      <p:sp>
        <p:nvSpPr>
          <p:cNvPr id="44" name="Text Box 388"/>
          <p:cNvSpPr txBox="1">
            <a:spLocks noChangeArrowheads="1"/>
          </p:cNvSpPr>
          <p:nvPr/>
        </p:nvSpPr>
        <p:spPr bwMode="auto">
          <a:xfrm>
            <a:off x="630621" y="12763687"/>
            <a:ext cx="13968247" cy="584582"/>
          </a:xfrm>
          <a:prstGeom prst="rect">
            <a:avLst/>
          </a:prstGeom>
          <a:solidFill>
            <a:schemeClr val="accent2"/>
          </a:solidFill>
          <a:ln w="9525">
            <a:noFill/>
            <a:miter lim="800000"/>
          </a:ln>
        </p:spPr>
        <p:txBody>
          <a:bodyPr wrap="square" lIns="91267" tIns="45624" rIns="91267" bIns="45624">
            <a:spAutoFit/>
          </a:bodyPr>
          <a:lstStyle/>
          <a:p>
            <a:pPr eaLnBrk="0" hangingPunct="0">
              <a:spcBef>
                <a:spcPct val="50000"/>
              </a:spcBef>
            </a:pPr>
            <a:r>
              <a:rPr lang="en-US" sz="3200" b="1">
                <a:solidFill>
                  <a:srgbClr val="F8F8F8"/>
                </a:solidFill>
              </a:rPr>
              <a:t>Introduction </a:t>
            </a:r>
            <a:endParaRPr lang="en-US" sz="3200" b="1">
              <a:solidFill>
                <a:srgbClr val="F8F8F8"/>
              </a:solidFill>
            </a:endParaRPr>
          </a:p>
        </p:txBody>
      </p:sp>
      <p:sp>
        <p:nvSpPr>
          <p:cNvPr id="53" name="Text Box 7"/>
          <p:cNvSpPr txBox="1">
            <a:spLocks noChangeArrowheads="1"/>
          </p:cNvSpPr>
          <p:nvPr/>
        </p:nvSpPr>
        <p:spPr bwMode="auto">
          <a:xfrm>
            <a:off x="693683" y="28639002"/>
            <a:ext cx="13905186" cy="584582"/>
          </a:xfrm>
          <a:prstGeom prst="rect">
            <a:avLst/>
          </a:prstGeom>
          <a:solidFill>
            <a:schemeClr val="accent2"/>
          </a:solidFill>
          <a:ln w="9525">
            <a:noFill/>
            <a:miter lim="800000"/>
          </a:ln>
        </p:spPr>
        <p:txBody>
          <a:bodyPr wrap="square" lIns="91267" tIns="45624" rIns="91267" bIns="45624">
            <a:spAutoFit/>
          </a:bodyPr>
          <a:lstStyle/>
          <a:p>
            <a:pPr eaLnBrk="0" hangingPunct="0">
              <a:spcBef>
                <a:spcPct val="50000"/>
              </a:spcBef>
            </a:pPr>
            <a:r>
              <a:rPr lang="en-US" sz="3200" b="1" dirty="0">
                <a:solidFill>
                  <a:srgbClr val="F8F8F8"/>
                </a:solidFill>
              </a:rPr>
              <a:t>Proposed  Method</a:t>
            </a:r>
            <a:endParaRPr lang="en-US" sz="3200" b="1" dirty="0">
              <a:solidFill>
                <a:srgbClr val="F8F8F8"/>
              </a:solidFill>
            </a:endParaRPr>
          </a:p>
        </p:txBody>
      </p:sp>
      <p:sp>
        <p:nvSpPr>
          <p:cNvPr id="104" name="Text Box 437"/>
          <p:cNvSpPr txBox="1">
            <a:spLocks noChangeArrowheads="1"/>
          </p:cNvSpPr>
          <p:nvPr/>
        </p:nvSpPr>
        <p:spPr bwMode="auto">
          <a:xfrm>
            <a:off x="465496" y="38188833"/>
            <a:ext cx="14125904" cy="584582"/>
          </a:xfrm>
          <a:prstGeom prst="rect">
            <a:avLst/>
          </a:prstGeom>
          <a:solidFill>
            <a:schemeClr val="accent2"/>
          </a:solidFill>
          <a:ln w="9525">
            <a:noFill/>
            <a:miter lim="800000"/>
          </a:ln>
        </p:spPr>
        <p:txBody>
          <a:bodyPr wrap="square" lIns="91267" tIns="45624" rIns="91267" bIns="45624">
            <a:spAutoFit/>
          </a:bodyPr>
          <a:lstStyle/>
          <a:p>
            <a:pP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47276" y="33333986"/>
            <a:ext cx="14094371" cy="584582"/>
          </a:xfrm>
          <a:prstGeom prst="rect">
            <a:avLst/>
          </a:prstGeom>
          <a:solidFill>
            <a:schemeClr val="accent2"/>
          </a:solidFill>
          <a:ln w="9525">
            <a:noFill/>
            <a:miter lim="800000"/>
          </a:ln>
        </p:spPr>
        <p:txBody>
          <a:bodyPr wrap="square" lIns="91267" tIns="45624" rIns="91267" bIns="45624">
            <a:spAutoFit/>
          </a:bodyPr>
          <a:lstStyle/>
          <a:p>
            <a:pPr eaLnBrk="0" hangingPunct="0">
              <a:spcBef>
                <a:spcPct val="50000"/>
              </a:spcBef>
            </a:pPr>
            <a:r>
              <a:rPr lang="en-US" sz="3200" b="1" dirty="0">
                <a:solidFill>
                  <a:srgbClr val="F8F8F8"/>
                </a:solidFill>
              </a:rPr>
              <a:t>Conclusions</a:t>
            </a:r>
            <a:endParaRPr lang="en-US" sz="3200" b="1" dirty="0">
              <a:solidFill>
                <a:srgbClr val="F8F8F8"/>
              </a:solidFill>
            </a:endParaRPr>
          </a:p>
        </p:txBody>
      </p:sp>
      <p:sp>
        <p:nvSpPr>
          <p:cNvPr id="108" name="Text Box 479"/>
          <p:cNvSpPr txBox="1">
            <a:spLocks noChangeArrowheads="1"/>
          </p:cNvSpPr>
          <p:nvPr/>
        </p:nvSpPr>
        <p:spPr bwMode="auto">
          <a:xfrm>
            <a:off x="15639393" y="38690550"/>
            <a:ext cx="14062841" cy="584582"/>
          </a:xfrm>
          <a:prstGeom prst="rect">
            <a:avLst/>
          </a:prstGeom>
          <a:solidFill>
            <a:schemeClr val="accent2"/>
          </a:solidFill>
          <a:ln w="9525">
            <a:noFill/>
            <a:miter lim="800000"/>
          </a:ln>
        </p:spPr>
        <p:txBody>
          <a:bodyPr wrap="square" lIns="91267" tIns="45624" rIns="91267" bIns="45624">
            <a:spAutoFit/>
          </a:bodyPr>
          <a:lstStyle/>
          <a:p>
            <a:pPr eaLnBrk="0" hangingPunct="0">
              <a:spcBef>
                <a:spcPct val="50000"/>
              </a:spcBef>
            </a:pPr>
            <a:r>
              <a:rPr lang="en-US" sz="3200" b="1" dirty="0">
                <a:solidFill>
                  <a:srgbClr val="F8F8F8"/>
                </a:solidFill>
              </a:rPr>
              <a:t>References</a:t>
            </a:r>
            <a:endParaRPr lang="en-US" sz="3200" b="1" dirty="0">
              <a:solidFill>
                <a:srgbClr val="F8F8F8"/>
              </a:solidFill>
            </a:endParaRPr>
          </a:p>
        </p:txBody>
      </p:sp>
      <p:sp>
        <p:nvSpPr>
          <p:cNvPr id="31" name="Rectangle 5"/>
          <p:cNvSpPr>
            <a:spLocks noChangeArrowheads="1"/>
          </p:cNvSpPr>
          <p:nvPr/>
        </p:nvSpPr>
        <p:spPr bwMode="auto">
          <a:xfrm>
            <a:off x="1355834" y="142874"/>
            <a:ext cx="27621187" cy="2552065"/>
          </a:xfrm>
          <a:prstGeom prst="rect">
            <a:avLst/>
          </a:prstGeom>
          <a:noFill/>
          <a:ln w="9525">
            <a:noFill/>
            <a:miter lim="800000"/>
          </a:ln>
        </p:spPr>
        <p:txBody>
          <a:bodyPr wrap="square" lIns="91243" tIns="45614" rIns="91243" bIns="45614">
            <a:spAutoFit/>
          </a:bodyPr>
          <a:lstStyle/>
          <a:p>
            <a:r>
              <a:rPr lang="en-US" sz="8000" b="1" dirty="0" smtClean="0">
                <a:solidFill>
                  <a:schemeClr val="accent6"/>
                </a:solidFill>
              </a:rPr>
              <a:t>Design and implement a stock market predictor using a Reinforcement Learnings</a:t>
            </a:r>
            <a:endParaRPr lang="en-US" sz="8000" b="1" dirty="0" smtClean="0">
              <a:solidFill>
                <a:schemeClr val="accent6"/>
              </a:solidFill>
            </a:endParaRPr>
          </a:p>
        </p:txBody>
      </p:sp>
      <p:sp>
        <p:nvSpPr>
          <p:cNvPr id="11" name="TextBox 10"/>
          <p:cNvSpPr txBox="1"/>
          <p:nvPr/>
        </p:nvSpPr>
        <p:spPr>
          <a:xfrm>
            <a:off x="26368046" y="41916442"/>
            <a:ext cx="3476078" cy="706755"/>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a:t>
            </a:r>
            <a:r>
              <a:rPr lang="en-US" altLang="en-IN" sz="4000" dirty="0">
                <a:solidFill>
                  <a:schemeClr val="bg1"/>
                </a:solidFill>
                <a:latin typeface="Times New Roman" panose="02020603050405020304" pitchFamily="18" charset="0"/>
                <a:cs typeface="Times New Roman" panose="02020603050405020304" pitchFamily="18" charset="0"/>
              </a:rPr>
              <a:t>52</a:t>
            </a:r>
            <a:endParaRPr lang="en-US" altLang="en-IN" sz="4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8283" y="4546319"/>
            <a:ext cx="5996090" cy="1197467"/>
          </a:xfrm>
          <a:prstGeom prst="rect">
            <a:avLst/>
          </a:prstGeom>
        </p:spPr>
      </p:pic>
      <p:pic>
        <p:nvPicPr>
          <p:cNvPr id="10" name="Picture 9" descr="A drawing of a face&#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8283" y="2695163"/>
            <a:ext cx="5996090" cy="1541388"/>
          </a:xfrm>
          <a:prstGeom prst="rect">
            <a:avLst/>
          </a:prstGeom>
        </p:spPr>
      </p:pic>
      <p:sp>
        <p:nvSpPr>
          <p:cNvPr id="5" name="TextBox 4"/>
          <p:cNvSpPr txBox="1"/>
          <p:nvPr/>
        </p:nvSpPr>
        <p:spPr>
          <a:xfrm>
            <a:off x="692785" y="7406640"/>
            <a:ext cx="13975080" cy="5477510"/>
          </a:xfrm>
          <a:prstGeom prst="rect">
            <a:avLst/>
          </a:prstGeom>
          <a:noFill/>
        </p:spPr>
        <p:txBody>
          <a:bodyPr wrap="square" rtlCol="0">
            <a:spAutoFit/>
          </a:bodyPr>
          <a:lstStyle/>
          <a:p>
            <a:pPr algn="just"/>
            <a:r>
              <a:rPr lang="en-IN" sz="3500" dirty="0">
                <a:latin typeface="+mn-lt"/>
              </a:rPr>
              <a:t> Now a days biggest challenge in stock market is to predict the prices of a stock because of its complexity.In stock market prediction our aim is to predict the future value of a company stock.AI can predict prices of stock more accurately than humans.AI can do analysis of stocks using past data .we focus on ml algorithm approach that will trained from available stock data and it will gain some intelligence and use that knowledge in predicting future price of a stock.  The proposed algorithm provides better prediction accuracy of both profit and rewards. The focused model implemented by taking HUGE STOCK MARKET DATASET.</a:t>
            </a:r>
            <a:endParaRPr lang="en-IN" sz="3500" dirty="0">
              <a:latin typeface="+mn-lt"/>
            </a:endParaRPr>
          </a:p>
        </p:txBody>
      </p:sp>
      <p:sp>
        <p:nvSpPr>
          <p:cNvPr id="3" name="TextBox 2"/>
          <p:cNvSpPr txBox="1"/>
          <p:nvPr/>
        </p:nvSpPr>
        <p:spPr>
          <a:xfrm>
            <a:off x="625201" y="39113570"/>
            <a:ext cx="14002736" cy="629920"/>
          </a:xfrm>
          <a:prstGeom prst="rect">
            <a:avLst/>
          </a:prstGeom>
          <a:noFill/>
        </p:spPr>
        <p:txBody>
          <a:bodyPr wrap="square" rtlCol="0">
            <a:spAutoFit/>
          </a:bodyPr>
          <a:lstStyle/>
          <a:p>
            <a:r>
              <a:rPr sz="3500" dirty="0"/>
              <a:t>1.1 The dataset on which we are applying these algorithm.</a:t>
            </a:r>
            <a:endParaRPr sz="3500" dirty="0"/>
          </a:p>
        </p:txBody>
      </p:sp>
      <p:sp>
        <p:nvSpPr>
          <p:cNvPr id="6" name="TextBox 5"/>
          <p:cNvSpPr txBox="1"/>
          <p:nvPr/>
        </p:nvSpPr>
        <p:spPr>
          <a:xfrm>
            <a:off x="15615743" y="33951172"/>
            <a:ext cx="14028848" cy="3861435"/>
          </a:xfrm>
          <a:prstGeom prst="rect">
            <a:avLst/>
          </a:prstGeom>
          <a:noFill/>
        </p:spPr>
        <p:txBody>
          <a:bodyPr wrap="square" rtlCol="0">
            <a:spAutoFit/>
          </a:bodyPr>
          <a:lstStyle/>
          <a:p>
            <a:pPr marL="0" indent="0" algn="just">
              <a:buFont typeface="Arial" panose="020B0604020202020204" pitchFamily="34" charset="0"/>
              <a:buNone/>
            </a:pPr>
            <a:r>
              <a:rPr lang="en-IN" sz="3500" dirty="0"/>
              <a:t>This paper presents an approach for stock market prediction using reinforcement learning.  It is an alternative way of representing target values for the patterns in stock market price changes. Our result shows that the duelling double DQN algorithm can be utilized for stock trading. Dueling DQN is more accurate than DQN in calculating the optimal Q value, therefore, the strategy switching is more frequent and the recognition accuracy is higher in testing set. </a:t>
            </a:r>
            <a:endParaRPr lang="en-IN" sz="3500" dirty="0"/>
          </a:p>
        </p:txBody>
      </p:sp>
      <p:sp>
        <p:nvSpPr>
          <p:cNvPr id="12" name="TextBox 11"/>
          <p:cNvSpPr txBox="1"/>
          <p:nvPr/>
        </p:nvSpPr>
        <p:spPr>
          <a:xfrm>
            <a:off x="15646400" y="39275385"/>
            <a:ext cx="14121130" cy="2245360"/>
          </a:xfrm>
          <a:prstGeom prst="rect">
            <a:avLst/>
          </a:prstGeom>
          <a:noFill/>
        </p:spPr>
        <p:txBody>
          <a:bodyPr wrap="square" rtlCol="0">
            <a:spAutoFit/>
          </a:bodyPr>
          <a:lstStyle/>
          <a:p>
            <a:pPr marL="571500" indent="-571500" algn="just">
              <a:buFont typeface="Arial" panose="020B0604020202020204" pitchFamily="34" charset="0"/>
              <a:buChar char="•"/>
            </a:pPr>
            <a:r>
              <a:rPr lang="en-IN" sz="3500" dirty="0" smtClean="0"/>
              <a:t>Jae Won Lee, School of Computer Science and Engineering,</a:t>
            </a:r>
            <a:endParaRPr lang="en-IN" sz="3500" dirty="0" smtClean="0"/>
          </a:p>
          <a:p>
            <a:pPr marL="0" indent="0" algn="just">
              <a:buFont typeface="Arial" panose="020B0604020202020204" pitchFamily="34" charset="0"/>
              <a:buNone/>
            </a:pPr>
            <a:r>
              <a:rPr lang="en-IN" sz="3500" dirty="0" smtClean="0"/>
              <a:t>     Sungshin Women’s University,Seoul, 136-742, South Korea.</a:t>
            </a:r>
            <a:endParaRPr lang="en-IN" sz="3500" dirty="0" smtClean="0"/>
          </a:p>
          <a:p>
            <a:pPr marL="571500" indent="-571500" algn="just">
              <a:buFont typeface="Arial" panose="020B0604020202020204" pitchFamily="34" charset="0"/>
              <a:buChar char="•"/>
            </a:pPr>
            <a:r>
              <a:rPr lang="en-IN" sz="3500" dirty="0" smtClean="0"/>
              <a:t>S.M. Kendall and K. Ord, Time Series, Oxford University</a:t>
            </a:r>
            <a:endParaRPr lang="en-IN" sz="3500" dirty="0" smtClean="0"/>
          </a:p>
          <a:p>
            <a:pPr marL="0" indent="0" algn="just">
              <a:buFont typeface="Arial" panose="020B0604020202020204" pitchFamily="34" charset="0"/>
              <a:buNone/>
            </a:pPr>
            <a:r>
              <a:rPr lang="en-IN" sz="3500" dirty="0" smtClean="0"/>
              <a:t>     Press, New York, 1997.</a:t>
            </a:r>
            <a:endParaRPr lang="en-IN" sz="3500" dirty="0" smtClean="0"/>
          </a:p>
        </p:txBody>
      </p:sp>
      <p:graphicFrame>
        <p:nvGraphicFramePr>
          <p:cNvPr id="25" name="Diagram 24"/>
          <p:cNvGraphicFramePr/>
          <p:nvPr/>
        </p:nvGraphicFramePr>
        <p:xfrm>
          <a:off x="15615744" y="6614600"/>
          <a:ext cx="14028848" cy="272508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TextBox 27"/>
          <p:cNvSpPr txBox="1"/>
          <p:nvPr/>
        </p:nvSpPr>
        <p:spPr>
          <a:xfrm>
            <a:off x="1055370" y="1805940"/>
            <a:ext cx="7890510" cy="3938270"/>
          </a:xfrm>
          <a:prstGeom prst="rect">
            <a:avLst/>
          </a:prstGeom>
          <a:noFill/>
        </p:spPr>
        <p:txBody>
          <a:bodyPr wrap="square" rtlCol="0">
            <a:spAutoFit/>
          </a:bodyPr>
          <a:lstStyle/>
          <a:p>
            <a:r>
              <a:rPr lang="en-US" sz="3500" b="1" dirty="0">
                <a:solidFill>
                  <a:schemeClr val="accent2"/>
                </a:solidFill>
              </a:rPr>
              <a:t>PROJECT MEMBERS</a:t>
            </a:r>
            <a:endParaRPr lang="en-US" sz="4800" b="1" dirty="0">
              <a:solidFill>
                <a:schemeClr val="accent2"/>
              </a:solidFill>
            </a:endParaRPr>
          </a:p>
          <a:p>
            <a:br>
              <a:rPr lang="en-IN" sz="4000" b="1" dirty="0">
                <a:solidFill>
                  <a:schemeClr val="accent2"/>
                </a:solidFill>
              </a:rPr>
            </a:br>
            <a:r>
              <a:rPr lang="en-IN" sz="3500" b="1" dirty="0">
                <a:solidFill>
                  <a:schemeClr val="tx1"/>
                </a:solidFill>
              </a:rPr>
              <a:t>Arsh Srivastava</a:t>
            </a:r>
            <a:endParaRPr lang="en-IN" sz="3500" b="1" dirty="0">
              <a:solidFill>
                <a:schemeClr val="tx1"/>
              </a:solidFill>
            </a:endParaRPr>
          </a:p>
          <a:p>
            <a:r>
              <a:rPr lang="en-IN" sz="3500" b="1" dirty="0">
                <a:solidFill>
                  <a:schemeClr val="tx1"/>
                </a:solidFill>
              </a:rPr>
              <a:t>Shaik Nafi Izaaz</a:t>
            </a:r>
            <a:endParaRPr lang="en-IN" sz="3500" b="1" dirty="0">
              <a:solidFill>
                <a:schemeClr val="tx1"/>
              </a:solidFill>
            </a:endParaRPr>
          </a:p>
          <a:p>
            <a:r>
              <a:rPr lang="en-IN" sz="3500" b="1" dirty="0">
                <a:solidFill>
                  <a:schemeClr val="tx1"/>
                </a:solidFill>
              </a:rPr>
              <a:t>Denicke Solomon H</a:t>
            </a:r>
            <a:endParaRPr lang="en-IN" sz="3500" b="1" dirty="0">
              <a:solidFill>
                <a:schemeClr val="tx1"/>
              </a:solidFill>
            </a:endParaRPr>
          </a:p>
          <a:p>
            <a:r>
              <a:rPr lang="en-IN" sz="3500" b="1" dirty="0">
                <a:solidFill>
                  <a:schemeClr val="tx1"/>
                </a:solidFill>
              </a:rPr>
              <a:t>Nidhi Shukla</a:t>
            </a:r>
            <a:endParaRPr lang="en-IN" sz="3500" b="1" dirty="0">
              <a:solidFill>
                <a:schemeClr val="tx1"/>
              </a:solidFill>
            </a:endParaRPr>
          </a:p>
          <a:p>
            <a:r>
              <a:rPr lang="en-IN" sz="3500" b="1" dirty="0">
                <a:solidFill>
                  <a:schemeClr val="tx1"/>
                </a:solidFill>
              </a:rPr>
              <a:t>MARRI BINDU MADHAVI</a:t>
            </a:r>
            <a:endParaRPr lang="en-IN" sz="3500" b="1" dirty="0">
              <a:solidFill>
                <a:schemeClr val="tx1"/>
              </a:solidFill>
            </a:endParaRPr>
          </a:p>
        </p:txBody>
      </p:sp>
      <p:sp>
        <p:nvSpPr>
          <p:cNvPr id="29" name="TextBox 28"/>
          <p:cNvSpPr txBox="1"/>
          <p:nvPr/>
        </p:nvSpPr>
        <p:spPr>
          <a:xfrm>
            <a:off x="21717939" y="1805986"/>
            <a:ext cx="7927591" cy="4399915"/>
          </a:xfrm>
          <a:prstGeom prst="rect">
            <a:avLst/>
          </a:prstGeom>
          <a:noFill/>
        </p:spPr>
        <p:txBody>
          <a:bodyPr wrap="square" rtlCol="0">
            <a:spAutoFit/>
          </a:bodyPr>
          <a:lstStyle/>
          <a:p>
            <a:r>
              <a:rPr lang="en-US" sz="3500" b="1" dirty="0">
                <a:solidFill>
                  <a:schemeClr val="accent2"/>
                </a:solidFill>
              </a:rPr>
              <a:t>MENTORS</a:t>
            </a:r>
            <a:r>
              <a:rPr lang="en-US" sz="3500" b="1" dirty="0"/>
              <a:t>:</a:t>
            </a:r>
            <a:endParaRPr lang="en-US" sz="3500" b="1" dirty="0"/>
          </a:p>
          <a:p>
            <a:endParaRPr lang="en-IN" sz="3500" b="1" dirty="0"/>
          </a:p>
          <a:p>
            <a:r>
              <a:rPr lang="en-US" sz="3500" b="1" dirty="0" err="1">
                <a:sym typeface="+mn-ea"/>
              </a:rPr>
              <a:t>Dr.Hirenkumar</a:t>
            </a:r>
            <a:r>
              <a:rPr lang="en-US" sz="3500" b="1" dirty="0">
                <a:sym typeface="+mn-ea"/>
              </a:rPr>
              <a:t> B Thakkar</a:t>
            </a:r>
            <a:endParaRPr lang="en-IN" sz="3500" b="1" dirty="0" smtClean="0">
              <a:solidFill>
                <a:schemeClr val="tx1"/>
              </a:solidFill>
            </a:endParaRPr>
          </a:p>
          <a:p>
            <a:r>
              <a:rPr lang="en-IN" sz="3500" b="1" dirty="0" smtClean="0">
                <a:solidFill>
                  <a:schemeClr val="tx1"/>
                </a:solidFill>
              </a:rPr>
              <a:t>Assistant Professor, </a:t>
            </a:r>
            <a:endParaRPr lang="en-IN" sz="3500" b="1" dirty="0" smtClean="0">
              <a:solidFill>
                <a:schemeClr val="tx1"/>
              </a:solidFill>
            </a:endParaRPr>
          </a:p>
          <a:p>
            <a:r>
              <a:rPr lang="en-IN" sz="3500" b="1" dirty="0" smtClean="0">
                <a:solidFill>
                  <a:schemeClr val="tx1"/>
                </a:solidFill>
              </a:rPr>
              <a:t>Dept. of Computer Science &amp; Engineering,</a:t>
            </a:r>
            <a:endParaRPr lang="en-IN" sz="3500" b="1" dirty="0" smtClean="0">
              <a:solidFill>
                <a:schemeClr val="tx1"/>
              </a:solidFill>
            </a:endParaRPr>
          </a:p>
          <a:p>
            <a:r>
              <a:rPr lang="en-IN" sz="3500" b="1" dirty="0" smtClean="0">
                <a:solidFill>
                  <a:schemeClr val="tx1"/>
                </a:solidFill>
              </a:rPr>
              <a:t>Bennett University, India.</a:t>
            </a:r>
            <a:endParaRPr lang="en-IN" sz="3500" b="1" dirty="0" smtClean="0">
              <a:solidFill>
                <a:schemeClr val="tx1"/>
              </a:solidFill>
            </a:endParaRPr>
          </a:p>
          <a:p>
            <a:endParaRPr lang="en-IN" sz="3500" b="1" dirty="0" smtClean="0">
              <a:solidFill>
                <a:schemeClr val="tx1"/>
              </a:solidFill>
            </a:endParaRPr>
          </a:p>
        </p:txBody>
      </p:sp>
      <p:sp>
        <p:nvSpPr>
          <p:cNvPr id="13" name="TextBox 12"/>
          <p:cNvSpPr txBox="1"/>
          <p:nvPr/>
        </p:nvSpPr>
        <p:spPr>
          <a:xfrm>
            <a:off x="608451" y="13348269"/>
            <a:ext cx="14019485" cy="15172690"/>
          </a:xfrm>
          <a:prstGeom prst="rect">
            <a:avLst/>
          </a:prstGeom>
          <a:noFill/>
        </p:spPr>
        <p:txBody>
          <a:bodyPr wrap="square" rtlCol="0">
            <a:spAutoFit/>
          </a:bodyPr>
          <a:lstStyle/>
          <a:p>
            <a:pPr algn="just"/>
            <a:r>
              <a:rPr lang="en-IN" sz="3500" dirty="0" smtClean="0"/>
              <a:t>Stock market prediction is a challenging and intelligent task in the present-day world. Usually stock markets try to predict the value of a company in future. The successful prediction of a stock's future price is challenging because it could yield significant profit for the company or loss for the company. Public is also interested to buy or sell shares of a company based on this stock markets prediction. Moreover, internal factors such as change of CEO, CTO and the external economic, political, natural events such as outbreak of pandemics, floods, cyclones also influence the stock price of a company directly. This clearly shows that analysis and prediction of stock values plays a major role in the success of a company or industry. </a:t>
            </a:r>
            <a:endParaRPr lang="en-IN" sz="3500" dirty="0" smtClean="0"/>
          </a:p>
          <a:p>
            <a:pPr algn="just"/>
            <a:endParaRPr lang="en-IN" sz="3500" dirty="0" smtClean="0"/>
          </a:p>
          <a:p>
            <a:pPr algn="just"/>
            <a:r>
              <a:rPr lang="en-IN" sz="3500" dirty="0" smtClean="0"/>
              <a:t>Fundamental and technical analysis are carried out to understand Stock markets. Fundamental analysts consider the difference between the value of a stock and its trading price. Technical analysts are concerned with the clues influencing the stock's supply and demand dynamics, which in turn determines the price of the stock. Actually they try to predict the future value of stock based on the stock trends in the recent past. The Japanese candle stick patterns are being used in technical analysis.The various types of reinforcement learning algorithms are used in prediction. Q learning is an Off-policy algorithm to find the optimal movement to be taken given a state ‘p’. The policy of Q learning tends to maximize the total reward involved in the system. In Q learning, dueling double deep Q network provides a significant improvement in the learning and hence the prediction. In this project work, a variant of Q network namely dueling double deep Q network (DDDQN) is used for predicting stock prices of a company or industry. </a:t>
            </a:r>
            <a:endParaRPr lang="en-IN" sz="3500" dirty="0" smtClean="0"/>
          </a:p>
        </p:txBody>
      </p:sp>
      <p:pic>
        <p:nvPicPr>
          <p:cNvPr id="33" name="Picture 23"/>
          <p:cNvPicPr>
            <a:picLocks noChangeAspect="1" noChangeArrowheads="1"/>
          </p:cNvPicPr>
          <p:nvPr/>
        </p:nvPicPr>
        <p:blipFill>
          <a:blip r:embed="rId9" cstate="print"/>
          <a:srcRect/>
          <a:stretch>
            <a:fillRect/>
          </a:stretch>
        </p:blipFill>
        <p:spPr>
          <a:xfrm>
            <a:off x="15984220" y="7406640"/>
            <a:ext cx="12145010" cy="3752850"/>
          </a:xfrm>
          <a:prstGeom prst="rect">
            <a:avLst/>
          </a:prstGeom>
          <a:noFill/>
          <a:ln w="9525">
            <a:noFill/>
            <a:miter lim="800000"/>
            <a:headEnd/>
            <a:tailEnd/>
          </a:ln>
        </p:spPr>
      </p:pic>
      <p:sp>
        <p:nvSpPr>
          <p:cNvPr id="34" name="Text Box 33"/>
          <p:cNvSpPr txBox="1"/>
          <p:nvPr/>
        </p:nvSpPr>
        <p:spPr>
          <a:xfrm>
            <a:off x="15972790" y="11376660"/>
            <a:ext cx="12992735" cy="629920"/>
          </a:xfrm>
          <a:prstGeom prst="rect">
            <a:avLst/>
          </a:prstGeom>
          <a:noFill/>
          <a:ln w="9525">
            <a:noFill/>
          </a:ln>
        </p:spPr>
        <p:txBody>
          <a:bodyPr wrap="square">
            <a:spAutoFit/>
          </a:bodyPr>
          <a:p>
            <a:pPr marL="0" indent="0" algn="just"/>
            <a:r>
              <a:rPr lang="en-US" sz="3500" b="0">
                <a:latin typeface="Calibri" panose="020F0502020204030204" charset="0"/>
              </a:rPr>
              <a:t>1.2 Before applying this algorithm plotting the graph.</a:t>
            </a:r>
            <a:endParaRPr lang="en-US" sz="3500"/>
          </a:p>
        </p:txBody>
      </p:sp>
      <p:pic>
        <p:nvPicPr>
          <p:cNvPr id="35" name="Picture 17"/>
          <p:cNvPicPr>
            <a:picLocks noChangeAspect="1" noChangeArrowheads="1"/>
          </p:cNvPicPr>
          <p:nvPr/>
        </p:nvPicPr>
        <p:blipFill>
          <a:blip r:embed="rId10" cstate="print"/>
          <a:srcRect/>
          <a:stretch>
            <a:fillRect/>
          </a:stretch>
        </p:blipFill>
        <p:spPr>
          <a:xfrm>
            <a:off x="15972790" y="12006580"/>
            <a:ext cx="12145010" cy="5002530"/>
          </a:xfrm>
          <a:prstGeom prst="rect">
            <a:avLst/>
          </a:prstGeom>
          <a:noFill/>
          <a:ln w="9525">
            <a:noFill/>
            <a:miter lim="800000"/>
            <a:headEnd/>
            <a:tailEnd/>
          </a:ln>
        </p:spPr>
      </p:pic>
      <p:sp>
        <p:nvSpPr>
          <p:cNvPr id="36" name="Text Box 35"/>
          <p:cNvSpPr txBox="1"/>
          <p:nvPr/>
        </p:nvSpPr>
        <p:spPr>
          <a:xfrm>
            <a:off x="15996920" y="16780510"/>
            <a:ext cx="13315315" cy="1706880"/>
          </a:xfrm>
          <a:prstGeom prst="rect">
            <a:avLst/>
          </a:prstGeom>
          <a:noFill/>
          <a:ln w="9525">
            <a:noFill/>
          </a:ln>
        </p:spPr>
        <p:txBody>
          <a:bodyPr wrap="square">
            <a:spAutoFit/>
          </a:bodyPr>
          <a:p>
            <a:pPr marL="0" indent="0" algn="just"/>
            <a:r>
              <a:rPr lang="en-US" sz="3500" b="0">
                <a:latin typeface="Calibri" panose="020F0502020204030204" charset="0"/>
              </a:rPr>
              <a:t>1.3 After applying duelling double DQN algorithm. 1.3.1 Plotting value of epoch, epsilon, total steps, log rewards, log loss, elapsed time.</a:t>
            </a:r>
            <a:endParaRPr lang="en-US" sz="3500"/>
          </a:p>
        </p:txBody>
      </p:sp>
      <p:pic>
        <p:nvPicPr>
          <p:cNvPr id="37" name="Picture 26"/>
          <p:cNvPicPr>
            <a:picLocks noChangeAspect="1" noChangeArrowheads="1"/>
          </p:cNvPicPr>
          <p:nvPr/>
        </p:nvPicPr>
        <p:blipFill>
          <a:blip r:embed="rId11" cstate="print"/>
          <a:srcRect/>
          <a:stretch>
            <a:fillRect/>
          </a:stretch>
        </p:blipFill>
        <p:spPr>
          <a:xfrm>
            <a:off x="15972790" y="18487390"/>
            <a:ext cx="11171555" cy="4020185"/>
          </a:xfrm>
          <a:prstGeom prst="rect">
            <a:avLst/>
          </a:prstGeom>
          <a:noFill/>
          <a:ln w="9525">
            <a:noFill/>
            <a:miter lim="800000"/>
            <a:headEnd/>
            <a:tailEnd/>
          </a:ln>
        </p:spPr>
      </p:pic>
      <p:sp>
        <p:nvSpPr>
          <p:cNvPr id="38" name="Text Box 37"/>
          <p:cNvSpPr txBox="1"/>
          <p:nvPr/>
        </p:nvSpPr>
        <p:spPr>
          <a:xfrm>
            <a:off x="15972790" y="22663785"/>
            <a:ext cx="9490710" cy="629920"/>
          </a:xfrm>
          <a:prstGeom prst="rect">
            <a:avLst/>
          </a:prstGeom>
          <a:noFill/>
          <a:ln w="9525">
            <a:noFill/>
          </a:ln>
        </p:spPr>
        <p:txBody>
          <a:bodyPr wrap="square">
            <a:spAutoFit/>
          </a:bodyPr>
          <a:p>
            <a:pPr marL="0" indent="0"/>
            <a:r>
              <a:rPr lang="en-US" sz="3500" b="0">
                <a:latin typeface="Calibri" panose="020F0502020204030204" charset="0"/>
              </a:rPr>
              <a:t>1.3.2 Plotting total number of losses and rewards.</a:t>
            </a:r>
            <a:endParaRPr lang="en-US" sz="3500"/>
          </a:p>
        </p:txBody>
      </p:sp>
      <p:pic>
        <p:nvPicPr>
          <p:cNvPr id="39" name="Picture 38"/>
          <p:cNvPicPr/>
          <p:nvPr/>
        </p:nvPicPr>
        <p:blipFill>
          <a:blip r:embed="rId12"/>
          <a:stretch>
            <a:fillRect/>
          </a:stretch>
        </p:blipFill>
        <p:spPr>
          <a:xfrm>
            <a:off x="15996920" y="23293705"/>
            <a:ext cx="11485245" cy="3060700"/>
          </a:xfrm>
          <a:prstGeom prst="rect">
            <a:avLst/>
          </a:prstGeom>
          <a:noFill/>
          <a:ln w="9525">
            <a:noFill/>
          </a:ln>
        </p:spPr>
      </p:pic>
      <p:sp>
        <p:nvSpPr>
          <p:cNvPr id="109" name="Text Box 108"/>
          <p:cNvSpPr txBox="1"/>
          <p:nvPr/>
        </p:nvSpPr>
        <p:spPr>
          <a:xfrm>
            <a:off x="16330930" y="26275665"/>
            <a:ext cx="11798300" cy="1168400"/>
          </a:xfrm>
          <a:prstGeom prst="rect">
            <a:avLst/>
          </a:prstGeom>
          <a:noFill/>
          <a:ln w="9525">
            <a:noFill/>
          </a:ln>
        </p:spPr>
        <p:txBody>
          <a:bodyPr wrap="square">
            <a:spAutoFit/>
          </a:bodyPr>
          <a:p>
            <a:pPr marL="0" indent="0" algn="just"/>
            <a:r>
              <a:rPr lang="en-US" sz="3500" b="0">
                <a:latin typeface="Calibri" panose="020F0502020204030204" charset="0"/>
              </a:rPr>
              <a:t>1.3.3 Plotting total number of rewards and profits in train and test data after applying the algorithm.</a:t>
            </a:r>
            <a:endParaRPr lang="en-US" sz="3500"/>
          </a:p>
        </p:txBody>
      </p:sp>
      <p:pic>
        <p:nvPicPr>
          <p:cNvPr id="40" name="Picture 11"/>
          <p:cNvPicPr>
            <a:picLocks noChangeAspect="1" noChangeArrowheads="1"/>
          </p:cNvPicPr>
          <p:nvPr/>
        </p:nvPicPr>
        <p:blipFill>
          <a:blip r:embed="rId13" cstate="print"/>
          <a:srcRect/>
          <a:stretch>
            <a:fillRect/>
          </a:stretch>
        </p:blipFill>
        <p:spPr>
          <a:xfrm>
            <a:off x="16170275" y="27444065"/>
            <a:ext cx="12385675" cy="3721735"/>
          </a:xfrm>
          <a:prstGeom prst="rect">
            <a:avLst/>
          </a:prstGeom>
          <a:noFill/>
          <a:ln w="9525">
            <a:noFill/>
            <a:miter lim="800000"/>
            <a:headEnd/>
            <a:tailEnd/>
          </a:ln>
        </p:spPr>
      </p:pic>
      <p:sp>
        <p:nvSpPr>
          <p:cNvPr id="41" name="Text Box 40"/>
          <p:cNvSpPr txBox="1"/>
          <p:nvPr/>
        </p:nvSpPr>
        <p:spPr>
          <a:xfrm>
            <a:off x="16330930" y="31324550"/>
            <a:ext cx="12785090" cy="1168400"/>
          </a:xfrm>
          <a:prstGeom prst="rect">
            <a:avLst/>
          </a:prstGeom>
          <a:noFill/>
          <a:ln w="9525">
            <a:noFill/>
          </a:ln>
        </p:spPr>
        <p:txBody>
          <a:bodyPr wrap="square">
            <a:spAutoFit/>
          </a:bodyPr>
          <a:p>
            <a:pPr marL="0" indent="0" algn="just"/>
            <a:r>
              <a:rPr lang="en-US" sz="3500" b="0">
                <a:latin typeface="Calibri" panose="020F0502020204030204" charset="0"/>
              </a:rPr>
              <a:t>Here it provides maximum rewards with less number of losses. So it gives quite nice results with maximum accuracy.</a:t>
            </a:r>
            <a:endParaRPr lang="en-US" sz="3500"/>
          </a:p>
        </p:txBody>
      </p:sp>
      <p:sp>
        <p:nvSpPr>
          <p:cNvPr id="43" name="TextBox 2"/>
          <p:cNvSpPr txBox="1"/>
          <p:nvPr/>
        </p:nvSpPr>
        <p:spPr>
          <a:xfrm>
            <a:off x="694055" y="29223970"/>
            <a:ext cx="13719175" cy="9247505"/>
          </a:xfrm>
          <a:prstGeom prst="rect">
            <a:avLst/>
          </a:prstGeom>
          <a:noFill/>
        </p:spPr>
        <p:txBody>
          <a:bodyPr wrap="square" rtlCol="0">
            <a:spAutoFit/>
          </a:bodyPr>
          <a:lstStyle/>
          <a:p>
            <a:pPr algn="just"/>
            <a:r>
              <a:rPr sz="3500" dirty="0"/>
              <a:t>Reinforcement learning (RL) is an area of machine learning that focuses on how you, or how some thing, might act in an environment in order to maximize some given reward. A commonly referred to domain that can illustrate the the powerof reinforcement learning is in game playing.</a:t>
            </a:r>
            <a:endParaRPr sz="3500" dirty="0"/>
          </a:p>
          <a:p>
            <a:pPr algn="just"/>
            <a:endParaRPr sz="3500" dirty="0"/>
          </a:p>
          <a:p>
            <a:pPr algn="just"/>
            <a:r>
              <a:rPr sz="3500" dirty="0"/>
              <a:t>Dueling Deep Q Networks</a:t>
            </a:r>
            <a:endParaRPr sz="3500" dirty="0"/>
          </a:p>
          <a:p>
            <a:pPr algn="just"/>
            <a:r>
              <a:rPr sz="3500" dirty="0"/>
              <a:t>The Dueling Deep Q Networks architecture is based on the idea that the evaluation of the Q function implicitly calculates two quantities:</a:t>
            </a:r>
            <a:endParaRPr sz="3500" dirty="0"/>
          </a:p>
          <a:p>
            <a:pPr algn="just"/>
            <a:r>
              <a:rPr sz="3500" dirty="0"/>
              <a:t>1.V(s) — the value of being in state s</a:t>
            </a:r>
            <a:endParaRPr sz="3500" dirty="0"/>
          </a:p>
          <a:p>
            <a:pPr algn="just"/>
            <a:r>
              <a:rPr sz="3500" dirty="0"/>
              <a:t>2.A(s, a) — the advantage of taking action a in state s</a:t>
            </a:r>
            <a:endParaRPr sz="3500" dirty="0"/>
          </a:p>
          <a:p>
            <a:pPr algn="just"/>
            <a:r>
              <a:rPr sz="3500" dirty="0"/>
              <a:t>Number of Epochs : 50</a:t>
            </a:r>
            <a:endParaRPr sz="3500" dirty="0"/>
          </a:p>
          <a:p>
            <a:pPr algn="just"/>
            <a:r>
              <a:rPr sz="3500" dirty="0"/>
              <a:t>SThe Q function can therefore be expressed as :</a:t>
            </a:r>
            <a:endParaRPr sz="3500" dirty="0"/>
          </a:p>
          <a:p>
            <a:pPr algn="just"/>
            <a:r>
              <a:rPr sz="3500" dirty="0"/>
              <a:t>Q(s,a) = A(s,a) +V(s)</a:t>
            </a:r>
            <a:endParaRPr sz="3500" dirty="0"/>
          </a:p>
          <a:p>
            <a:pPr algn="just"/>
            <a:r>
              <a:rPr sz="3500" dirty="0"/>
              <a:t>The Advantage function expresses the relative benefits of the</a:t>
            </a:r>
            <a:endParaRPr sz="3500" dirty="0"/>
          </a:p>
          <a:p>
            <a:pPr algn="just"/>
            <a:r>
              <a:rPr sz="3500" dirty="0"/>
              <a:t>various actions possible in state s.</a:t>
            </a:r>
            <a:endParaRPr sz="3500" dirty="0"/>
          </a:p>
          <a:p>
            <a:pPr algn="just"/>
            <a:endParaRPr sz="3500" dirty="0"/>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4389755" rtl="0" eaLnBrk="1" fontAlgn="base" latinLnBrk="0" hangingPunct="1">
          <a:lnSpc>
            <a:spcPct val="100000"/>
          </a:lnSpc>
          <a:spcBef>
            <a:spcPct val="0"/>
          </a:spcBef>
          <a:spcAft>
            <a:spcPct val="0"/>
          </a:spcAft>
          <a:buClrTx/>
          <a:buSzTx/>
          <a:buFontTx/>
          <a:buNone/>
          <a:defRPr kumimoji="0" lang="en-US" sz="8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4389755" rtl="0" eaLnBrk="1" fontAlgn="base" latinLnBrk="0" hangingPunct="1">
          <a:lnSpc>
            <a:spcPct val="100000"/>
          </a:lnSpc>
          <a:spcBef>
            <a:spcPct val="0"/>
          </a:spcBef>
          <a:spcAft>
            <a:spcPct val="0"/>
          </a:spcAft>
          <a:buClrTx/>
          <a:buSzTx/>
          <a:buFontTx/>
          <a:buNone/>
          <a:defRPr kumimoji="0" lang="en-US" sz="8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4701</Words>
  <Application>WPS Presentation</Application>
  <PresentationFormat>Custom</PresentationFormat>
  <Paragraphs>72</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Times New Roman</vt:lpstr>
      <vt:lpstr>Microsoft YaHei</vt:lpstr>
      <vt:lpstr>Arial Unicode MS</vt:lpstr>
      <vt:lpstr>Calibri</vt:lpstr>
      <vt:lpstr>Default Design</vt:lpstr>
      <vt:lpstr>PowerPoint 演示文稿</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category>Research Poster</cp:category>
  <cp:lastModifiedBy>asus</cp:lastModifiedBy>
  <cp:revision>110</cp:revision>
  <dcterms:created xsi:type="dcterms:W3CDTF">2008-12-04T00:20:00Z</dcterms:created>
  <dcterms:modified xsi:type="dcterms:W3CDTF">2020-06-17T16:27:26Z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