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Garamond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gRgsSveo+bj3rFn2a0mdsumvUI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aramond-regular.fntdata"/><Relationship Id="rId14" Type="http://schemas.openxmlformats.org/officeDocument/2006/relationships/slide" Target="slides/slide9.xml"/><Relationship Id="rId17" Type="http://schemas.openxmlformats.org/officeDocument/2006/relationships/font" Target="fonts/Garamond-italic.fntdata"/><Relationship Id="rId16" Type="http://schemas.openxmlformats.org/officeDocument/2006/relationships/font" Target="fonts/Garamond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Garamon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11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descr="HD-PanelTitleR1.png" id="22" name="Google Shape;22;p1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11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4" name="Google Shape;24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5" name="Google Shape;25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11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31" name="Google Shape;31;p11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02" name="Google Shape;102;p21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2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0" name="Google Shape;110;p22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11" name="Google Shape;111;p22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12" name="Google Shape;112;p22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6" name="Google Shape;126;p24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8" name="Google Shape;128;p24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2" name="Google Shape;132;p25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36" name="Google Shape;136;p25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43" name="Google Shape;143;p2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 rot="5400000">
            <a:off x="2565043" y="-287513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50" name="Google Shape;150;p27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12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1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4" name="Google Shape;44;p1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51" name="Google Shape;51;p14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3" type="body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65" name="Google Shape;65;p16"/>
          <p:cNvSpPr txBox="1"/>
          <p:nvPr>
            <p:ph idx="4" type="body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69" name="Google Shape;69;p1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78" name="Google Shape;78;p1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81" name="Google Shape;81;p18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6" name="Google Shape;86;p1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4.jp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0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descr="HD-PanelContent.png" id="11" name="Google Shape;11;p1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2;p10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13" name="Google Shape;13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4" name="Google Shape;14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1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Google Shape;16;p10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7" name="Google Shape;17;p1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wnload (3).jpg" id="155" name="Google Shape;1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6263" y="1789612"/>
            <a:ext cx="6244046" cy="154794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"/>
          <p:cNvSpPr txBox="1"/>
          <p:nvPr>
            <p:ph type="ctrTitle"/>
          </p:nvPr>
        </p:nvSpPr>
        <p:spPr>
          <a:xfrm>
            <a:off x="2692398" y="2106262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</a:pPr>
            <a:r>
              <a:rPr b="1" lang="en-IN" sz="4000"/>
              <a:t>Fake Social Media Profile Detection</a:t>
            </a:r>
            <a:endParaRPr b="1" sz="4000"/>
          </a:p>
        </p:txBody>
      </p:sp>
      <p:sp>
        <p:nvSpPr>
          <p:cNvPr id="157" name="Google Shape;157;p1"/>
          <p:cNvSpPr txBox="1"/>
          <p:nvPr>
            <p:ph idx="1" type="subTitle"/>
          </p:nvPr>
        </p:nvSpPr>
        <p:spPr>
          <a:xfrm>
            <a:off x="2396836" y="3540034"/>
            <a:ext cx="7467600" cy="1894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33"/>
              <a:buNone/>
            </a:pPr>
            <a:r>
              <a:rPr lang="en-IN" sz="1942"/>
              <a:t>Our Team:                                                            Supervisors: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988"/>
              </a:spcBef>
              <a:spcAft>
                <a:spcPts val="0"/>
              </a:spcAft>
              <a:buSzPts val="2233"/>
              <a:buNone/>
            </a:pPr>
            <a:r>
              <a:rPr lang="en-IN" sz="1942"/>
              <a:t>    Umita Joshi								     Dr. Gaurav Singal</a:t>
            </a:r>
            <a:endParaRPr sz="1942"/>
          </a:p>
          <a:p>
            <a:pPr indent="0" lvl="0" marL="0" rtl="0" algn="l">
              <a:lnSpc>
                <a:spcPct val="80000"/>
              </a:lnSpc>
              <a:spcBef>
                <a:spcPts val="988"/>
              </a:spcBef>
              <a:spcAft>
                <a:spcPts val="0"/>
              </a:spcAft>
              <a:buSzPts val="2233"/>
              <a:buNone/>
            </a:pPr>
            <a:r>
              <a:rPr lang="en-IN" sz="1942"/>
              <a:t>    Tushar Pahuja								 	       Smita Naval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988"/>
              </a:spcBef>
              <a:spcAft>
                <a:spcPts val="0"/>
              </a:spcAft>
              <a:buSzPts val="2233"/>
              <a:buNone/>
            </a:pPr>
            <a:r>
              <a:rPr lang="en-IN" sz="1942"/>
              <a:t>    Vanshika</a:t>
            </a:r>
            <a:endParaRPr sz="1942"/>
          </a:p>
          <a:p>
            <a:pPr indent="0" lvl="0" marL="0" rtl="0" algn="l">
              <a:lnSpc>
                <a:spcPct val="80000"/>
              </a:lnSpc>
              <a:spcBef>
                <a:spcPts val="988"/>
              </a:spcBef>
              <a:spcAft>
                <a:spcPts val="0"/>
              </a:spcAft>
              <a:buSzPts val="2233"/>
              <a:buNone/>
            </a:pPr>
            <a:r>
              <a:rPr lang="en-IN" sz="1942"/>
              <a:t>    Ajay Pratap Singh</a:t>
            </a:r>
            <a:endParaRPr sz="1942"/>
          </a:p>
        </p:txBody>
      </p:sp>
      <p:pic>
        <p:nvPicPr>
          <p:cNvPr descr="A drawing of a face&#10;&#10;Description generated with high confidence" id="158" name="Google Shape;15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462406"/>
            <a:ext cx="1605425" cy="39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35064" y="6462406"/>
            <a:ext cx="1356936" cy="395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en-IN"/>
              <a:t>Introduction</a:t>
            </a:r>
            <a:endParaRPr/>
          </a:p>
        </p:txBody>
      </p:sp>
      <p:sp>
        <p:nvSpPr>
          <p:cNvPr id="165" name="Google Shape;165;p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IN"/>
              <a:t>Increase in popularity of social network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IN"/>
              <a:t>Major concern – Creation of fake accounts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IN"/>
              <a:t>Importance of detection of fake accounts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IN"/>
              <a:t>Creating fake accounts causes more damage than any other cybercrime </a:t>
            </a:r>
            <a:endParaRPr/>
          </a:p>
        </p:txBody>
      </p:sp>
      <p:pic>
        <p:nvPicPr>
          <p:cNvPr descr="A drawing of a face&#10;&#10;Description generated with high confidence" id="166" name="Google Shape;16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313" y="5774866"/>
            <a:ext cx="1605425" cy="39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69749" y="5751207"/>
            <a:ext cx="1356936" cy="395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en-IN"/>
              <a:t>Dataset Used</a:t>
            </a:r>
            <a:endParaRPr/>
          </a:p>
        </p:txBody>
      </p:sp>
      <p:sp>
        <p:nvSpPr>
          <p:cNvPr id="173" name="Google Shape;173;p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IN">
                <a:solidFill>
                  <a:schemeClr val="dk1"/>
                </a:solidFill>
              </a:rPr>
              <a:t>The dataset focus on find fake account that are human-like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IN">
                <a:solidFill>
                  <a:schemeClr val="dk1"/>
                </a:solidFill>
              </a:rPr>
              <a:t>The dataset has been taken from http://mib.projects.iit.cnr.it/dataset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IN">
                <a:solidFill>
                  <a:schemeClr val="dk1"/>
                </a:solidFill>
              </a:rPr>
              <a:t>3,351 fake profiles and 3,474 legitimate profiles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IN">
                <a:solidFill>
                  <a:schemeClr val="dk1"/>
                </a:solidFill>
              </a:rPr>
              <a:t>Classification based on the visible characteristics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IN">
                <a:solidFill>
                  <a:schemeClr val="dk1"/>
                </a:solidFill>
              </a:rPr>
              <a:t>The following traits are picked :</a:t>
            </a:r>
            <a:endParaRPr>
              <a:solidFill>
                <a:schemeClr val="dk1"/>
              </a:solidFill>
            </a:endParaRPr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A drawing of a face&#10;&#10;Description generated with high confidence" id="174" name="Google Shape;17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62406"/>
            <a:ext cx="1605425" cy="39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5064" y="6462406"/>
            <a:ext cx="1356936" cy="395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_bDdcHmosUe7lQPvrOsLVdQ.png" id="176" name="Google Shape;17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77439" y="5185954"/>
            <a:ext cx="7143887" cy="587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en-IN"/>
              <a:t>Methodology / Model Used</a:t>
            </a:r>
            <a:endParaRPr/>
          </a:p>
        </p:txBody>
      </p:sp>
      <p:sp>
        <p:nvSpPr>
          <p:cNvPr id="182" name="Google Shape;182;p4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35"/>
              <a:buFont typeface="Noto Sans Symbols"/>
              <a:buChar char="❑"/>
            </a:pPr>
            <a:r>
              <a:rPr lang="en-IN" sz="2465"/>
              <a:t>The Models used are:</a:t>
            </a:r>
            <a:endParaRPr/>
          </a:p>
          <a:p>
            <a:pPr indent="-457200" lvl="1" marL="914400" rtl="0" algn="l">
              <a:lnSpc>
                <a:spcPct val="80000"/>
              </a:lnSpc>
              <a:spcBef>
                <a:spcPts val="1025"/>
              </a:spcBef>
              <a:spcAft>
                <a:spcPts val="0"/>
              </a:spcAft>
              <a:buSzPts val="2444"/>
              <a:buFont typeface="Garamond"/>
              <a:buAutoNum type="arabicPeriod"/>
            </a:pPr>
            <a:r>
              <a:rPr lang="en-IN" sz="2125"/>
              <a:t>Extreme Gradient Boosting(XGBoost)</a:t>
            </a:r>
            <a:endParaRPr/>
          </a:p>
          <a:p>
            <a:pPr indent="-457200" lvl="1" marL="914400" rtl="0" algn="l">
              <a:lnSpc>
                <a:spcPct val="80000"/>
              </a:lnSpc>
              <a:spcBef>
                <a:spcPts val="1025"/>
              </a:spcBef>
              <a:spcAft>
                <a:spcPts val="0"/>
              </a:spcAft>
              <a:buSzPts val="2444"/>
              <a:buFont typeface="Garamond"/>
              <a:buAutoNum type="arabicPeriod"/>
            </a:pPr>
            <a:r>
              <a:rPr lang="en-IN" sz="2125"/>
              <a:t>Adaptive Boosting(AdaBoost)</a:t>
            </a:r>
            <a:endParaRPr/>
          </a:p>
          <a:p>
            <a:pPr indent="-457200" lvl="1" marL="914400" rtl="0" algn="l">
              <a:lnSpc>
                <a:spcPct val="80000"/>
              </a:lnSpc>
              <a:spcBef>
                <a:spcPts val="1025"/>
              </a:spcBef>
              <a:spcAft>
                <a:spcPts val="0"/>
              </a:spcAft>
              <a:buSzPts val="2444"/>
              <a:buFont typeface="Garamond"/>
              <a:buAutoNum type="arabicPeriod"/>
            </a:pPr>
            <a:r>
              <a:rPr lang="en-IN" sz="2125"/>
              <a:t>Random Forest Classifier</a:t>
            </a:r>
            <a:endParaRPr/>
          </a:p>
          <a:p>
            <a:pPr indent="-457200" lvl="1" marL="914400" rtl="0" algn="l">
              <a:lnSpc>
                <a:spcPct val="80000"/>
              </a:lnSpc>
              <a:spcBef>
                <a:spcPts val="1025"/>
              </a:spcBef>
              <a:spcAft>
                <a:spcPts val="0"/>
              </a:spcAft>
              <a:buSzPts val="2444"/>
              <a:buFont typeface="Garamond"/>
              <a:buAutoNum type="arabicPeriod"/>
            </a:pPr>
            <a:r>
              <a:rPr lang="en-IN" sz="2125"/>
              <a:t>Decision Tree Classifier</a:t>
            </a:r>
            <a:endParaRPr/>
          </a:p>
          <a:p>
            <a:pPr indent="-457200" lvl="1" marL="914400" rtl="0" algn="l">
              <a:lnSpc>
                <a:spcPct val="80000"/>
              </a:lnSpc>
              <a:spcBef>
                <a:spcPts val="1025"/>
              </a:spcBef>
              <a:spcAft>
                <a:spcPts val="0"/>
              </a:spcAft>
              <a:buSzPts val="2444"/>
              <a:buFont typeface="Garamond"/>
              <a:buAutoNum type="arabicPeriod"/>
            </a:pPr>
            <a:r>
              <a:rPr lang="en-IN" sz="2125"/>
              <a:t>Support Vector Machine(SVM)</a:t>
            </a:r>
            <a:endParaRPr/>
          </a:p>
          <a:p>
            <a:pPr indent="-457200" lvl="1" marL="914400" rtl="0" algn="l">
              <a:lnSpc>
                <a:spcPct val="80000"/>
              </a:lnSpc>
              <a:spcBef>
                <a:spcPts val="1025"/>
              </a:spcBef>
              <a:spcAft>
                <a:spcPts val="0"/>
              </a:spcAft>
              <a:buSzPts val="2444"/>
              <a:buFont typeface="Garamond"/>
              <a:buAutoNum type="arabicPeriod"/>
            </a:pPr>
            <a:r>
              <a:rPr lang="en-IN" sz="2125"/>
              <a:t>Artificial Neural Network</a:t>
            </a:r>
            <a:endParaRPr/>
          </a:p>
          <a:p>
            <a:pPr indent="-457200" lvl="1" marL="914400" rtl="0" algn="l">
              <a:lnSpc>
                <a:spcPct val="80000"/>
              </a:lnSpc>
              <a:spcBef>
                <a:spcPts val="1025"/>
              </a:spcBef>
              <a:spcAft>
                <a:spcPts val="0"/>
              </a:spcAft>
              <a:buSzPts val="2444"/>
              <a:buFont typeface="Garamond"/>
              <a:buAutoNum type="arabicPeriod"/>
            </a:pPr>
            <a:r>
              <a:rPr lang="en-IN" sz="2125"/>
              <a:t>LSTM Network</a:t>
            </a:r>
            <a:endParaRPr/>
          </a:p>
          <a:p>
            <a:pPr indent="-308229" lvl="0" marL="457200" rtl="0" algn="l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SzPts val="2346"/>
              <a:buFont typeface="Garamond"/>
              <a:buNone/>
            </a:pPr>
            <a:r>
              <a:t/>
            </a:r>
            <a:endParaRPr sz="2040"/>
          </a:p>
          <a:p>
            <a:pPr indent="-136779" lvl="0" marL="285750" rtl="0" algn="l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SzPts val="2346"/>
              <a:buNone/>
            </a:pPr>
            <a:r>
              <a:t/>
            </a:r>
            <a:endParaRPr sz="2040"/>
          </a:p>
          <a:p>
            <a:pPr indent="-136779" lvl="0" marL="285750" rtl="0" algn="l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SzPts val="2346"/>
              <a:buNone/>
            </a:pPr>
            <a:r>
              <a:t/>
            </a:r>
            <a:endParaRPr sz="2040"/>
          </a:p>
        </p:txBody>
      </p:sp>
      <p:pic>
        <p:nvPicPr>
          <p:cNvPr descr="A drawing of a face&#10;&#10;Description generated with high confidence" id="183" name="Google Shape;18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62406"/>
            <a:ext cx="1605425" cy="39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5064" y="6462406"/>
            <a:ext cx="1356936" cy="3955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4"/>
          <p:cNvGrpSpPr/>
          <p:nvPr/>
        </p:nvGrpSpPr>
        <p:grpSpPr>
          <a:xfrm>
            <a:off x="6400800" y="2545781"/>
            <a:ext cx="4689565" cy="3727962"/>
            <a:chOff x="6400800" y="2545781"/>
            <a:chExt cx="4689565" cy="3727962"/>
          </a:xfrm>
        </p:grpSpPr>
        <p:pic>
          <p:nvPicPr>
            <p:cNvPr descr="IMG-20200705-WA0002.jpg" id="186" name="Google Shape;186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400800" y="2545781"/>
              <a:ext cx="4676503" cy="3313408"/>
            </a:xfrm>
            <a:prstGeom prst="rect">
              <a:avLst/>
            </a:prstGeom>
            <a:noFill/>
            <a:ln cap="sq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745"/>
                </a:srgbClr>
              </a:outerShdw>
            </a:effectLst>
          </p:spPr>
        </p:pic>
        <p:sp>
          <p:nvSpPr>
            <p:cNvPr id="187" name="Google Shape;187;p4"/>
            <p:cNvSpPr txBox="1"/>
            <p:nvPr/>
          </p:nvSpPr>
          <p:spPr>
            <a:xfrm>
              <a:off x="7328262" y="5904411"/>
              <a:ext cx="37621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8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Neural Network Architecture</a:t>
              </a:r>
              <a:endPara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en-IN"/>
              <a:t>Results Achieved</a:t>
            </a:r>
            <a:endParaRPr/>
          </a:p>
        </p:txBody>
      </p:sp>
      <p:grpSp>
        <p:nvGrpSpPr>
          <p:cNvPr id="193" name="Google Shape;193;p5"/>
          <p:cNvGrpSpPr/>
          <p:nvPr/>
        </p:nvGrpSpPr>
        <p:grpSpPr>
          <a:xfrm>
            <a:off x="6675120" y="2573383"/>
            <a:ext cx="4519747" cy="3691951"/>
            <a:chOff x="6871063" y="2573383"/>
            <a:chExt cx="4519747" cy="3691951"/>
          </a:xfrm>
        </p:grpSpPr>
        <p:pic>
          <p:nvPicPr>
            <p:cNvPr descr="image004.jpg" id="194" name="Google Shape;194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71063" y="2573383"/>
              <a:ext cx="4519747" cy="3252651"/>
            </a:xfrm>
            <a:prstGeom prst="rect">
              <a:avLst/>
            </a:prstGeom>
            <a:noFill/>
            <a:ln cap="sq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745"/>
                </a:srgbClr>
              </a:outerShdw>
            </a:effectLst>
          </p:spPr>
        </p:pic>
        <p:sp>
          <p:nvSpPr>
            <p:cNvPr id="195" name="Google Shape;195;p5"/>
            <p:cNvSpPr txBox="1"/>
            <p:nvPr/>
          </p:nvSpPr>
          <p:spPr>
            <a:xfrm>
              <a:off x="7837714" y="5865224"/>
              <a:ext cx="267788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ROC Curve Comparison</a:t>
              </a:r>
              <a:endParaRPr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pic>
        <p:nvPicPr>
          <p:cNvPr descr="A drawing of a face&#10;&#10;Description generated with high confidence" id="196" name="Google Shape;19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462406"/>
            <a:ext cx="1605425" cy="39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35064" y="6462406"/>
            <a:ext cx="1356936" cy="3955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" name="Google Shape;198;p5"/>
          <p:cNvGrpSpPr/>
          <p:nvPr/>
        </p:nvGrpSpPr>
        <p:grpSpPr>
          <a:xfrm>
            <a:off x="1227909" y="2586446"/>
            <a:ext cx="4741817" cy="3731138"/>
            <a:chOff x="1227909" y="2586446"/>
            <a:chExt cx="4741817" cy="3731138"/>
          </a:xfrm>
        </p:grpSpPr>
        <p:pic>
          <p:nvPicPr>
            <p:cNvPr id="199" name="Google Shape;199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27909" y="2586446"/>
              <a:ext cx="4741817" cy="3278777"/>
            </a:xfrm>
            <a:prstGeom prst="rect">
              <a:avLst/>
            </a:prstGeom>
            <a:noFill/>
            <a:ln cap="sq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745"/>
                </a:srgbClr>
              </a:outerShdw>
            </a:effectLst>
          </p:spPr>
        </p:pic>
        <p:sp>
          <p:nvSpPr>
            <p:cNvPr id="200" name="Google Shape;200;p5"/>
            <p:cNvSpPr txBox="1"/>
            <p:nvPr/>
          </p:nvSpPr>
          <p:spPr>
            <a:xfrm>
              <a:off x="2468880" y="5917474"/>
              <a:ext cx="25211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Algorithm Comparison</a:t>
              </a:r>
              <a:endParaRPr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</p:spTree>
  </p:cSld>
  <p:clrMapOvr>
    <a:masterClrMapping/>
  </p:clrMapOvr>
  <p:transition>
    <p:wipe dir="u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en-IN"/>
              <a:t>Results Achieved</a:t>
            </a:r>
            <a:endParaRPr/>
          </a:p>
        </p:txBody>
      </p:sp>
      <p:sp>
        <p:nvSpPr>
          <p:cNvPr id="206" name="Google Shape;206;p6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rPr lang="en-IN"/>
              <a:t>							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  <p:pic>
        <p:nvPicPr>
          <p:cNvPr descr="A drawing of a face&#10;&#10;Description generated with high confidence" id="207" name="Google Shape;20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62406"/>
            <a:ext cx="1605425" cy="39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5064" y="6462406"/>
            <a:ext cx="1356936" cy="3955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9" name="Google Shape;209;p6"/>
          <p:cNvGrpSpPr/>
          <p:nvPr/>
        </p:nvGrpSpPr>
        <p:grpSpPr>
          <a:xfrm>
            <a:off x="932362" y="2562919"/>
            <a:ext cx="4972049" cy="3741602"/>
            <a:chOff x="932362" y="2562919"/>
            <a:chExt cx="4972049" cy="3741602"/>
          </a:xfrm>
        </p:grpSpPr>
        <p:pic>
          <p:nvPicPr>
            <p:cNvPr descr="Screenshot 2020-07-03 at 13.16.01.png" id="210" name="Google Shape;210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32362" y="2562919"/>
              <a:ext cx="4972049" cy="3353451"/>
            </a:xfrm>
            <a:prstGeom prst="rect">
              <a:avLst/>
            </a:prstGeom>
            <a:noFill/>
            <a:ln cap="sq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745"/>
                </a:srgbClr>
              </a:outerShdw>
            </a:effectLst>
          </p:spPr>
        </p:pic>
        <p:sp>
          <p:nvSpPr>
            <p:cNvPr id="211" name="Google Shape;211;p6"/>
            <p:cNvSpPr txBox="1"/>
            <p:nvPr/>
          </p:nvSpPr>
          <p:spPr>
            <a:xfrm>
              <a:off x="3095896" y="5904411"/>
              <a:ext cx="146304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ANN</a:t>
              </a:r>
              <a:endParaRPr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grpSp>
        <p:nvGrpSpPr>
          <p:cNvPr id="212" name="Google Shape;212;p6"/>
          <p:cNvGrpSpPr/>
          <p:nvPr/>
        </p:nvGrpSpPr>
        <p:grpSpPr>
          <a:xfrm>
            <a:off x="6076193" y="2577602"/>
            <a:ext cx="5116210" cy="3735332"/>
            <a:chOff x="6076193" y="2577602"/>
            <a:chExt cx="5116210" cy="3735332"/>
          </a:xfrm>
        </p:grpSpPr>
        <p:pic>
          <p:nvPicPr>
            <p:cNvPr descr="LSTM_accuracy.png" id="213" name="Google Shape;213;p6"/>
            <p:cNvPicPr preferRelativeResize="0"/>
            <p:nvPr/>
          </p:nvPicPr>
          <p:blipFill rotWithShape="1">
            <a:blip r:embed="rId6">
              <a:alphaModFix/>
            </a:blip>
            <a:srcRect b="8633" l="0" r="9746" t="0"/>
            <a:stretch/>
          </p:blipFill>
          <p:spPr>
            <a:xfrm>
              <a:off x="6076193" y="2577602"/>
              <a:ext cx="5116210" cy="3355200"/>
            </a:xfrm>
            <a:prstGeom prst="rect">
              <a:avLst/>
            </a:prstGeom>
            <a:noFill/>
            <a:ln cap="sq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745"/>
                </a:srgbClr>
              </a:outerShdw>
            </a:effectLst>
          </p:spPr>
        </p:pic>
        <p:sp>
          <p:nvSpPr>
            <p:cNvPr id="214" name="Google Shape;214;p6"/>
            <p:cNvSpPr txBox="1"/>
            <p:nvPr/>
          </p:nvSpPr>
          <p:spPr>
            <a:xfrm>
              <a:off x="8294914" y="5943602"/>
              <a:ext cx="15806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LSTM </a:t>
              </a:r>
              <a:endPara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en-IN"/>
              <a:t>Conclusion</a:t>
            </a:r>
            <a:endParaRPr/>
          </a:p>
        </p:txBody>
      </p:sp>
      <p:sp>
        <p:nvSpPr>
          <p:cNvPr id="220" name="Google Shape;220;p7"/>
          <p:cNvSpPr txBox="1"/>
          <p:nvPr>
            <p:ph idx="1" type="body"/>
          </p:nvPr>
        </p:nvSpPr>
        <p:spPr>
          <a:xfrm>
            <a:off x="1295400" y="2556932"/>
            <a:ext cx="10330543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IN"/>
              <a:t>Implemented various Supervised Learning Algorithms and Neural Network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IN"/>
              <a:t>Highest Accuracy was given by XGBoost Algorithm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IN"/>
              <a:t>Limitations 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300"/>
              <a:buFont typeface="Noto Sans Symbols"/>
              <a:buChar char="⮚"/>
            </a:pPr>
            <a:r>
              <a:rPr lang="en-IN"/>
              <a:t>Works only on visible data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300"/>
              <a:buFont typeface="Noto Sans Symbols"/>
              <a:buChar char="⮚"/>
            </a:pPr>
            <a:r>
              <a:rPr lang="en-IN"/>
              <a:t>No real time application</a:t>
            </a:r>
            <a:endParaRPr/>
          </a:p>
          <a:p>
            <a:pPr indent="-175260" lvl="0" marL="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IN"/>
              <a:t>  Future work can be assembling  a real-time model by including other parameters</a:t>
            </a:r>
            <a:endParaRPr/>
          </a:p>
        </p:txBody>
      </p:sp>
      <p:pic>
        <p:nvPicPr>
          <p:cNvPr descr="A drawing of a face&#10;&#10;Description generated with high confidence" id="221" name="Google Shape;22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62406"/>
            <a:ext cx="1605425" cy="39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5064" y="6462406"/>
            <a:ext cx="1356936" cy="395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en-IN"/>
              <a:t>References</a:t>
            </a:r>
            <a:endParaRPr/>
          </a:p>
        </p:txBody>
      </p:sp>
      <p:sp>
        <p:nvSpPr>
          <p:cNvPr id="228" name="Google Shape;228;p8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60"/>
              <a:buFont typeface="Garamond"/>
              <a:buAutoNum type="arabicParenR"/>
            </a:pPr>
            <a:r>
              <a:rPr lang="en-IN"/>
              <a:t>SocialNetworksFakeProfilesDetectionUsingMachineLearningAlgorithms      https://www.researchgate.net/publication/339012245/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760"/>
              <a:buFont typeface="Garamond"/>
              <a:buAutoNum type="arabicParenR"/>
            </a:pPr>
            <a:r>
              <a:rPr lang="en-IN"/>
              <a:t>Aleksei Romanov, Alexander Semenov, Oleksiy Mazhelis and Jari Veijalainen: Detection of Fake Profiles in Social Media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760"/>
              <a:buFont typeface="Garamond"/>
              <a:buAutoNum type="arabicParenR"/>
            </a:pPr>
            <a:r>
              <a:rPr lang="en-IN"/>
              <a:t>Sneha Kudugunta,Emilio Ferrara:Deep Neural Networks for Bot Detection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760"/>
              <a:buFont typeface="Garamond"/>
              <a:buAutoNum type="arabicParenR"/>
            </a:pPr>
            <a:r>
              <a:rPr lang="en-IN"/>
              <a:t>Analysis and detection of fake profile over social network – Vijay Tiwari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760"/>
              <a:buFont typeface="Garamond"/>
              <a:buAutoNum type="arabicParenR"/>
            </a:pPr>
            <a:r>
              <a:rPr lang="en-IN"/>
              <a:t>https://www.irjet.net/archives/V6/i12/IRJET-V6I12189.pdf</a:t>
            </a:r>
            <a:endParaRPr/>
          </a:p>
          <a:p>
            <a:pPr indent="-11049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  <a:p>
            <a:pPr indent="-11049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  <p:pic>
        <p:nvPicPr>
          <p:cNvPr descr="A drawing of a face&#10;&#10;Description generated with high confidence" id="229" name="Google Shape;22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62406"/>
            <a:ext cx="1605425" cy="39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5064" y="6462406"/>
            <a:ext cx="1356936" cy="395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rawing of a face&#10;&#10;Description generated with high confidence" id="235" name="Google Shape;23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313" y="5774866"/>
            <a:ext cx="1605425" cy="39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69749" y="5751207"/>
            <a:ext cx="1356936" cy="39559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9"/>
          <p:cNvSpPr txBox="1"/>
          <p:nvPr>
            <p:ph type="title"/>
          </p:nvPr>
        </p:nvSpPr>
        <p:spPr>
          <a:xfrm>
            <a:off x="1295402" y="2777066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en-IN"/>
              <a:t>Thank You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2019-07-11T19:19:23Z</dcterms:created>
  <dc:creator>Madhushi Verma</dc:creator>
</cp:coreProperties>
</file>