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Lst>
  <p:sldSz cy="42799000" cx="30264100"/>
  <p:notesSz cx="6858000" cy="9144000"/>
  <p:embeddedFontLst>
    <p:embeddedFont>
      <p:font typeface="Helvetica Neue"/>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iWIkNufG2LKkS4lFoeqp4Zc6cM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100" u="none" cap="none" strike="noStrike">
                <a:latin typeface="Arial"/>
                <a:ea typeface="Arial"/>
                <a:cs typeface="Arial"/>
                <a:sym typeface="Arial"/>
              </a:defRPr>
            </a:lvl1pPr>
            <a:lvl2pPr indent="-228600" lvl="1" marL="914400" marR="0" rtl="0" algn="l">
              <a:spcBef>
                <a:spcPts val="300"/>
              </a:spcBef>
              <a:spcAft>
                <a:spcPts val="0"/>
              </a:spcAft>
              <a:buSzPts val="1400"/>
              <a:buNone/>
              <a:defRPr b="0" i="0" sz="1100" u="none" cap="none" strike="noStrike">
                <a:latin typeface="Arial"/>
                <a:ea typeface="Arial"/>
                <a:cs typeface="Arial"/>
                <a:sym typeface="Arial"/>
              </a:defRPr>
            </a:lvl2pPr>
            <a:lvl3pPr indent="-228600" lvl="2" marL="1371600" marR="0" rtl="0" algn="l">
              <a:spcBef>
                <a:spcPts val="300"/>
              </a:spcBef>
              <a:spcAft>
                <a:spcPts val="0"/>
              </a:spcAft>
              <a:buSzPts val="1400"/>
              <a:buNone/>
              <a:defRPr b="0" i="0" sz="1100" u="none" cap="none" strike="noStrike">
                <a:latin typeface="Arial"/>
                <a:ea typeface="Arial"/>
                <a:cs typeface="Arial"/>
                <a:sym typeface="Arial"/>
              </a:defRPr>
            </a:lvl3pPr>
            <a:lvl4pPr indent="-228600" lvl="3" marL="1828800" marR="0" rtl="0" algn="l">
              <a:spcBef>
                <a:spcPts val="300"/>
              </a:spcBef>
              <a:spcAft>
                <a:spcPts val="0"/>
              </a:spcAft>
              <a:buSzPts val="1400"/>
              <a:buNone/>
              <a:defRPr b="0" i="0" sz="1100" u="none" cap="none" strike="noStrike">
                <a:latin typeface="Arial"/>
                <a:ea typeface="Arial"/>
                <a:cs typeface="Arial"/>
                <a:sym typeface="Arial"/>
              </a:defRPr>
            </a:lvl4pPr>
            <a:lvl5pPr indent="-228600" lvl="4" marL="2286000" marR="0" rtl="0" algn="l">
              <a:spcBef>
                <a:spcPts val="300"/>
              </a:spcBef>
              <a:spcAft>
                <a:spcPts val="0"/>
              </a:spcAft>
              <a:buSzPts val="1400"/>
              <a:buNone/>
              <a:defRPr b="0" i="0" sz="1100" u="none" cap="none" strike="noStrike">
                <a:latin typeface="Arial"/>
                <a:ea typeface="Arial"/>
                <a:cs typeface="Arial"/>
                <a:sym typeface="Arial"/>
              </a:defRPr>
            </a:lvl5pPr>
            <a:lvl6pPr indent="-228600" lvl="5" marL="2743200" marR="0" rtl="0" algn="l">
              <a:spcBef>
                <a:spcPts val="300"/>
              </a:spcBef>
              <a:spcAft>
                <a:spcPts val="0"/>
              </a:spcAft>
              <a:buSzPts val="1400"/>
              <a:buNone/>
              <a:defRPr b="0" i="0" sz="1100" u="none" cap="none" strike="noStrike">
                <a:latin typeface="Arial"/>
                <a:ea typeface="Arial"/>
                <a:cs typeface="Arial"/>
                <a:sym typeface="Arial"/>
              </a:defRPr>
            </a:lvl6pPr>
            <a:lvl7pPr indent="-228600" lvl="6" marL="3200400" marR="0" rtl="0" algn="l">
              <a:spcBef>
                <a:spcPts val="300"/>
              </a:spcBef>
              <a:spcAft>
                <a:spcPts val="0"/>
              </a:spcAft>
              <a:buSzPts val="1400"/>
              <a:buNone/>
              <a:defRPr b="0" i="0" sz="1100" u="none" cap="none" strike="noStrike">
                <a:latin typeface="Arial"/>
                <a:ea typeface="Arial"/>
                <a:cs typeface="Arial"/>
                <a:sym typeface="Arial"/>
              </a:defRPr>
            </a:lvl7pPr>
            <a:lvl8pPr indent="-228600" lvl="7" marL="3657600" marR="0" rtl="0" algn="l">
              <a:spcBef>
                <a:spcPts val="300"/>
              </a:spcBef>
              <a:spcAft>
                <a:spcPts val="0"/>
              </a:spcAft>
              <a:buSzPts val="1400"/>
              <a:buNone/>
              <a:defRPr b="0" i="0" sz="1100" u="none" cap="none" strike="noStrike">
                <a:latin typeface="Arial"/>
                <a:ea typeface="Arial"/>
                <a:cs typeface="Arial"/>
                <a:sym typeface="Arial"/>
              </a:defRPr>
            </a:lvl8pPr>
            <a:lvl9pPr indent="-228600" lvl="8" marL="4114800" marR="0" rtl="0" algn="l">
              <a:spcBef>
                <a:spcPts val="300"/>
              </a:spcBef>
              <a:spcAft>
                <a:spcPts val="0"/>
              </a:spcAft>
              <a:buSzPts val="1400"/>
              <a:buNone/>
              <a:defRPr b="0" i="0" sz="11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 name="Shape 14"/>
        <p:cNvGrpSpPr/>
        <p:nvPr/>
      </p:nvGrpSpPr>
      <p:grpSpPr>
        <a:xfrm>
          <a:off x="0" y="0"/>
          <a:ext cx="0" cy="0"/>
          <a:chOff x="0" y="0"/>
          <a:chExt cx="0" cy="0"/>
        </a:xfrm>
      </p:grpSpPr>
      <p:sp>
        <p:nvSpPr>
          <p:cNvPr id="15" name="Google Shape;1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16" name="Google Shape;1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14627648" y="38529006"/>
            <a:ext cx="7061624" cy="227865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ostersession.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08080"/>
        </a:solidFill>
      </p:bgPr>
    </p:bg>
    <p:spTree>
      <p:nvGrpSpPr>
        <p:cNvPr id="5" name="Shape 5"/>
        <p:cNvGrpSpPr/>
        <p:nvPr/>
      </p:nvGrpSpPr>
      <p:grpSpPr>
        <a:xfrm>
          <a:off x="0" y="0"/>
          <a:ext cx="0" cy="0"/>
          <a:chOff x="0" y="0"/>
          <a:chExt cx="0" cy="0"/>
        </a:xfrm>
      </p:grpSpPr>
      <p:sp>
        <p:nvSpPr>
          <p:cNvPr id="6" name="Google Shape;6;p2"/>
          <p:cNvSpPr txBox="1"/>
          <p:nvPr/>
        </p:nvSpPr>
        <p:spPr>
          <a:xfrm rot="-5400000">
            <a:off x="24760628" y="42172318"/>
            <a:ext cx="388282" cy="127001"/>
          </a:xfrm>
          <a:prstGeom prst="rect">
            <a:avLst/>
          </a:prstGeom>
          <a:noFill/>
          <a:ln>
            <a:noFill/>
          </a:ln>
        </p:spPr>
        <p:txBody>
          <a:bodyPr anchorCtr="0" anchor="t" bIns="43475" lIns="43475" spcFirstLastPara="1" rIns="43475" wrap="square" tIns="43475">
            <a:spAutoFit/>
          </a:bodyPr>
          <a:lstStyle/>
          <a:p>
            <a:pPr indent="0" lvl="0" marL="0" marR="0" rtl="0" algn="ctr">
              <a:lnSpc>
                <a:spcPct val="100000"/>
              </a:lnSpc>
              <a:spcBef>
                <a:spcPts val="0"/>
              </a:spcBef>
              <a:spcAft>
                <a:spcPts val="0"/>
              </a:spcAft>
              <a:buClr>
                <a:srgbClr val="003064"/>
              </a:buClr>
              <a:buSzPts val="100"/>
              <a:buFont typeface="Arial"/>
              <a:buNone/>
            </a:pPr>
            <a:r>
              <a:rPr b="0" i="0" lang="en-US" sz="100" u="sng" cap="none" strike="noStrike">
                <a:solidFill>
                  <a:srgbClr val="003064"/>
                </a:solidFill>
                <a:latin typeface="Arial"/>
                <a:ea typeface="Arial"/>
                <a:cs typeface="Arial"/>
                <a:sym typeface="Arial"/>
                <a:hlinkClick r:id="rId1"/>
              </a:rPr>
              <a:t>www.postersession.com</a:t>
            </a:r>
            <a:endParaRPr/>
          </a:p>
        </p:txBody>
      </p:sp>
      <p:pic>
        <p:nvPicPr>
          <p:cNvPr descr="Picture 3" id="7" name="Google Shape;7;p2"/>
          <p:cNvPicPr preferRelativeResize="0"/>
          <p:nvPr/>
        </p:nvPicPr>
        <p:blipFill rotWithShape="1">
          <a:blip r:embed="rId2">
            <a:alphaModFix/>
          </a:blip>
          <a:srcRect b="0" l="0" r="38726" t="0"/>
          <a:stretch/>
        </p:blipFill>
        <p:spPr>
          <a:xfrm>
            <a:off x="22904334" y="42144691"/>
            <a:ext cx="3809223" cy="207456"/>
          </a:xfrm>
          <a:prstGeom prst="rect">
            <a:avLst/>
          </a:prstGeom>
          <a:noFill/>
          <a:ln>
            <a:noFill/>
          </a:ln>
        </p:spPr>
      </p:pic>
      <p:sp>
        <p:nvSpPr>
          <p:cNvPr id="8" name="Google Shape;8;p2"/>
          <p:cNvSpPr txBox="1"/>
          <p:nvPr/>
        </p:nvSpPr>
        <p:spPr>
          <a:xfrm>
            <a:off x="26713556" y="42062328"/>
            <a:ext cx="2143014" cy="296665"/>
          </a:xfrm>
          <a:prstGeom prst="rect">
            <a:avLst/>
          </a:prstGeom>
          <a:noFill/>
          <a:ln>
            <a:noFill/>
          </a:ln>
        </p:spPr>
        <p:txBody>
          <a:bodyPr anchorCtr="0" anchor="t" bIns="43475" lIns="43475" spcFirstLastPara="1" rIns="43475" wrap="square" tIns="43475">
            <a:spAutoFit/>
          </a:bodyPr>
          <a:lstStyle/>
          <a:p>
            <a:pPr indent="0" lvl="0" marL="0" marR="0" rtl="0" algn="l">
              <a:lnSpc>
                <a:spcPct val="100000"/>
              </a:lnSpc>
              <a:spcBef>
                <a:spcPts val="0"/>
              </a:spcBef>
              <a:spcAft>
                <a:spcPts val="0"/>
              </a:spcAft>
              <a:buClr>
                <a:srgbClr val="FFFFFF"/>
              </a:buClr>
              <a:buSzPts val="1500"/>
              <a:buFont typeface="Arial"/>
              <a:buNone/>
            </a:pPr>
            <a:r>
              <a:rPr b="0" i="0" lang="en-US" sz="1500" u="none" cap="none" strike="noStrike">
                <a:solidFill>
                  <a:srgbClr val="FFFFFF"/>
                </a:solidFill>
                <a:latin typeface="Arial"/>
                <a:ea typeface="Arial"/>
                <a:cs typeface="Arial"/>
                <a:sym typeface="Arial"/>
              </a:rPr>
              <a:t>www.postersession.com</a:t>
            </a:r>
            <a:endParaRPr/>
          </a:p>
        </p:txBody>
      </p:sp>
      <p:sp>
        <p:nvSpPr>
          <p:cNvPr id="9" name="Google Shape;9;p2"/>
          <p:cNvSpPr txBox="1"/>
          <p:nvPr>
            <p:ph type="title"/>
          </p:nvPr>
        </p:nvSpPr>
        <p:spPr>
          <a:xfrm>
            <a:off x="1513205" y="574616"/>
            <a:ext cx="27237691" cy="9411818"/>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0100"/>
              <a:buFont typeface="Arial"/>
              <a:buNone/>
              <a:defRPr b="0" i="0" sz="20100" u="none" cap="none" strike="noStrike">
                <a:solidFill>
                  <a:srgbClr val="000000"/>
                </a:solidFill>
                <a:latin typeface="Arial"/>
                <a:ea typeface="Arial"/>
                <a:cs typeface="Arial"/>
                <a:sym typeface="Arial"/>
              </a:defRPr>
            </a:lvl9pPr>
          </a:lstStyle>
          <a:p/>
        </p:txBody>
      </p:sp>
      <p:sp>
        <p:nvSpPr>
          <p:cNvPr id="10" name="Google Shape;10;p2"/>
          <p:cNvSpPr txBox="1"/>
          <p:nvPr>
            <p:ph idx="1" type="body"/>
          </p:nvPr>
        </p:nvSpPr>
        <p:spPr>
          <a:xfrm>
            <a:off x="1513205" y="9986433"/>
            <a:ext cx="27237691" cy="32812569"/>
          </a:xfrm>
          <a:prstGeom prst="rect">
            <a:avLst/>
          </a:prstGeom>
          <a:noFill/>
          <a:ln>
            <a:noFill/>
          </a:ln>
        </p:spPr>
        <p:txBody>
          <a:bodyPr anchorCtr="0" anchor="t" bIns="45700" lIns="45700" spcFirstLastPara="1" rIns="45700" wrap="square" tIns="45700">
            <a:noAutofit/>
          </a:bodyPr>
          <a:lstStyle>
            <a:lvl1pPr indent="-1162050" lvl="0" marL="4572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1pPr>
            <a:lvl2pPr indent="-1162050" lvl="1" marL="9144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2pPr>
            <a:lvl3pPr indent="-1162050" lvl="2" marL="13716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3pPr>
            <a:lvl4pPr indent="-1162050" lvl="3" marL="18288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4pPr>
            <a:lvl5pPr indent="-1162050" lvl="4" marL="22860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5pPr>
            <a:lvl6pPr indent="-1162050" lvl="5" marL="27432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6pPr>
            <a:lvl7pPr indent="-1162050" lvl="6" marL="32004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7pPr>
            <a:lvl8pPr indent="-1162050" lvl="7" marL="36576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8pPr>
            <a:lvl9pPr indent="-1162050" lvl="8" marL="4114800" marR="0" rtl="0" algn="l">
              <a:lnSpc>
                <a:spcPct val="100000"/>
              </a:lnSpc>
              <a:spcBef>
                <a:spcPts val="3500"/>
              </a:spcBef>
              <a:spcAft>
                <a:spcPts val="0"/>
              </a:spcAft>
              <a:buClr>
                <a:srgbClr val="000000"/>
              </a:buClr>
              <a:buSzPts val="14700"/>
              <a:buFont typeface="Arial"/>
              <a:buChar char="»"/>
              <a:defRPr b="0" i="0" sz="14700" u="none" cap="none" strike="noStrike">
                <a:solidFill>
                  <a:srgbClr val="000000"/>
                </a:solidFill>
                <a:latin typeface="Arial"/>
                <a:ea typeface="Arial"/>
                <a:cs typeface="Arial"/>
                <a:sym typeface="Arial"/>
              </a:defRPr>
            </a:lvl9pPr>
          </a:lstStyle>
          <a:p/>
        </p:txBody>
      </p:sp>
      <p:sp>
        <p:nvSpPr>
          <p:cNvPr id="11" name="Google Shape;11;p2"/>
          <p:cNvSpPr txBox="1"/>
          <p:nvPr>
            <p:ph idx="12" type="sldNum"/>
          </p:nvPr>
        </p:nvSpPr>
        <p:spPr>
          <a:xfrm>
            <a:off x="14627648" y="38529006"/>
            <a:ext cx="7061624" cy="2278652"/>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11" Type="http://schemas.openxmlformats.org/officeDocument/2006/relationships/image" Target="../media/image5.jpg"/><Relationship Id="rId10" Type="http://schemas.openxmlformats.org/officeDocument/2006/relationships/image" Target="../media/image6.jp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3.jpg"/><Relationship Id="rId6" Type="http://schemas.openxmlformats.org/officeDocument/2006/relationships/hyperlink" Target="https://play.google.com/store/apps/details?id=com.twitter.android&amp;hl=en_IN" TargetMode="External"/><Relationship Id="rId7" Type="http://schemas.openxmlformats.org/officeDocument/2006/relationships/image" Target="../media/image8.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3064"/>
            </a:gs>
            <a:gs pos="50000">
              <a:srgbClr val="FFFFFF"/>
            </a:gs>
            <a:gs pos="100000">
              <a:srgbClr val="003064"/>
            </a:gs>
          </a:gsLst>
          <a:lin ang="5400000" scaled="0"/>
        </a:gradFill>
      </p:bgPr>
    </p:bg>
    <p:spTree>
      <p:nvGrpSpPr>
        <p:cNvPr id="17" name="Shape 17"/>
        <p:cNvGrpSpPr/>
        <p:nvPr/>
      </p:nvGrpSpPr>
      <p:grpSpPr>
        <a:xfrm>
          <a:off x="0" y="0"/>
          <a:ext cx="0" cy="0"/>
          <a:chOff x="0" y="0"/>
          <a:chExt cx="0" cy="0"/>
        </a:xfrm>
      </p:grpSpPr>
      <p:sp>
        <p:nvSpPr>
          <p:cNvPr id="18" name="Google Shape;18;p1"/>
          <p:cNvSpPr/>
          <p:nvPr/>
        </p:nvSpPr>
        <p:spPr>
          <a:xfrm>
            <a:off x="15639392" y="6401553"/>
            <a:ext cx="14173202" cy="35480249"/>
          </a:xfrm>
          <a:prstGeom prst="roundRect">
            <a:avLst>
              <a:gd fmla="val 7000" name="adj"/>
            </a:avLst>
          </a:prstGeom>
          <a:solidFill>
            <a:srgbClr val="FFFFFF"/>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rgbClr val="000000"/>
              </a:solidFill>
              <a:latin typeface="Arial"/>
              <a:ea typeface="Arial"/>
              <a:cs typeface="Arial"/>
              <a:sym typeface="Arial"/>
            </a:endParaRPr>
          </a:p>
        </p:txBody>
      </p:sp>
      <p:grpSp>
        <p:nvGrpSpPr>
          <p:cNvPr id="19" name="Google Shape;19;p1"/>
          <p:cNvGrpSpPr/>
          <p:nvPr/>
        </p:nvGrpSpPr>
        <p:grpSpPr>
          <a:xfrm>
            <a:off x="514339" y="6358174"/>
            <a:ext cx="14058903" cy="35567007"/>
            <a:chOff x="-55189" y="0"/>
            <a:chExt cx="14058901" cy="35567007"/>
          </a:xfrm>
        </p:grpSpPr>
        <p:sp>
          <p:nvSpPr>
            <p:cNvPr id="20" name="Google Shape;20;p1"/>
            <p:cNvSpPr/>
            <p:nvPr/>
          </p:nvSpPr>
          <p:spPr>
            <a:xfrm>
              <a:off x="-55189" y="0"/>
              <a:ext cx="14058901" cy="35567007"/>
            </a:xfrm>
            <a:prstGeom prst="roundRect">
              <a:avLst>
                <a:gd fmla="val 7000" name="adj"/>
              </a:avLst>
            </a:prstGeom>
            <a:solidFill>
              <a:srgbClr val="FFFFFF"/>
            </a:soli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rgbClr val="000000"/>
                </a:solidFill>
                <a:latin typeface="Arial"/>
                <a:ea typeface="Arial"/>
                <a:cs typeface="Arial"/>
                <a:sym typeface="Arial"/>
              </a:endParaRPr>
            </a:p>
          </p:txBody>
        </p:sp>
        <p:sp>
          <p:nvSpPr>
            <p:cNvPr id="21" name="Google Shape;21;p1"/>
            <p:cNvSpPr txBox="1"/>
            <p:nvPr/>
          </p:nvSpPr>
          <p:spPr>
            <a:xfrm>
              <a:off x="6543378" y="17157919"/>
              <a:ext cx="972144" cy="125117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8200"/>
                <a:buFont typeface="Arial"/>
                <a:buNone/>
              </a:pPr>
              <a:r>
                <a:rPr b="0" i="0" lang="en-US" sz="8200" u="none" cap="none" strike="noStrike">
                  <a:solidFill>
                    <a:srgbClr val="000000"/>
                  </a:solidFill>
                  <a:latin typeface="Arial"/>
                  <a:ea typeface="Arial"/>
                  <a:cs typeface="Arial"/>
                  <a:sym typeface="Arial"/>
                </a:rPr>
                <a:t>   </a:t>
              </a:r>
              <a:endParaRPr/>
            </a:p>
          </p:txBody>
        </p:sp>
        <p:sp>
          <p:nvSpPr>
            <p:cNvPr id="22" name="Google Shape;22;p1"/>
            <p:cNvSpPr txBox="1"/>
            <p:nvPr/>
          </p:nvSpPr>
          <p:spPr>
            <a:xfrm>
              <a:off x="466453" y="23312102"/>
              <a:ext cx="13125996" cy="7203441"/>
            </a:xfrm>
            <a:prstGeom prst="rect">
              <a:avLst/>
            </a:prstGeom>
            <a:noFill/>
            <a:ln>
              <a:noFill/>
            </a:ln>
          </p:spPr>
          <p:txBody>
            <a:bodyPr anchorCtr="0" anchor="t" bIns="45700" lIns="45700" spcFirstLastPara="1" rIns="45700" wrap="square" tIns="45700">
              <a:spAutoFit/>
            </a:bodyPr>
            <a:lstStyle/>
            <a:p>
              <a:pPr indent="-401320" lvl="0" marL="457200" marR="0" rtl="0" algn="l">
                <a:lnSpc>
                  <a:spcPct val="100000"/>
                </a:lnSpc>
                <a:spcBef>
                  <a:spcPts val="0"/>
                </a:spcBef>
                <a:spcAft>
                  <a:spcPts val="0"/>
                </a:spcAft>
                <a:buSzPts val="2720"/>
                <a:buChar char="❖"/>
              </a:pPr>
              <a:r>
                <a:rPr b="1" lang="en-US" sz="4800"/>
                <a:t>Artificial Neural Network:</a:t>
              </a:r>
              <a:endParaRPr sz="3300"/>
            </a:p>
            <a:p>
              <a:pPr indent="-228600" lvl="3" marL="914400" marR="0" rtl="0" algn="l">
                <a:lnSpc>
                  <a:spcPct val="100000"/>
                </a:lnSpc>
                <a:spcBef>
                  <a:spcPts val="0"/>
                </a:spcBef>
                <a:spcAft>
                  <a:spcPts val="0"/>
                </a:spcAft>
                <a:buClr>
                  <a:srgbClr val="000000"/>
                </a:buClr>
                <a:buSzPts val="3600"/>
                <a:buFont typeface="Georgia"/>
                <a:buChar char="●"/>
              </a:pPr>
              <a:r>
                <a:rPr b="0" i="0" lang="en-US" sz="3600" u="none" cap="none" strike="noStrike">
                  <a:solidFill>
                    <a:srgbClr val="000000"/>
                  </a:solidFill>
                  <a:latin typeface="Georgia"/>
                  <a:ea typeface="Georgia"/>
                  <a:cs typeface="Georgia"/>
                  <a:sym typeface="Georgia"/>
                </a:rPr>
                <a:t> We used a multi layer neural network.</a:t>
              </a:r>
              <a:endParaRPr sz="1000"/>
            </a:p>
            <a:p>
              <a:pPr indent="-228600" lvl="3" marL="914400" marR="0" rtl="0" algn="l">
                <a:lnSpc>
                  <a:spcPct val="100000"/>
                </a:lnSpc>
                <a:spcBef>
                  <a:spcPts val="0"/>
                </a:spcBef>
                <a:spcAft>
                  <a:spcPts val="0"/>
                </a:spcAft>
                <a:buClr>
                  <a:srgbClr val="000000"/>
                </a:buClr>
                <a:buSzPts val="3600"/>
                <a:buFont typeface="Georgia"/>
                <a:buChar char="●"/>
              </a:pPr>
              <a:r>
                <a:rPr b="0" i="0" lang="en-US" sz="3600" u="none" cap="none" strike="noStrike">
                  <a:solidFill>
                    <a:srgbClr val="000000"/>
                  </a:solidFill>
                  <a:latin typeface="Georgia"/>
                  <a:ea typeface="Georgia"/>
                  <a:cs typeface="Georgia"/>
                  <a:sym typeface="Georgia"/>
                </a:rPr>
                <a:t> Activation function: ReLU and Sigmoid</a:t>
              </a:r>
              <a:endParaRPr sz="1000"/>
            </a:p>
            <a:p>
              <a:pPr indent="-228600" lvl="3" marL="914400" marR="0" rtl="0" algn="l">
                <a:lnSpc>
                  <a:spcPct val="100000"/>
                </a:lnSpc>
                <a:spcBef>
                  <a:spcPts val="0"/>
                </a:spcBef>
                <a:spcAft>
                  <a:spcPts val="0"/>
                </a:spcAft>
                <a:buClr>
                  <a:srgbClr val="000000"/>
                </a:buClr>
                <a:buSzPts val="3600"/>
                <a:buFont typeface="Georgia"/>
                <a:buChar char="●"/>
              </a:pPr>
              <a:r>
                <a:rPr b="0" i="0" lang="en-US" sz="3600" u="none" cap="none" strike="noStrike">
                  <a:solidFill>
                    <a:srgbClr val="000000"/>
                  </a:solidFill>
                  <a:latin typeface="Georgia"/>
                  <a:ea typeface="Georgia"/>
                  <a:cs typeface="Georgia"/>
                  <a:sym typeface="Georgia"/>
                </a:rPr>
                <a:t> Optimiser: Adam</a:t>
              </a:r>
              <a:endParaRPr sz="1000"/>
            </a:p>
            <a:p>
              <a:pPr indent="685800" lvl="3" marL="0" marR="0" rtl="0" algn="l">
                <a:lnSpc>
                  <a:spcPct val="100000"/>
                </a:lnSpc>
                <a:spcBef>
                  <a:spcPts val="0"/>
                </a:spcBef>
                <a:spcAft>
                  <a:spcPts val="0"/>
                </a:spcAft>
                <a:buClr>
                  <a:srgbClr val="000000"/>
                </a:buClr>
                <a:buSzPts val="4000"/>
                <a:buFont typeface="Arial"/>
                <a:buNone/>
              </a:pPr>
              <a:r>
                <a:t/>
              </a:r>
              <a:endParaRPr b="0" i="0" sz="3600" u="none" cap="none" strike="noStrike">
                <a:solidFill>
                  <a:srgbClr val="000000"/>
                </a:solidFill>
                <a:latin typeface="Georgia"/>
                <a:ea typeface="Georgia"/>
                <a:cs typeface="Georgia"/>
                <a:sym typeface="Georgia"/>
              </a:endParaRPr>
            </a:p>
            <a:p>
              <a:pPr indent="-516021" lvl="0" marL="541421" marR="0" rtl="0" algn="l">
                <a:lnSpc>
                  <a:spcPct val="100000"/>
                </a:lnSpc>
                <a:spcBef>
                  <a:spcPts val="0"/>
                </a:spcBef>
                <a:spcAft>
                  <a:spcPts val="0"/>
                </a:spcAft>
                <a:buClr>
                  <a:srgbClr val="000000"/>
                </a:buClr>
                <a:buSzPts val="2720"/>
                <a:buFont typeface="Arial"/>
                <a:buChar char="❖"/>
              </a:pPr>
              <a:r>
                <a:rPr b="1" i="0" lang="en-US" sz="4800" u="none" cap="none" strike="noStrike">
                  <a:solidFill>
                    <a:srgbClr val="000000"/>
                  </a:solidFill>
                  <a:latin typeface="Arial"/>
                  <a:ea typeface="Arial"/>
                  <a:cs typeface="Arial"/>
                  <a:sym typeface="Arial"/>
                </a:rPr>
                <a:t>Extreme Gradient Boosting(XGBoost):</a:t>
              </a:r>
              <a:endParaRPr sz="1000"/>
            </a:p>
            <a:p>
              <a:pPr indent="-228600" lvl="3" marL="914400" marR="0" rtl="0" algn="l">
                <a:lnSpc>
                  <a:spcPct val="100000"/>
                </a:lnSpc>
                <a:spcBef>
                  <a:spcPts val="0"/>
                </a:spcBef>
                <a:spcAft>
                  <a:spcPts val="0"/>
                </a:spcAft>
                <a:buClr>
                  <a:srgbClr val="000000"/>
                </a:buClr>
                <a:buSzPts val="3600"/>
                <a:buFont typeface="Georgia"/>
                <a:buChar char="●"/>
              </a:pPr>
              <a:r>
                <a:rPr b="1" i="0" lang="en-US" sz="3600" u="none" cap="none" strike="noStrike">
                  <a:solidFill>
                    <a:srgbClr val="000000"/>
                  </a:solidFill>
                  <a:latin typeface="Georgia"/>
                  <a:ea typeface="Georgia"/>
                  <a:cs typeface="Georgia"/>
                  <a:sym typeface="Georgia"/>
                </a:rPr>
                <a:t> </a:t>
              </a:r>
              <a:r>
                <a:rPr b="0" i="0" lang="en-US" sz="3600" u="none" cap="none" strike="noStrike">
                  <a:solidFill>
                    <a:srgbClr val="000000"/>
                  </a:solidFill>
                  <a:latin typeface="Georgia"/>
                  <a:ea typeface="Georgia"/>
                  <a:cs typeface="Georgia"/>
                  <a:sym typeface="Georgia"/>
                </a:rPr>
                <a:t>Uses stochastic gradient boosting algorithm</a:t>
              </a:r>
              <a:endParaRPr sz="1000"/>
            </a:p>
            <a:p>
              <a:pPr indent="685800" lvl="3" marL="0" marR="0" rtl="0" algn="l">
                <a:lnSpc>
                  <a:spcPct val="100000"/>
                </a:lnSpc>
                <a:spcBef>
                  <a:spcPts val="0"/>
                </a:spcBef>
                <a:spcAft>
                  <a:spcPts val="0"/>
                </a:spcAft>
                <a:buClr>
                  <a:srgbClr val="000000"/>
                </a:buClr>
                <a:buSzPts val="4000"/>
                <a:buFont typeface="Arial"/>
                <a:buNone/>
              </a:pPr>
              <a:r>
                <a:t/>
              </a:r>
              <a:endParaRPr b="0" i="0" sz="3600" u="none" cap="none" strike="noStrike">
                <a:solidFill>
                  <a:srgbClr val="000000"/>
                </a:solidFill>
                <a:latin typeface="Georgia"/>
                <a:ea typeface="Georgia"/>
                <a:cs typeface="Georgia"/>
                <a:sym typeface="Georgia"/>
              </a:endParaRPr>
            </a:p>
            <a:p>
              <a:pPr indent="-495967" lvl="0" marL="521367" marR="0" rtl="0" algn="l">
                <a:lnSpc>
                  <a:spcPct val="100000"/>
                </a:lnSpc>
                <a:spcBef>
                  <a:spcPts val="0"/>
                </a:spcBef>
                <a:spcAft>
                  <a:spcPts val="0"/>
                </a:spcAft>
                <a:buClr>
                  <a:srgbClr val="000000"/>
                </a:buClr>
                <a:buSzPts val="2720"/>
                <a:buFont typeface="Arial"/>
                <a:buChar char="❖"/>
              </a:pPr>
              <a:r>
                <a:rPr b="1" i="0" lang="en-US" sz="4800" u="none" cap="none" strike="noStrike">
                  <a:solidFill>
                    <a:srgbClr val="000000"/>
                  </a:solidFill>
                  <a:latin typeface="Arial"/>
                  <a:ea typeface="Arial"/>
                  <a:cs typeface="Arial"/>
                  <a:sym typeface="Arial"/>
                </a:rPr>
                <a:t>LSTM Network:</a:t>
              </a:r>
              <a:endParaRPr sz="1000"/>
            </a:p>
            <a:p>
              <a:pPr indent="-285750" lvl="3" marL="914400" marR="0" rtl="0" algn="l">
                <a:lnSpc>
                  <a:spcPct val="100000"/>
                </a:lnSpc>
                <a:spcBef>
                  <a:spcPts val="0"/>
                </a:spcBef>
                <a:spcAft>
                  <a:spcPts val="0"/>
                </a:spcAft>
                <a:buClr>
                  <a:srgbClr val="000000"/>
                </a:buClr>
                <a:buSzPts val="4500"/>
                <a:buFont typeface="Georgia"/>
                <a:buChar char="●"/>
              </a:pPr>
              <a:r>
                <a:rPr b="0" i="0" lang="en-US" sz="4100" u="none" cap="none" strike="noStrike">
                  <a:solidFill>
                    <a:srgbClr val="000000"/>
                  </a:solidFill>
                  <a:latin typeface="Georgia"/>
                  <a:ea typeface="Georgia"/>
                  <a:cs typeface="Georgia"/>
                  <a:sym typeface="Georgia"/>
                </a:rPr>
                <a:t> </a:t>
              </a:r>
              <a:r>
                <a:rPr b="0" i="0" lang="en-US" sz="3700" u="none" cap="none" strike="noStrike">
                  <a:solidFill>
                    <a:srgbClr val="000000"/>
                  </a:solidFill>
                  <a:latin typeface="Georgia"/>
                  <a:ea typeface="Georgia"/>
                  <a:cs typeface="Georgia"/>
                  <a:sym typeface="Georgia"/>
                </a:rPr>
                <a:t>This a type of recurrent neural network.</a:t>
              </a:r>
              <a:endParaRPr sz="1000"/>
            </a:p>
            <a:p>
              <a:pPr indent="-285750" lvl="3" marL="914400" marR="0" rtl="0" algn="l">
                <a:lnSpc>
                  <a:spcPct val="100000"/>
                </a:lnSpc>
                <a:spcBef>
                  <a:spcPts val="0"/>
                </a:spcBef>
                <a:spcAft>
                  <a:spcPts val="0"/>
                </a:spcAft>
                <a:buClr>
                  <a:srgbClr val="000000"/>
                </a:buClr>
                <a:buSzPts val="4500"/>
                <a:buFont typeface="Georgia"/>
                <a:buChar char="●"/>
              </a:pPr>
              <a:r>
                <a:rPr b="0" i="0" lang="en-US" sz="4100" u="none" cap="none" strike="noStrike">
                  <a:solidFill>
                    <a:srgbClr val="000000"/>
                  </a:solidFill>
                  <a:latin typeface="Georgia"/>
                  <a:ea typeface="Georgia"/>
                  <a:cs typeface="Georgia"/>
                  <a:sym typeface="Georgia"/>
                </a:rPr>
                <a:t> </a:t>
              </a:r>
              <a:r>
                <a:rPr b="0" i="0" lang="en-US" sz="3700" u="none" cap="none" strike="noStrike">
                  <a:solidFill>
                    <a:srgbClr val="000000"/>
                  </a:solidFill>
                  <a:latin typeface="Georgia"/>
                  <a:ea typeface="Georgia"/>
                  <a:cs typeface="Georgia"/>
                  <a:sym typeface="Georgia"/>
                </a:rPr>
                <a:t>Classifies based on tweets.</a:t>
              </a:r>
              <a:endParaRPr sz="1000"/>
            </a:p>
          </p:txBody>
        </p:sp>
        <p:sp>
          <p:nvSpPr>
            <p:cNvPr id="23" name="Google Shape;23;p1"/>
            <p:cNvSpPr txBox="1"/>
            <p:nvPr/>
          </p:nvSpPr>
          <p:spPr>
            <a:xfrm>
              <a:off x="325962" y="1046688"/>
              <a:ext cx="13296600" cy="38832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Social media is an integral part of our lives, yet it posses some problems. Hence, today we discuss detecting a social media profile as real or fake. Here we first, provide the introduction to social media then list the models used. Further, we discuss the results, and finally, we state the conclusion and future work.</a:t>
              </a:r>
              <a:endParaRPr/>
            </a:p>
          </p:txBody>
        </p:sp>
      </p:grpSp>
      <p:sp>
        <p:nvSpPr>
          <p:cNvPr id="24" name="Google Shape;24;p1"/>
          <p:cNvSpPr/>
          <p:nvPr/>
        </p:nvSpPr>
        <p:spPr>
          <a:xfrm>
            <a:off x="498582" y="349008"/>
            <a:ext cx="29203651" cy="5482898"/>
          </a:xfrm>
          <a:prstGeom prst="roundRect">
            <a:avLst>
              <a:gd fmla="val 10870" name="adj"/>
            </a:avLst>
          </a:prstGeom>
          <a:gradFill>
            <a:gsLst>
              <a:gs pos="0">
                <a:srgbClr val="A7C4FF"/>
              </a:gs>
              <a:gs pos="100000">
                <a:srgbClr val="FFFFFF"/>
              </a:gs>
            </a:gsLst>
            <a:lin ang="5400000" scaled="0"/>
          </a:gra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8200"/>
              <a:buFont typeface="Arial"/>
              <a:buNone/>
            </a:pPr>
            <a:r>
              <a:t/>
            </a:r>
            <a:endParaRPr b="0" i="0" sz="8200" u="none" cap="none" strike="noStrike">
              <a:solidFill>
                <a:srgbClr val="FFFFFF"/>
              </a:solidFill>
              <a:latin typeface="Arial"/>
              <a:ea typeface="Arial"/>
              <a:cs typeface="Arial"/>
              <a:sym typeface="Arial"/>
            </a:endParaRPr>
          </a:p>
        </p:txBody>
      </p:sp>
      <p:pic>
        <p:nvPicPr>
          <p:cNvPr descr="Picture 3" id="25" name="Google Shape;25;p1"/>
          <p:cNvPicPr preferRelativeResize="0"/>
          <p:nvPr/>
        </p:nvPicPr>
        <p:blipFill rotWithShape="1">
          <a:blip r:embed="rId3">
            <a:alphaModFix/>
          </a:blip>
          <a:srcRect b="0" l="0" r="0" t="0"/>
          <a:stretch/>
        </p:blipFill>
        <p:spPr>
          <a:xfrm>
            <a:off x="19608280" y="41883838"/>
            <a:ext cx="10093954" cy="698456"/>
          </a:xfrm>
          <a:prstGeom prst="rect">
            <a:avLst/>
          </a:prstGeom>
          <a:noFill/>
          <a:ln>
            <a:noFill/>
          </a:ln>
        </p:spPr>
      </p:pic>
      <p:sp>
        <p:nvSpPr>
          <p:cNvPr id="26" name="Google Shape;26;p1"/>
          <p:cNvSpPr txBox="1"/>
          <p:nvPr/>
        </p:nvSpPr>
        <p:spPr>
          <a:xfrm>
            <a:off x="824131" y="6736455"/>
            <a:ext cx="13439319" cy="547854"/>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Abstract</a:t>
            </a:r>
            <a:endParaRPr/>
          </a:p>
        </p:txBody>
      </p:sp>
      <p:sp>
        <p:nvSpPr>
          <p:cNvPr id="27" name="Google Shape;27;p1"/>
          <p:cNvSpPr txBox="1"/>
          <p:nvPr/>
        </p:nvSpPr>
        <p:spPr>
          <a:xfrm>
            <a:off x="559667" y="11821864"/>
            <a:ext cx="13968246" cy="547854"/>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Introduction </a:t>
            </a:r>
            <a:endParaRPr/>
          </a:p>
        </p:txBody>
      </p:sp>
      <p:sp>
        <p:nvSpPr>
          <p:cNvPr id="28" name="Google Shape;28;p1"/>
          <p:cNvSpPr txBox="1"/>
          <p:nvPr/>
        </p:nvSpPr>
        <p:spPr>
          <a:xfrm>
            <a:off x="583325" y="28639003"/>
            <a:ext cx="13968246" cy="547853"/>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Proposed  Method</a:t>
            </a:r>
            <a:endParaRPr/>
          </a:p>
        </p:txBody>
      </p:sp>
      <p:sp>
        <p:nvSpPr>
          <p:cNvPr id="29" name="Google Shape;29;p1"/>
          <p:cNvSpPr txBox="1"/>
          <p:nvPr/>
        </p:nvSpPr>
        <p:spPr>
          <a:xfrm>
            <a:off x="504496" y="37274131"/>
            <a:ext cx="14125905" cy="547853"/>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Experimental Results and Discussion</a:t>
            </a:r>
            <a:endParaRPr/>
          </a:p>
        </p:txBody>
      </p:sp>
      <p:sp>
        <p:nvSpPr>
          <p:cNvPr id="30" name="Google Shape;30;p1"/>
          <p:cNvSpPr txBox="1"/>
          <p:nvPr/>
        </p:nvSpPr>
        <p:spPr>
          <a:xfrm>
            <a:off x="15647275" y="26007775"/>
            <a:ext cx="14094372" cy="547853"/>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Conclusions</a:t>
            </a:r>
            <a:endParaRPr/>
          </a:p>
        </p:txBody>
      </p:sp>
      <p:sp>
        <p:nvSpPr>
          <p:cNvPr id="31" name="Google Shape;31;p1"/>
          <p:cNvSpPr txBox="1"/>
          <p:nvPr/>
        </p:nvSpPr>
        <p:spPr>
          <a:xfrm>
            <a:off x="15647275" y="33813731"/>
            <a:ext cx="14125905" cy="547854"/>
          </a:xfrm>
          <a:prstGeom prst="rect">
            <a:avLst/>
          </a:prstGeom>
          <a:solidFill>
            <a:schemeClr val="accent2"/>
          </a:solid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F8F8F8"/>
              </a:buClr>
              <a:buSzPts val="3200"/>
              <a:buFont typeface="Arial"/>
              <a:buNone/>
            </a:pPr>
            <a:r>
              <a:rPr b="1" i="0" lang="en-US" sz="3200" u="none" cap="none" strike="noStrike">
                <a:solidFill>
                  <a:srgbClr val="F8F8F8"/>
                </a:solidFill>
                <a:latin typeface="Arial"/>
                <a:ea typeface="Arial"/>
                <a:cs typeface="Arial"/>
                <a:sym typeface="Arial"/>
              </a:rPr>
              <a:t>References</a:t>
            </a:r>
            <a:endParaRPr/>
          </a:p>
        </p:txBody>
      </p:sp>
      <p:sp>
        <p:nvSpPr>
          <p:cNvPr id="32" name="Google Shape;32;p1"/>
          <p:cNvSpPr txBox="1"/>
          <p:nvPr/>
        </p:nvSpPr>
        <p:spPr>
          <a:xfrm>
            <a:off x="3394158" y="794281"/>
            <a:ext cx="25081678" cy="2484286"/>
          </a:xfrm>
          <a:prstGeom prst="rect">
            <a:avLst/>
          </a:prstGeom>
          <a:noFill/>
          <a:ln>
            <a:noFill/>
          </a:ln>
        </p:spPr>
        <p:txBody>
          <a:bodyPr anchorCtr="0" anchor="t" bIns="45600" lIns="45600" spcFirstLastPara="1" rIns="45600" wrap="square" tIns="45600">
            <a:spAutoFit/>
          </a:bodyPr>
          <a:lstStyle/>
          <a:p>
            <a:pPr indent="0" lvl="0" marL="0" marR="0" rtl="0" algn="ctr">
              <a:lnSpc>
                <a:spcPct val="100000"/>
              </a:lnSpc>
              <a:spcBef>
                <a:spcPts val="0"/>
              </a:spcBef>
              <a:spcAft>
                <a:spcPts val="0"/>
              </a:spcAft>
              <a:buClr>
                <a:srgbClr val="000000"/>
              </a:buClr>
              <a:buSzPts val="7200"/>
              <a:buFont typeface="Times New Roman"/>
              <a:buNone/>
            </a:pPr>
            <a:r>
              <a:rPr b="1" i="0" lang="en-US" sz="7200" u="none" cap="none" strike="noStrike">
                <a:solidFill>
                  <a:srgbClr val="000000"/>
                </a:solidFill>
                <a:latin typeface="Times New Roman"/>
                <a:ea typeface="Times New Roman"/>
                <a:cs typeface="Times New Roman"/>
                <a:sym typeface="Times New Roman"/>
              </a:rPr>
              <a:t>Detecting Fake Profiles On Social Media </a:t>
            </a:r>
            <a:endParaRPr/>
          </a:p>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Arial"/>
                <a:ea typeface="Arial"/>
                <a:cs typeface="Arial"/>
                <a:sym typeface="Arial"/>
              </a:rPr>
              <a:t>Umita Deepak Joshi , Vanshika, Ajay Pratap Singh, Tushar Rajesh Pahuja ,</a:t>
            </a:r>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Mentors: </a:t>
            </a:r>
            <a:r>
              <a:rPr b="1" lang="en-US" sz="4800"/>
              <a:t>D</a:t>
            </a:r>
            <a:r>
              <a:rPr b="1" i="0" lang="en-US" sz="4800" u="none" cap="none" strike="noStrike">
                <a:solidFill>
                  <a:srgbClr val="000000"/>
                </a:solidFill>
                <a:latin typeface="Arial"/>
                <a:ea typeface="Arial"/>
                <a:cs typeface="Arial"/>
                <a:sym typeface="Arial"/>
              </a:rPr>
              <a:t>r. </a:t>
            </a:r>
            <a:r>
              <a:rPr b="1" i="0" lang="en-US" sz="4500" u="none" cap="none" strike="noStrike">
                <a:solidFill>
                  <a:srgbClr val="000000"/>
                </a:solidFill>
                <a:latin typeface="Arial"/>
                <a:ea typeface="Arial"/>
                <a:cs typeface="Arial"/>
                <a:sym typeface="Arial"/>
              </a:rPr>
              <a:t>Gaurav Singal, </a:t>
            </a:r>
            <a:r>
              <a:rPr b="1" lang="en-US" sz="4500">
                <a:latin typeface="Calibri"/>
                <a:ea typeface="Calibri"/>
                <a:cs typeface="Calibri"/>
                <a:sym typeface="Calibri"/>
              </a:rPr>
              <a:t> </a:t>
            </a:r>
            <a:r>
              <a:rPr b="1" i="0" lang="en-US" sz="4500" u="none" cap="none" strike="noStrike">
                <a:solidFill>
                  <a:srgbClr val="000000"/>
                </a:solidFill>
                <a:latin typeface="Calibri"/>
                <a:ea typeface="Calibri"/>
                <a:cs typeface="Calibri"/>
                <a:sym typeface="Calibri"/>
              </a:rPr>
              <a:t>Smita Naval</a:t>
            </a:r>
            <a:endParaRPr/>
          </a:p>
        </p:txBody>
      </p:sp>
      <p:sp>
        <p:nvSpPr>
          <p:cNvPr id="33" name="Google Shape;33;p1"/>
          <p:cNvSpPr txBox="1"/>
          <p:nvPr/>
        </p:nvSpPr>
        <p:spPr>
          <a:xfrm>
            <a:off x="26368047" y="41916444"/>
            <a:ext cx="3476079" cy="66676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4000"/>
              <a:buFont typeface="Times New Roman"/>
              <a:buNone/>
            </a:pPr>
            <a:r>
              <a:rPr b="0" i="0" lang="en-US" sz="4000" u="none" cap="none" strike="noStrike">
                <a:solidFill>
                  <a:srgbClr val="FFFFFF"/>
                </a:solidFill>
                <a:latin typeface="Times New Roman"/>
                <a:ea typeface="Times New Roman"/>
                <a:cs typeface="Times New Roman"/>
                <a:sym typeface="Times New Roman"/>
              </a:rPr>
              <a:t>Team No. - 5</a:t>
            </a:r>
            <a:endParaRPr/>
          </a:p>
        </p:txBody>
      </p:sp>
      <p:pic>
        <p:nvPicPr>
          <p:cNvPr descr="Picture 6" id="34" name="Google Shape;34;p1"/>
          <p:cNvPicPr preferRelativeResize="0"/>
          <p:nvPr/>
        </p:nvPicPr>
        <p:blipFill rotWithShape="1">
          <a:blip r:embed="rId4">
            <a:alphaModFix/>
          </a:blip>
          <a:srcRect b="0" l="0" r="0" t="0"/>
          <a:stretch/>
        </p:blipFill>
        <p:spPr>
          <a:xfrm>
            <a:off x="22440558" y="2929657"/>
            <a:ext cx="6758111" cy="2077854"/>
          </a:xfrm>
          <a:prstGeom prst="rect">
            <a:avLst/>
          </a:prstGeom>
          <a:noFill/>
          <a:ln>
            <a:noFill/>
          </a:ln>
        </p:spPr>
      </p:pic>
      <p:pic>
        <p:nvPicPr>
          <p:cNvPr descr="Picture 9" id="35" name="Google Shape;35;p1"/>
          <p:cNvPicPr preferRelativeResize="0"/>
          <p:nvPr/>
        </p:nvPicPr>
        <p:blipFill rotWithShape="1">
          <a:blip r:embed="rId5">
            <a:alphaModFix/>
          </a:blip>
          <a:srcRect b="0" l="0" r="0" t="0"/>
          <a:stretch/>
        </p:blipFill>
        <p:spPr>
          <a:xfrm>
            <a:off x="1007678" y="2929657"/>
            <a:ext cx="8388431" cy="2077854"/>
          </a:xfrm>
          <a:prstGeom prst="rect">
            <a:avLst/>
          </a:prstGeom>
          <a:noFill/>
          <a:ln>
            <a:noFill/>
          </a:ln>
        </p:spPr>
      </p:pic>
      <p:sp>
        <p:nvSpPr>
          <p:cNvPr id="36" name="Google Shape;36;p1"/>
          <p:cNvSpPr txBox="1"/>
          <p:nvPr/>
        </p:nvSpPr>
        <p:spPr>
          <a:xfrm>
            <a:off x="15865848" y="34978191"/>
            <a:ext cx="13720292" cy="6289041"/>
          </a:xfrm>
          <a:prstGeom prst="rect">
            <a:avLst/>
          </a:prstGeom>
          <a:noFill/>
          <a:ln>
            <a:noFill/>
          </a:ln>
        </p:spPr>
        <p:txBody>
          <a:bodyPr anchorCtr="0" anchor="t" bIns="45700" lIns="45700" spcFirstLastPara="1" rIns="45700" wrap="square" tIns="45700">
            <a:spAutoFit/>
          </a:bodyPr>
          <a:lstStyle/>
          <a:p>
            <a:pPr indent="-317500" lvl="0" marL="457200" marR="0" rtl="0" algn="l">
              <a:lnSpc>
                <a:spcPct val="100000"/>
              </a:lnSpc>
              <a:spcBef>
                <a:spcPts val="0"/>
              </a:spcBef>
              <a:spcAft>
                <a:spcPts val="0"/>
              </a:spcAft>
              <a:buClr>
                <a:srgbClr val="000000"/>
              </a:buClr>
              <a:buSzPts val="3300"/>
              <a:buFont typeface="Times"/>
              <a:buAutoNum type="arabicPeriod"/>
            </a:pPr>
            <a:r>
              <a:rPr b="1" i="0" lang="en-US" sz="3300" u="none" cap="none" strike="noStrike">
                <a:solidFill>
                  <a:srgbClr val="000000"/>
                </a:solidFill>
                <a:latin typeface="Times"/>
                <a:ea typeface="Times"/>
                <a:cs typeface="Times"/>
                <a:sym typeface="Times"/>
              </a:rPr>
              <a:t>Gergo Hajdu, Yaclaudes Minoso, Rafael Lopez, Miguel Acosta, Abdelrahman Ellei- thy</a:t>
            </a:r>
            <a:r>
              <a:rPr b="0" i="0" lang="en-US" sz="3300" u="none" cap="none" strike="noStrike">
                <a:solidFill>
                  <a:srgbClr val="000000"/>
                </a:solidFill>
                <a:latin typeface="Times"/>
                <a:ea typeface="Times"/>
                <a:cs typeface="Times"/>
                <a:sym typeface="Times"/>
              </a:rPr>
              <a:t>: Use of Artificial Neural Networks to Identify Fake Profiles. </a:t>
            </a:r>
            <a:endParaRPr/>
          </a:p>
          <a:p>
            <a:pPr indent="-317500" lvl="0" marL="457200" marR="0" rtl="0" algn="l">
              <a:lnSpc>
                <a:spcPct val="100000"/>
              </a:lnSpc>
              <a:spcBef>
                <a:spcPts val="1200"/>
              </a:spcBef>
              <a:spcAft>
                <a:spcPts val="0"/>
              </a:spcAft>
              <a:buClr>
                <a:srgbClr val="000000"/>
              </a:buClr>
              <a:buSzPts val="3300"/>
              <a:buFont typeface="Times"/>
              <a:buAutoNum type="arabicPeriod"/>
            </a:pPr>
            <a:r>
              <a:rPr b="1" i="0" lang="en-US" sz="3300" u="none" cap="none" strike="noStrike">
                <a:solidFill>
                  <a:srgbClr val="000000"/>
                </a:solidFill>
                <a:latin typeface="Times"/>
                <a:ea typeface="Times"/>
                <a:cs typeface="Times"/>
                <a:sym typeface="Times"/>
              </a:rPr>
              <a:t>Est ́ee Van Der Wal:</a:t>
            </a:r>
            <a:r>
              <a:rPr b="0" i="0" lang="en-US" sz="3300" u="none" cap="none" strike="noStrike">
                <a:solidFill>
                  <a:srgbClr val="000000"/>
                </a:solidFill>
                <a:latin typeface="Times"/>
                <a:ea typeface="Times"/>
                <a:cs typeface="Times"/>
                <a:sym typeface="Times"/>
              </a:rPr>
              <a:t> Using Machine Learning to Detect Fake Identities: Bots vs Humans. </a:t>
            </a:r>
            <a:endParaRPr/>
          </a:p>
          <a:p>
            <a:pPr indent="-317500" lvl="0" marL="457200" marR="0" rtl="0" algn="l">
              <a:lnSpc>
                <a:spcPct val="100000"/>
              </a:lnSpc>
              <a:spcBef>
                <a:spcPts val="1200"/>
              </a:spcBef>
              <a:spcAft>
                <a:spcPts val="0"/>
              </a:spcAft>
              <a:buClr>
                <a:srgbClr val="000000"/>
              </a:buClr>
              <a:buSzPts val="3300"/>
              <a:buFont typeface="Times"/>
              <a:buAutoNum type="arabicPeriod"/>
            </a:pPr>
            <a:r>
              <a:rPr b="1" i="0" lang="en-US" sz="3300" u="none" cap="none" strike="noStrike">
                <a:solidFill>
                  <a:srgbClr val="000000"/>
                </a:solidFill>
                <a:latin typeface="Times"/>
                <a:ea typeface="Times"/>
                <a:cs typeface="Times"/>
                <a:sym typeface="Times"/>
              </a:rPr>
              <a:t>Aleksei Romanov, Alexander Semenov, Oleksiy Mazhelis and Jari Veijalainen</a:t>
            </a:r>
            <a:r>
              <a:rPr b="0" i="0" lang="en-US" sz="3300" u="none" cap="none" strike="noStrike">
                <a:solidFill>
                  <a:srgbClr val="000000"/>
                </a:solidFill>
                <a:latin typeface="Times"/>
                <a:ea typeface="Times"/>
                <a:cs typeface="Times"/>
                <a:sym typeface="Times"/>
              </a:rPr>
              <a:t>: De- tection of Fake Profiles in Social Media.</a:t>
            </a:r>
            <a:endParaRPr/>
          </a:p>
          <a:p>
            <a:pPr indent="-317500" lvl="0" marL="457200" marR="0" rtl="0" algn="l">
              <a:lnSpc>
                <a:spcPct val="100000"/>
              </a:lnSpc>
              <a:spcBef>
                <a:spcPts val="1200"/>
              </a:spcBef>
              <a:spcAft>
                <a:spcPts val="0"/>
              </a:spcAft>
              <a:buClr>
                <a:srgbClr val="000000"/>
              </a:buClr>
              <a:buSzPts val="3300"/>
              <a:buFont typeface="Times"/>
              <a:buAutoNum type="arabicPeriod"/>
            </a:pPr>
            <a:r>
              <a:rPr b="1" i="0" lang="en-US" sz="3300" u="none" cap="none" strike="noStrike">
                <a:solidFill>
                  <a:srgbClr val="000000"/>
                </a:solidFill>
                <a:latin typeface="Times"/>
                <a:ea typeface="Times"/>
                <a:cs typeface="Times"/>
                <a:sym typeface="Times"/>
              </a:rPr>
              <a:t>Stefano Cresci, Roberto Di Pietro, Marinella Petrocchi, Angelo Spognardi, Maur- izio Tesconi</a:t>
            </a:r>
            <a:r>
              <a:rPr b="0" i="0" lang="en-US" sz="3300" u="none" cap="none" strike="noStrike">
                <a:solidFill>
                  <a:srgbClr val="000000"/>
                </a:solidFill>
                <a:latin typeface="Times"/>
                <a:ea typeface="Times"/>
                <a:cs typeface="Times"/>
                <a:sym typeface="Times"/>
              </a:rPr>
              <a:t>: Fame for sale: Efficient detection of fake Twitter followers </a:t>
            </a:r>
            <a:endParaRPr/>
          </a:p>
          <a:p>
            <a:pPr indent="-317500" lvl="0" marL="457200" marR="0" rtl="0" algn="l">
              <a:lnSpc>
                <a:spcPct val="100000"/>
              </a:lnSpc>
              <a:spcBef>
                <a:spcPts val="1200"/>
              </a:spcBef>
              <a:spcAft>
                <a:spcPts val="0"/>
              </a:spcAft>
              <a:buClr>
                <a:srgbClr val="000000"/>
              </a:buClr>
              <a:buSzPts val="3300"/>
              <a:buFont typeface="Times"/>
              <a:buAutoNum type="arabicPeriod"/>
            </a:pPr>
            <a:r>
              <a:rPr b="0" i="0" lang="en-US" sz="3300" u="none" cap="none" strike="noStrike">
                <a:solidFill>
                  <a:srgbClr val="000000"/>
                </a:solidFill>
                <a:latin typeface="Times"/>
                <a:ea typeface="Times"/>
                <a:cs typeface="Times"/>
                <a:sym typeface="Times"/>
              </a:rPr>
              <a:t> </a:t>
            </a:r>
            <a:r>
              <a:rPr b="0" i="0" lang="en-US" sz="3300" u="sng" cap="none" strike="noStrike">
                <a:solidFill>
                  <a:srgbClr val="003064"/>
                </a:solidFill>
                <a:latin typeface="Times"/>
                <a:ea typeface="Times"/>
                <a:cs typeface="Times"/>
                <a:sym typeface="Times"/>
                <a:hlinkClick r:id="rId6"/>
              </a:rPr>
              <a:t>https://play.google.com/store/apps/details?id=com.twitter.android&amp;hl=en_IN</a:t>
            </a:r>
            <a:endParaRPr/>
          </a:p>
        </p:txBody>
      </p:sp>
      <p:sp>
        <p:nvSpPr>
          <p:cNvPr id="37" name="Google Shape;37;p1"/>
          <p:cNvSpPr txBox="1"/>
          <p:nvPr/>
        </p:nvSpPr>
        <p:spPr>
          <a:xfrm>
            <a:off x="15974803" y="26856281"/>
            <a:ext cx="13439318" cy="594216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1- Implemented various Supervised Learning Algorithms     </a:t>
            </a:r>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and Neural Network .</a:t>
            </a:r>
            <a:endParaRPr/>
          </a:p>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2- Highest Accuracy was given by XG Boost Algorithm. </a:t>
            </a:r>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3- Limitations :  </a:t>
            </a:r>
            <a:r>
              <a:rPr b="0" i="0" lang="en-US" sz="4200" u="none" cap="none" strike="noStrike">
                <a:solidFill>
                  <a:srgbClr val="000000"/>
                </a:solidFill>
                <a:latin typeface="Helvetica Neue"/>
                <a:ea typeface="Helvetica Neue"/>
                <a:cs typeface="Helvetica Neue"/>
                <a:sym typeface="Helvetica Neue"/>
              </a:rPr>
              <a:t>➢ </a:t>
            </a:r>
            <a:r>
              <a:rPr b="0" i="0" lang="en-US" sz="4200" u="none" cap="none" strike="noStrike">
                <a:solidFill>
                  <a:srgbClr val="000000"/>
                </a:solidFill>
                <a:latin typeface="Arial"/>
                <a:ea typeface="Arial"/>
                <a:cs typeface="Arial"/>
                <a:sym typeface="Arial"/>
              </a:rPr>
              <a:t>Works only on visible data </a:t>
            </a:r>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				➢ </a:t>
            </a:r>
            <a:r>
              <a:rPr b="0" i="0" lang="en-US" sz="4200" u="none" cap="none" strike="noStrike">
                <a:solidFill>
                  <a:srgbClr val="000000"/>
                </a:solidFill>
                <a:latin typeface="Arial"/>
                <a:ea typeface="Arial"/>
                <a:cs typeface="Arial"/>
                <a:sym typeface="Arial"/>
              </a:rPr>
              <a:t>No real time application</a:t>
            </a:r>
            <a:endParaRPr/>
          </a:p>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4- Future work can be assembling a real-time model </a:t>
            </a:r>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    by including other parameters.</a:t>
            </a:r>
            <a:endParaRPr/>
          </a:p>
        </p:txBody>
      </p:sp>
      <p:pic>
        <p:nvPicPr>
          <p:cNvPr descr="Picture 15" id="38" name="Google Shape;38;p1"/>
          <p:cNvPicPr preferRelativeResize="0"/>
          <p:nvPr/>
        </p:nvPicPr>
        <p:blipFill rotWithShape="1">
          <a:blip r:embed="rId7">
            <a:alphaModFix/>
          </a:blip>
          <a:srcRect b="565" l="1245" r="4834" t="0"/>
          <a:stretch/>
        </p:blipFill>
        <p:spPr>
          <a:xfrm>
            <a:off x="16269852" y="13449952"/>
            <a:ext cx="6458155" cy="4961917"/>
          </a:xfrm>
          <a:prstGeom prst="rect">
            <a:avLst/>
          </a:prstGeom>
          <a:noFill/>
          <a:ln>
            <a:noFill/>
          </a:ln>
        </p:spPr>
      </p:pic>
      <p:pic>
        <p:nvPicPr>
          <p:cNvPr descr="Picture 17" id="39" name="Google Shape;39;p1"/>
          <p:cNvPicPr preferRelativeResize="0"/>
          <p:nvPr/>
        </p:nvPicPr>
        <p:blipFill rotWithShape="1">
          <a:blip r:embed="rId8">
            <a:alphaModFix/>
          </a:blip>
          <a:srcRect b="3552" l="1384" r="8242" t="0"/>
          <a:stretch/>
        </p:blipFill>
        <p:spPr>
          <a:xfrm>
            <a:off x="16032719" y="6844924"/>
            <a:ext cx="6932604" cy="4866439"/>
          </a:xfrm>
          <a:prstGeom prst="rect">
            <a:avLst/>
          </a:prstGeom>
          <a:noFill/>
          <a:ln>
            <a:noFill/>
          </a:ln>
        </p:spPr>
      </p:pic>
      <p:pic>
        <p:nvPicPr>
          <p:cNvPr descr="Screenshot 2020-07-07 at 13.24.23.png" id="40" name="Google Shape;40;p1"/>
          <p:cNvPicPr preferRelativeResize="0"/>
          <p:nvPr/>
        </p:nvPicPr>
        <p:blipFill rotWithShape="1">
          <a:blip r:embed="rId9">
            <a:alphaModFix/>
          </a:blip>
          <a:srcRect b="0" l="0" r="0" t="0"/>
          <a:stretch/>
        </p:blipFill>
        <p:spPr>
          <a:xfrm>
            <a:off x="16089075" y="19407055"/>
            <a:ext cx="6819901" cy="5194301"/>
          </a:xfrm>
          <a:prstGeom prst="rect">
            <a:avLst/>
          </a:prstGeom>
          <a:noFill/>
          <a:ln>
            <a:noFill/>
          </a:ln>
        </p:spPr>
      </p:pic>
      <p:pic>
        <p:nvPicPr>
          <p:cNvPr descr="2.jpg" id="41" name="Google Shape;41;p1"/>
          <p:cNvPicPr preferRelativeResize="0"/>
          <p:nvPr/>
        </p:nvPicPr>
        <p:blipFill rotWithShape="1">
          <a:blip r:embed="rId10">
            <a:alphaModFix/>
          </a:blip>
          <a:srcRect b="0" l="0" r="0" t="0"/>
          <a:stretch/>
        </p:blipFill>
        <p:spPr>
          <a:xfrm>
            <a:off x="2082147" y="22560498"/>
            <a:ext cx="10970603" cy="6099597"/>
          </a:xfrm>
          <a:prstGeom prst="rect">
            <a:avLst/>
          </a:prstGeom>
          <a:noFill/>
          <a:ln>
            <a:noFill/>
          </a:ln>
        </p:spPr>
      </p:pic>
      <p:pic>
        <p:nvPicPr>
          <p:cNvPr descr="3.jpeg" id="42" name="Google Shape;42;p1"/>
          <p:cNvPicPr preferRelativeResize="0"/>
          <p:nvPr/>
        </p:nvPicPr>
        <p:blipFill rotWithShape="1">
          <a:blip r:embed="rId11">
            <a:alphaModFix/>
          </a:blip>
          <a:srcRect b="0" l="0" r="0" t="0"/>
          <a:stretch/>
        </p:blipFill>
        <p:spPr>
          <a:xfrm>
            <a:off x="4314616" y="38281322"/>
            <a:ext cx="6458348" cy="3616675"/>
          </a:xfrm>
          <a:prstGeom prst="rect">
            <a:avLst/>
          </a:prstGeom>
          <a:noFill/>
          <a:ln>
            <a:noFill/>
          </a:ln>
        </p:spPr>
      </p:pic>
      <p:pic>
        <p:nvPicPr>
          <p:cNvPr descr="4.png" id="43" name="Google Shape;43;p1"/>
          <p:cNvPicPr preferRelativeResize="0"/>
          <p:nvPr/>
        </p:nvPicPr>
        <p:blipFill rotWithShape="1">
          <a:blip r:embed="rId12">
            <a:alphaModFix/>
          </a:blip>
          <a:srcRect b="0" l="0" r="0" t="0"/>
          <a:stretch/>
        </p:blipFill>
        <p:spPr>
          <a:xfrm>
            <a:off x="6611639" y="39932553"/>
            <a:ext cx="1911619" cy="1911619"/>
          </a:xfrm>
          <a:prstGeom prst="rect">
            <a:avLst/>
          </a:prstGeom>
          <a:noFill/>
          <a:ln>
            <a:noFill/>
          </a:ln>
        </p:spPr>
      </p:pic>
      <p:sp>
        <p:nvSpPr>
          <p:cNvPr id="44" name="Google Shape;44;p1"/>
          <p:cNvSpPr txBox="1"/>
          <p:nvPr/>
        </p:nvSpPr>
        <p:spPr>
          <a:xfrm>
            <a:off x="868646" y="12717792"/>
            <a:ext cx="13350300" cy="10487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300"/>
              <a:buFont typeface="Arial"/>
              <a:buNone/>
            </a:pPr>
            <a:r>
              <a:rPr lang="en-US" sz="4300"/>
              <a:t>Social media has become a vital part of our lives. From sharing attractive extravagant photographs to follow celebrities to chat with close and far away friends, everyone is active on social media. It is a great platform to share information and interact with people. </a:t>
            </a:r>
            <a:endParaRPr sz="4300"/>
          </a:p>
          <a:p>
            <a:pPr indent="0" lvl="0" marL="0" marR="0" rtl="0" algn="l">
              <a:lnSpc>
                <a:spcPct val="100000"/>
              </a:lnSpc>
              <a:spcBef>
                <a:spcPts val="1200"/>
              </a:spcBef>
              <a:spcAft>
                <a:spcPts val="0"/>
              </a:spcAft>
              <a:buClr>
                <a:srgbClr val="000000"/>
              </a:buClr>
              <a:buSzPts val="4300"/>
              <a:buFont typeface="Arial"/>
              <a:buNone/>
            </a:pPr>
            <a:r>
              <a:rPr lang="en-US" sz="4300"/>
              <a:t>But everything has a downside. Every social media platform is facing the problem of fake profiles these days. </a:t>
            </a:r>
            <a:endParaRPr sz="4300"/>
          </a:p>
          <a:p>
            <a:pPr indent="0" lvl="0" marL="0" marR="0" rtl="0" algn="l">
              <a:lnSpc>
                <a:spcPct val="100000"/>
              </a:lnSpc>
              <a:spcBef>
                <a:spcPts val="1200"/>
              </a:spcBef>
              <a:spcAft>
                <a:spcPts val="0"/>
              </a:spcAft>
              <a:buClr>
                <a:srgbClr val="000000"/>
              </a:buClr>
              <a:buSzPts val="4300"/>
              <a:buFont typeface="Arial"/>
              <a:buNone/>
            </a:pPr>
            <a:r>
              <a:rPr lang="en-US" sz="4300"/>
              <a:t>The goal behind creating fake profiles is mainly spamming, phishing, and obtaining more followers. The malicious accounts have full potential to commit cyber crimes. </a:t>
            </a:r>
            <a:endParaRPr sz="4300"/>
          </a:p>
        </p:txBody>
      </p:sp>
      <p:sp>
        <p:nvSpPr>
          <p:cNvPr id="45" name="Google Shape;45;p1"/>
          <p:cNvSpPr txBox="1"/>
          <p:nvPr/>
        </p:nvSpPr>
        <p:spPr>
          <a:xfrm>
            <a:off x="23568542" y="7296752"/>
            <a:ext cx="6133800" cy="172461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 Accuracy graph of Neural Network</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sz="4000"/>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Accuracy: 98.2%</a:t>
            </a:r>
            <a:endParaRPr/>
          </a:p>
          <a:p>
            <a:pPr indent="-254000" lvl="0" marL="228600" marR="0" rtl="0" algn="l">
              <a:lnSpc>
                <a:spcPct val="100000"/>
              </a:lnSpc>
              <a:spcBef>
                <a:spcPts val="0"/>
              </a:spcBef>
              <a:spcAft>
                <a:spcPts val="0"/>
              </a:spcAft>
              <a:buClr>
                <a:srgbClr val="000000"/>
              </a:buClr>
              <a:buSzPts val="4000"/>
              <a:buFont typeface="Arial"/>
              <a:buChar char="★"/>
            </a:pPr>
            <a:r>
              <a:rPr lang="en-US" sz="4000"/>
              <a:t> </a:t>
            </a:r>
            <a:r>
              <a:rPr b="0" i="0" lang="en-US" sz="4000" u="none" cap="none" strike="noStrike">
                <a:solidFill>
                  <a:srgbClr val="000000"/>
                </a:solidFill>
                <a:latin typeface="Arial"/>
                <a:ea typeface="Arial"/>
                <a:cs typeface="Arial"/>
                <a:sym typeface="Arial"/>
              </a:rPr>
              <a:t>Epochs: 15</a:t>
            </a:r>
            <a:endParaRPr/>
          </a:p>
          <a:p>
            <a:pPr indent="0" lvl="0" marL="0" marR="0" rtl="0" algn="l">
              <a:lnSpc>
                <a:spcPct val="15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2- Loss graph of Neural Network</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sz="4000"/>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Loss: 0.11</a:t>
            </a:r>
            <a:endParaRPr/>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Epochs: 15</a:t>
            </a:r>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3- Comparison of different model accuracy</a:t>
            </a:r>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 </a:t>
            </a:r>
            <a:endParaRPr/>
          </a:p>
          <a:p>
            <a:pPr indent="-254000" lvl="0" marL="228600" marR="0" rtl="0" algn="l">
              <a:lnSpc>
                <a:spcPct val="100000"/>
              </a:lnSpc>
              <a:spcBef>
                <a:spcPts val="0"/>
              </a:spcBef>
              <a:spcAft>
                <a:spcPts val="0"/>
              </a:spcAft>
              <a:buClr>
                <a:srgbClr val="000000"/>
              </a:buClr>
              <a:buSzPts val="4000"/>
              <a:buFont typeface="Arial"/>
              <a:buChar char="★"/>
            </a:pPr>
            <a:r>
              <a:rPr lang="en-US" sz="4000"/>
              <a:t> </a:t>
            </a:r>
            <a:r>
              <a:rPr b="0" i="0" lang="en-US" sz="4000" u="none" cap="none" strike="noStrike">
                <a:solidFill>
                  <a:srgbClr val="000000"/>
                </a:solidFill>
                <a:latin typeface="Arial"/>
                <a:ea typeface="Arial"/>
                <a:cs typeface="Arial"/>
                <a:sym typeface="Arial"/>
              </a:rPr>
              <a:t>XG Boost: 99.46%</a:t>
            </a:r>
            <a:endParaRPr/>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ADA Boost: 99.10%</a:t>
            </a:r>
            <a:endParaRPr/>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Decision Tree: 99.40%</a:t>
            </a:r>
            <a:endParaRPr/>
          </a:p>
          <a:p>
            <a:pPr indent="-254000" lvl="0" marL="228600" marR="0" rtl="0" algn="l">
              <a:lnSpc>
                <a:spcPct val="100000"/>
              </a:lnSpc>
              <a:spcBef>
                <a:spcPts val="0"/>
              </a:spcBef>
              <a:spcAft>
                <a:spcPts val="0"/>
              </a:spcAft>
              <a:buClr>
                <a:srgbClr val="000000"/>
              </a:buClr>
              <a:buSzPts val="4000"/>
              <a:buFont typeface="Arial"/>
              <a:buChar char="★"/>
            </a:pPr>
            <a:r>
              <a:rPr b="0" i="0" lang="en-US" sz="4000" u="none" cap="none" strike="noStrike">
                <a:solidFill>
                  <a:srgbClr val="000000"/>
                </a:solidFill>
                <a:latin typeface="Arial"/>
                <a:ea typeface="Arial"/>
                <a:cs typeface="Arial"/>
                <a:sym typeface="Arial"/>
              </a:rPr>
              <a:t> Random Forest:99.3%</a:t>
            </a:r>
            <a:r>
              <a:rPr b="0" i="0" lang="en-US" sz="4000" u="none" cap="none" strike="noStrike">
                <a:solidFill>
                  <a:srgbClr val="000000"/>
                </a:solidFill>
                <a:latin typeface="Helvetica Neue"/>
                <a:ea typeface="Helvetica Neue"/>
                <a:cs typeface="Helvetica Neue"/>
                <a:sym typeface="Helvetica Neue"/>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