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4" r:id="rId4"/>
    <p:sldId id="258" r:id="rId5"/>
    <p:sldId id="267" r:id="rId6"/>
    <p:sldId id="259" r:id="rId7"/>
    <p:sldId id="26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16-06-2020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DE8718-E0DE-48E9-850A-2E7F52044918}" type="datetime1">
              <a:rPr lang="en-US" smtClean="0"/>
              <a:t>6/16/2020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9FB3E9-CC22-4B30-A2EA-0B6BECC1EF60}"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8FF93-374E-4ED5-9651-69432EA86297}"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63333C-F0FB-4F57-B2E8-446CAA1A66F5}"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CAB002-8580-4CDE-A980-E1E45A3D92A3}"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86C6A-01BF-45C7-8C40-ED03B61AAE8E}"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DCF8A4-AEB6-454D-94AA-3179F1E73956}"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t>6/16/2020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t>6/16/2020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t>6/16/2020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1CCE9A-D860-42C2-B0D6-B58CA184E92B}"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BEEA5B-9FF1-4F59-9393-6A1B7F739090}" type="datetime1">
              <a:rPr lang="en-US" smtClean="0"/>
              <a:t>6/16/2020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20.jpe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p:txBody>
          <a:bodyPr/>
          <a:lstStyle/>
          <a:p>
            <a:r>
              <a:rPr lang="en-US" sz="3200" dirty="0"/>
              <a:t>FLU SHOT LEARNING: PREDICT H1N1 AND SEASONAL FLU VACCINES</a:t>
            </a:r>
            <a:endParaRPr lang="en-IN" sz="3200" dirty="0"/>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2396836" y="3657597"/>
            <a:ext cx="7467600" cy="1320802"/>
          </a:xfrm>
        </p:spPr>
        <p:txBody>
          <a:bodyPr>
            <a:normAutofit fontScale="77500" lnSpcReduction="20000"/>
          </a:bodyPr>
          <a:lstStyle/>
          <a:p>
            <a:pPr algn="l"/>
            <a:r>
              <a:rPr lang="en-IN" dirty="0"/>
              <a:t>Srividya Inampudi                                                                               Dr. Kuldeep Chaurasia</a:t>
            </a:r>
          </a:p>
          <a:p>
            <a:pPr algn="l"/>
            <a:r>
              <a:rPr lang="en-IN" dirty="0"/>
              <a:t>Greshma Johnson</a:t>
            </a:r>
          </a:p>
          <a:p>
            <a:pPr algn="l"/>
            <a:r>
              <a:rPr lang="en-IN" dirty="0"/>
              <a:t>Jay Jhaveri</a:t>
            </a:r>
          </a:p>
          <a:p>
            <a:pPr algn="l"/>
            <a:r>
              <a:rPr lang="en-IN" dirty="0"/>
              <a:t>Niranjan.S</a:t>
            </a:r>
          </a:p>
        </p:txBody>
      </p:sp>
      <p:pic>
        <p:nvPicPr>
          <p:cNvPr id="9" name="Picture 8" descr="A drawing of a face&#10;&#10;Description generated with high confidence">
            <a:extLst>
              <a:ext uri="{FF2B5EF4-FFF2-40B4-BE49-F238E27FC236}">
                <a16:creationId xmlns:a16="http://schemas.microsoft.com/office/drawing/2014/main" id="{EB9C5A8D-1233-47CF-A90A-A48F476F4D20}"/>
              </a:ext>
            </a:extLst>
          </p:cNvPr>
          <p:cNvPicPr>
            <a:picLocks noChangeAspect="1"/>
          </p:cNvPicPr>
          <p:nvPr/>
        </p:nvPicPr>
        <p:blipFill>
          <a:blip r:embed="rId2"/>
          <a:stretch>
            <a:fillRect/>
          </a:stretch>
        </p:blipFill>
        <p:spPr>
          <a:xfrm>
            <a:off x="2542504" y="4876801"/>
            <a:ext cx="1605425" cy="395594"/>
          </a:xfrm>
          <a:prstGeom prst="rect">
            <a:avLst/>
          </a:prstGeom>
        </p:spPr>
      </p:pic>
      <p:pic>
        <p:nvPicPr>
          <p:cNvPr id="11" name="Picture 10">
            <a:extLst>
              <a:ext uri="{FF2B5EF4-FFF2-40B4-BE49-F238E27FC236}">
                <a16:creationId xmlns:a16="http://schemas.microsoft.com/office/drawing/2014/main" id="{74857351-E8A1-4EED-96F8-A04D3FEF69D2}"/>
              </a:ext>
            </a:extLst>
          </p:cNvPr>
          <p:cNvPicPr>
            <a:picLocks noChangeAspect="1"/>
          </p:cNvPicPr>
          <p:nvPr/>
        </p:nvPicPr>
        <p:blipFill>
          <a:blip r:embed="rId3"/>
          <a:stretch>
            <a:fillRect/>
          </a:stretch>
        </p:blipFill>
        <p:spPr>
          <a:xfrm>
            <a:off x="8297542" y="4876801"/>
            <a:ext cx="1356936" cy="395594"/>
          </a:xfrm>
          <a:prstGeom prst="rect">
            <a:avLst/>
          </a:prstGeom>
        </p:spPr>
      </p:pic>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85000" lnSpcReduction="10000"/>
          </a:bodyPr>
          <a:lstStyle/>
          <a:p>
            <a:pPr algn="just"/>
            <a:r>
              <a:rPr lang="en-US" dirty="0"/>
              <a:t>2009 H1N1 Flu ("Swine Flu") and You, Centres for Disease Control and Prevention, February 10, 2010. Accessed on: May 22, 2020. [Online]. Available: https://www.cdc.gov/h1n1fl u/qa.htm/h1n1flu/diagnosis/</a:t>
            </a:r>
          </a:p>
          <a:p>
            <a:pPr algn="just"/>
            <a:r>
              <a:rPr lang="en-US" dirty="0"/>
              <a:t>2009 H1N1 Flu, Centres for Disease Control and Prevention, August 11, 2010.Accessed on: May 22,2020.[Online].Available: https://www.cdc.gov/h1n1fl u/ </a:t>
            </a:r>
            <a:endParaRPr lang="en-IN" dirty="0"/>
          </a:p>
          <a:p>
            <a:pPr algn="just"/>
            <a:r>
              <a:rPr lang="en-IN" dirty="0"/>
              <a:t> J. Huang, T. Lin, W. Chang and W. Hsieh, "Aptamer-modified CNTFET biosensor for detecting H1N1 virus in droplet," The 4th IEEE International NanoElectronics Conference, Tao-Yuan, 2011, pp. 1-2, doi: 10.1109/INEC.2011.5991640.</a:t>
            </a:r>
          </a:p>
          <a:p>
            <a:pPr marL="0" indent="0" algn="just">
              <a:buNone/>
            </a:pPr>
            <a:br>
              <a:rPr lang="en-IN" dirty="0"/>
            </a:b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28176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85000" lnSpcReduction="20000"/>
          </a:bodyPr>
          <a:lstStyle/>
          <a:p>
            <a:r>
              <a:rPr lang="en-US" sz="2600" dirty="0"/>
              <a:t>The H1N1 Flu that came into existence in 2009 in the U.S. and spread to the rest of the world had a great impact on the lives of people around the world.</a:t>
            </a:r>
          </a:p>
          <a:p>
            <a:r>
              <a:rPr lang="en-US" sz="2600" dirty="0"/>
              <a:t>Since it continues to circulate seasonally worldwide vaccination was the first and most important step to be carried out .</a:t>
            </a:r>
          </a:p>
          <a:p>
            <a:r>
              <a:rPr lang="en-US" sz="2600" dirty="0"/>
              <a:t>So a vaccination campaign was organized by the United States government and it was monitored by the </a:t>
            </a:r>
            <a:r>
              <a:rPr lang="pt-BR" sz="2600" dirty="0"/>
              <a:t>National 2009 H1N1 Flu Survey (</a:t>
            </a:r>
            <a:r>
              <a:rPr lang="en-US" sz="2600" dirty="0"/>
              <a:t>NHFS) .</a:t>
            </a:r>
          </a:p>
          <a:p>
            <a:r>
              <a:rPr lang="en-US" sz="2600" dirty="0"/>
              <a:t>In this paper, we use the data from the survey to develop a model that predicts how likely people got H1N1 and seasonal flu vaccine.</a:t>
            </a:r>
          </a:p>
          <a:p>
            <a:pPr marL="0" indent="0">
              <a:buNone/>
            </a:pPr>
            <a:br>
              <a:rPr lang="en-US" dirty="0"/>
            </a:b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4F27F-1CEA-478A-BDA3-8BCDADEE2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67" y="645975"/>
            <a:ext cx="6505913" cy="38059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286D246-E571-44C9-AAA0-426F18381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798" y="809433"/>
            <a:ext cx="3706201" cy="52391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CFA482E-E34E-4307-96B5-5ED1FA5366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997"/>
          <a:stretch/>
        </p:blipFill>
        <p:spPr bwMode="auto">
          <a:xfrm>
            <a:off x="2952716" y="4537629"/>
            <a:ext cx="2873954" cy="157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80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92500"/>
          </a:bodyPr>
          <a:lstStyle/>
          <a:p>
            <a:r>
              <a:rPr lang="en-IN" dirty="0">
                <a:solidFill>
                  <a:schemeClr val="tx1"/>
                </a:solidFill>
              </a:rPr>
              <a:t>The dataset used is from the </a:t>
            </a:r>
            <a:r>
              <a:rPr lang="pt-BR" dirty="0"/>
              <a:t>National 2009 H1N1 Flu Survey (NHFS).</a:t>
            </a:r>
          </a:p>
          <a:p>
            <a:r>
              <a:rPr lang="en-US" dirty="0"/>
              <a:t>The survey was conducted since the 2010-11 influenza season by the Centers for Disease Control and Prevention (CDC).</a:t>
            </a:r>
          </a:p>
          <a:p>
            <a:r>
              <a:rPr lang="en-US" dirty="0"/>
              <a:t>Its main aim was to monitor and evaluate H1N1 flu vaccination efforts among adults and children.</a:t>
            </a:r>
            <a:endParaRPr lang="pt-BR" dirty="0"/>
          </a:p>
          <a:p>
            <a:r>
              <a:rPr lang="pt-BR" dirty="0">
                <a:solidFill>
                  <a:schemeClr val="tx1"/>
                </a:solidFill>
              </a:rPr>
              <a:t>It provides us details like </a:t>
            </a:r>
            <a:r>
              <a:rPr lang="en-US" dirty="0"/>
              <a:t>flu-related behaviors, opinions about flu vaccine safety and effectiveness, recent respiratory illness, and pneumococcal vaccination status in addition to H1N1 and seasonal flu vaccination status of adults and children.</a:t>
            </a:r>
            <a:endParaRPr lang="en-IN" dirty="0">
              <a:solidFill>
                <a:schemeClr val="tx1"/>
              </a:solidFill>
            </a:endParaRP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90007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86E6F8-0893-4867-9604-4B634995FA39}"/>
              </a:ext>
            </a:extLst>
          </p:cNvPr>
          <p:cNvPicPr>
            <a:picLocks noChangeAspect="1"/>
          </p:cNvPicPr>
          <p:nvPr/>
        </p:nvPicPr>
        <p:blipFill rotWithShape="1">
          <a:blip r:embed="rId2"/>
          <a:srcRect b="2629"/>
          <a:stretch/>
        </p:blipFill>
        <p:spPr>
          <a:xfrm>
            <a:off x="1221818" y="1090201"/>
            <a:ext cx="2910281" cy="5129603"/>
          </a:xfrm>
          <a:prstGeom prst="rect">
            <a:avLst/>
          </a:prstGeom>
        </p:spPr>
      </p:pic>
      <p:pic>
        <p:nvPicPr>
          <p:cNvPr id="5" name="Picture 4">
            <a:extLst>
              <a:ext uri="{FF2B5EF4-FFF2-40B4-BE49-F238E27FC236}">
                <a16:creationId xmlns:a16="http://schemas.microsoft.com/office/drawing/2014/main" id="{D816E600-1B0E-4B0B-B595-979259F76420}"/>
              </a:ext>
            </a:extLst>
          </p:cNvPr>
          <p:cNvPicPr>
            <a:picLocks noChangeAspect="1"/>
          </p:cNvPicPr>
          <p:nvPr/>
        </p:nvPicPr>
        <p:blipFill>
          <a:blip r:embed="rId3"/>
          <a:stretch>
            <a:fillRect/>
          </a:stretch>
        </p:blipFill>
        <p:spPr>
          <a:xfrm>
            <a:off x="6398630" y="638196"/>
            <a:ext cx="5057775" cy="2524125"/>
          </a:xfrm>
          <a:prstGeom prst="rect">
            <a:avLst/>
          </a:prstGeom>
        </p:spPr>
      </p:pic>
      <p:sp>
        <p:nvSpPr>
          <p:cNvPr id="6" name="TextBox 5">
            <a:extLst>
              <a:ext uri="{FF2B5EF4-FFF2-40B4-BE49-F238E27FC236}">
                <a16:creationId xmlns:a16="http://schemas.microsoft.com/office/drawing/2014/main" id="{8231C864-1CCA-47FE-904C-8B60787FFA78}"/>
              </a:ext>
            </a:extLst>
          </p:cNvPr>
          <p:cNvSpPr txBox="1"/>
          <p:nvPr/>
        </p:nvSpPr>
        <p:spPr>
          <a:xfrm>
            <a:off x="889460" y="638196"/>
            <a:ext cx="3574996" cy="369332"/>
          </a:xfrm>
          <a:prstGeom prst="rect">
            <a:avLst/>
          </a:prstGeom>
          <a:noFill/>
        </p:spPr>
        <p:txBody>
          <a:bodyPr wrap="square" rtlCol="0">
            <a:spAutoFit/>
          </a:bodyPr>
          <a:lstStyle/>
          <a:p>
            <a:pPr algn="ctr"/>
            <a:r>
              <a:rPr lang="en-IN" b="1" dirty="0"/>
              <a:t>Training Set and Test Set Features</a:t>
            </a:r>
          </a:p>
        </p:txBody>
      </p:sp>
      <p:sp>
        <p:nvSpPr>
          <p:cNvPr id="7" name="TextBox 6">
            <a:extLst>
              <a:ext uri="{FF2B5EF4-FFF2-40B4-BE49-F238E27FC236}">
                <a16:creationId xmlns:a16="http://schemas.microsoft.com/office/drawing/2014/main" id="{9294452B-7D61-4F9A-BF05-116E70756741}"/>
              </a:ext>
            </a:extLst>
          </p:cNvPr>
          <p:cNvSpPr txBox="1"/>
          <p:nvPr/>
        </p:nvSpPr>
        <p:spPr>
          <a:xfrm>
            <a:off x="7385044" y="3088156"/>
            <a:ext cx="3084946" cy="369332"/>
          </a:xfrm>
          <a:prstGeom prst="rect">
            <a:avLst/>
          </a:prstGeom>
          <a:noFill/>
        </p:spPr>
        <p:txBody>
          <a:bodyPr wrap="square" rtlCol="0">
            <a:spAutoFit/>
          </a:bodyPr>
          <a:lstStyle/>
          <a:p>
            <a:pPr algn="ctr"/>
            <a:r>
              <a:rPr lang="en-IN" b="1" dirty="0"/>
              <a:t>Training Set Labels</a:t>
            </a:r>
          </a:p>
        </p:txBody>
      </p:sp>
      <p:pic>
        <p:nvPicPr>
          <p:cNvPr id="3074" name="Picture 2">
            <a:extLst>
              <a:ext uri="{FF2B5EF4-FFF2-40B4-BE49-F238E27FC236}">
                <a16:creationId xmlns:a16="http://schemas.microsoft.com/office/drawing/2014/main" id="{B506A8D7-45D8-4F9D-91D9-BC5609E77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475" y="3528463"/>
            <a:ext cx="4100945" cy="27081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A462A9-0506-4A85-B19E-AAB4F5585671}"/>
              </a:ext>
            </a:extLst>
          </p:cNvPr>
          <p:cNvSpPr txBox="1"/>
          <p:nvPr/>
        </p:nvSpPr>
        <p:spPr>
          <a:xfrm>
            <a:off x="8129587" y="5064579"/>
            <a:ext cx="3729904" cy="923330"/>
          </a:xfrm>
          <a:prstGeom prst="rect">
            <a:avLst/>
          </a:prstGeom>
          <a:noFill/>
        </p:spPr>
        <p:txBody>
          <a:bodyPr wrap="square" rtlCol="0">
            <a:spAutoFit/>
          </a:bodyPr>
          <a:lstStyle/>
          <a:p>
            <a:pPr algn="ctr"/>
            <a:r>
              <a:rPr lang="en-IN" b="1" dirty="0"/>
              <a:t>Proportion of people received </a:t>
            </a:r>
          </a:p>
          <a:p>
            <a:pPr algn="ctr"/>
            <a:r>
              <a:rPr lang="en-IN" b="1" dirty="0"/>
              <a:t>H1N1 vaccine and Seasonal Flu Vaccine</a:t>
            </a:r>
          </a:p>
        </p:txBody>
      </p:sp>
    </p:spTree>
    <p:extLst>
      <p:ext uri="{BB962C8B-B14F-4D97-AF65-F5344CB8AC3E}">
        <p14:creationId xmlns:p14="http://schemas.microsoft.com/office/powerpoint/2010/main" val="100367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Methodology / Model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92500" lnSpcReduction="10000"/>
          </a:bodyPr>
          <a:lstStyle/>
          <a:p>
            <a:r>
              <a:rPr lang="en-IN" dirty="0"/>
              <a:t>Scikit-learn, an open-source Python library is used which allow us to implement many machine learning, pre-processing, cross-validation and visualization algorithms.</a:t>
            </a:r>
          </a:p>
          <a:p>
            <a:r>
              <a:rPr lang="en-IN" dirty="0"/>
              <a:t>We have used </a:t>
            </a:r>
            <a:r>
              <a:rPr lang="en-IN" b="1" dirty="0"/>
              <a:t>Linear </a:t>
            </a:r>
            <a:r>
              <a:rPr lang="en-US" b="1" dirty="0"/>
              <a:t>regression, Support Vector Regression, Random Forest Regression, Logistic Regression, Ridge Regression, K Nearest Neighbors,</a:t>
            </a:r>
            <a:r>
              <a:rPr lang="en-US" dirty="0"/>
              <a:t> and</a:t>
            </a:r>
            <a:r>
              <a:rPr lang="en-US" b="1" dirty="0"/>
              <a:t> </a:t>
            </a:r>
            <a:r>
              <a:rPr lang="en-US" b="1" dirty="0" err="1"/>
              <a:t>XGBoost</a:t>
            </a:r>
            <a:r>
              <a:rPr lang="en-US" b="1" dirty="0"/>
              <a:t>.</a:t>
            </a:r>
          </a:p>
          <a:p>
            <a:r>
              <a:rPr lang="en-US" dirty="0"/>
              <a:t>Finally we used </a:t>
            </a:r>
            <a:r>
              <a:rPr lang="en-US" b="1" dirty="0"/>
              <a:t>Artificial Neural Network (ANN) </a:t>
            </a:r>
            <a:r>
              <a:rPr lang="en-US" dirty="0"/>
              <a:t>with different optimizers such as Adam, RMSprop, SGD.</a:t>
            </a:r>
          </a:p>
          <a:p>
            <a:r>
              <a:rPr lang="en-US" dirty="0"/>
              <a:t>The best results we got were from executing </a:t>
            </a:r>
            <a:r>
              <a:rPr lang="en-US" b="1" dirty="0"/>
              <a:t>ANN.</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374225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854F8D-5DB2-4030-9555-767F2F05D88B}"/>
              </a:ext>
            </a:extLst>
          </p:cNvPr>
          <p:cNvPicPr>
            <a:picLocks noChangeAspect="1"/>
          </p:cNvPicPr>
          <p:nvPr/>
        </p:nvPicPr>
        <p:blipFill>
          <a:blip r:embed="rId2"/>
          <a:stretch>
            <a:fillRect/>
          </a:stretch>
        </p:blipFill>
        <p:spPr>
          <a:xfrm>
            <a:off x="1072864" y="812800"/>
            <a:ext cx="5023136" cy="2533551"/>
          </a:xfrm>
          <a:prstGeom prst="rect">
            <a:avLst/>
          </a:prstGeom>
        </p:spPr>
      </p:pic>
      <p:cxnSp>
        <p:nvCxnSpPr>
          <p:cNvPr id="11" name="Straight Arrow Connector 10">
            <a:extLst>
              <a:ext uri="{FF2B5EF4-FFF2-40B4-BE49-F238E27FC236}">
                <a16:creationId xmlns:a16="http://schemas.microsoft.com/office/drawing/2014/main" id="{31D16DB0-72ED-4E3F-9C4D-806055ACB897}"/>
              </a:ext>
            </a:extLst>
          </p:cNvPr>
          <p:cNvCxnSpPr>
            <a:cxnSpLocks/>
          </p:cNvCxnSpPr>
          <p:nvPr/>
        </p:nvCxnSpPr>
        <p:spPr>
          <a:xfrm>
            <a:off x="4775200" y="2014920"/>
            <a:ext cx="286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863685E-6229-4229-9546-D635D96EF893}"/>
              </a:ext>
            </a:extLst>
          </p:cNvPr>
          <p:cNvSpPr txBox="1"/>
          <p:nvPr/>
        </p:nvSpPr>
        <p:spPr>
          <a:xfrm>
            <a:off x="-308866" y="3357761"/>
            <a:ext cx="7786595" cy="307777"/>
          </a:xfrm>
          <a:prstGeom prst="rect">
            <a:avLst/>
          </a:prstGeom>
          <a:noFill/>
        </p:spPr>
        <p:txBody>
          <a:bodyPr wrap="square" rtlCol="0">
            <a:spAutoFit/>
          </a:bodyPr>
          <a:lstStyle/>
          <a:p>
            <a:pPr algn="ctr"/>
            <a:r>
              <a:rPr lang="en-US" sz="1400" b="1" dirty="0"/>
              <a:t>System Architecture of Machine Learning Models</a:t>
            </a:r>
            <a:endParaRPr lang="en-IN" sz="1400" b="1" dirty="0"/>
          </a:p>
        </p:txBody>
      </p:sp>
      <p:pic>
        <p:nvPicPr>
          <p:cNvPr id="6" name="Picture 5">
            <a:extLst>
              <a:ext uri="{FF2B5EF4-FFF2-40B4-BE49-F238E27FC236}">
                <a16:creationId xmlns:a16="http://schemas.microsoft.com/office/drawing/2014/main" id="{C7A88BC4-BDE5-442B-BE84-B179EAD8D518}"/>
              </a:ext>
            </a:extLst>
          </p:cNvPr>
          <p:cNvPicPr>
            <a:picLocks noChangeAspect="1"/>
          </p:cNvPicPr>
          <p:nvPr/>
        </p:nvPicPr>
        <p:blipFill>
          <a:blip r:embed="rId3"/>
          <a:stretch>
            <a:fillRect/>
          </a:stretch>
        </p:blipFill>
        <p:spPr>
          <a:xfrm>
            <a:off x="6096000" y="3174519"/>
            <a:ext cx="5226412" cy="2533551"/>
          </a:xfrm>
          <a:prstGeom prst="rect">
            <a:avLst/>
          </a:prstGeom>
        </p:spPr>
      </p:pic>
      <p:sp>
        <p:nvSpPr>
          <p:cNvPr id="7" name="TextBox 6">
            <a:extLst>
              <a:ext uri="{FF2B5EF4-FFF2-40B4-BE49-F238E27FC236}">
                <a16:creationId xmlns:a16="http://schemas.microsoft.com/office/drawing/2014/main" id="{D2B1C709-5743-403E-84DE-13DC1D676347}"/>
              </a:ext>
            </a:extLst>
          </p:cNvPr>
          <p:cNvSpPr txBox="1"/>
          <p:nvPr/>
        </p:nvSpPr>
        <p:spPr>
          <a:xfrm>
            <a:off x="4815908" y="5737423"/>
            <a:ext cx="7786595" cy="307777"/>
          </a:xfrm>
          <a:prstGeom prst="rect">
            <a:avLst/>
          </a:prstGeom>
          <a:noFill/>
        </p:spPr>
        <p:txBody>
          <a:bodyPr wrap="square" rtlCol="0">
            <a:spAutoFit/>
          </a:bodyPr>
          <a:lstStyle/>
          <a:p>
            <a:pPr algn="ctr"/>
            <a:r>
              <a:rPr lang="en-US" sz="1400" b="1" dirty="0"/>
              <a:t>System Architecture of Artificial Neural Network</a:t>
            </a:r>
            <a:endParaRPr lang="en-IN" sz="1400" b="1" dirty="0"/>
          </a:p>
        </p:txBody>
      </p:sp>
    </p:spTree>
    <p:extLst>
      <p:ext uri="{BB962C8B-B14F-4D97-AF65-F5344CB8AC3E}">
        <p14:creationId xmlns:p14="http://schemas.microsoft.com/office/powerpoint/2010/main" val="74550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Results Achieved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1295402" y="2432271"/>
            <a:ext cx="9601196" cy="3318936"/>
          </a:xfrm>
        </p:spPr>
        <p:txBody>
          <a:bodyPr/>
          <a:lstStyle/>
          <a:p>
            <a:r>
              <a:rPr lang="en-US" sz="2000" dirty="0"/>
              <a:t>Best test Accuracy is achieved by the ANN Model with accuracy of </a:t>
            </a:r>
            <a:r>
              <a:rPr lang="en-US" sz="2000" b="1" dirty="0"/>
              <a:t>82.57% </a:t>
            </a:r>
            <a:r>
              <a:rPr lang="en-US" sz="2000" dirty="0"/>
              <a:t>for</a:t>
            </a:r>
            <a:r>
              <a:rPr lang="en-US" sz="2000" b="1" dirty="0"/>
              <a:t> </a:t>
            </a:r>
            <a:r>
              <a:rPr lang="en-US" sz="2000" dirty="0"/>
              <a:t>H1N1 and </a:t>
            </a:r>
            <a:r>
              <a:rPr lang="en-US" sz="2000" b="1" dirty="0"/>
              <a:t>86.01% </a:t>
            </a:r>
            <a:r>
              <a:rPr lang="en-US" sz="2000" dirty="0"/>
              <a:t>for seasonal flu</a:t>
            </a:r>
            <a:r>
              <a:rPr lang="en-US" sz="2000" b="1" dirty="0"/>
              <a:t>.</a:t>
            </a:r>
          </a:p>
          <a:p>
            <a:endParaRPr lang="en-US"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pic>
        <p:nvPicPr>
          <p:cNvPr id="9" name="Picture 8">
            <a:extLst>
              <a:ext uri="{FF2B5EF4-FFF2-40B4-BE49-F238E27FC236}">
                <a16:creationId xmlns:a16="http://schemas.microsoft.com/office/drawing/2014/main" id="{E1F4B80E-383F-48DB-95F2-E529E86A8A17}"/>
              </a:ext>
            </a:extLst>
          </p:cNvPr>
          <p:cNvPicPr>
            <a:picLocks noChangeAspect="1"/>
          </p:cNvPicPr>
          <p:nvPr/>
        </p:nvPicPr>
        <p:blipFill>
          <a:blip r:embed="rId4"/>
          <a:stretch>
            <a:fillRect/>
          </a:stretch>
        </p:blipFill>
        <p:spPr>
          <a:xfrm>
            <a:off x="669104" y="3129246"/>
            <a:ext cx="2613077" cy="1303867"/>
          </a:xfrm>
          <a:prstGeom prst="rect">
            <a:avLst/>
          </a:prstGeom>
        </p:spPr>
      </p:pic>
      <p:pic>
        <p:nvPicPr>
          <p:cNvPr id="11" name="Picture 10">
            <a:extLst>
              <a:ext uri="{FF2B5EF4-FFF2-40B4-BE49-F238E27FC236}">
                <a16:creationId xmlns:a16="http://schemas.microsoft.com/office/drawing/2014/main" id="{A162A8B3-1F60-4C80-AD47-943954B53912}"/>
              </a:ext>
            </a:extLst>
          </p:cNvPr>
          <p:cNvPicPr>
            <a:picLocks noChangeAspect="1"/>
          </p:cNvPicPr>
          <p:nvPr/>
        </p:nvPicPr>
        <p:blipFill>
          <a:blip r:embed="rId5"/>
          <a:stretch>
            <a:fillRect/>
          </a:stretch>
        </p:blipFill>
        <p:spPr>
          <a:xfrm>
            <a:off x="3427277" y="3161894"/>
            <a:ext cx="2613077" cy="1303867"/>
          </a:xfrm>
          <a:prstGeom prst="rect">
            <a:avLst/>
          </a:prstGeom>
        </p:spPr>
      </p:pic>
      <p:sp>
        <p:nvSpPr>
          <p:cNvPr id="14" name="Rectangle 13">
            <a:extLst>
              <a:ext uri="{FF2B5EF4-FFF2-40B4-BE49-F238E27FC236}">
                <a16:creationId xmlns:a16="http://schemas.microsoft.com/office/drawing/2014/main" id="{336D5BBC-7E48-4484-A8D8-572E48D2AE60}"/>
              </a:ext>
            </a:extLst>
          </p:cNvPr>
          <p:cNvSpPr/>
          <p:nvPr/>
        </p:nvSpPr>
        <p:spPr>
          <a:xfrm>
            <a:off x="580110" y="3991492"/>
            <a:ext cx="3155329" cy="1112958"/>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u="sng" dirty="0">
                <a:solidFill>
                  <a:schemeClr val="tx1"/>
                </a:solidFill>
              </a:rPr>
              <a:t>Logistic Regression</a:t>
            </a:r>
          </a:p>
        </p:txBody>
      </p:sp>
      <p:sp>
        <p:nvSpPr>
          <p:cNvPr id="16" name="Rectangle 15">
            <a:extLst>
              <a:ext uri="{FF2B5EF4-FFF2-40B4-BE49-F238E27FC236}">
                <a16:creationId xmlns:a16="http://schemas.microsoft.com/office/drawing/2014/main" id="{E8242EAF-7208-4ACA-9669-30C8B03C37D3}"/>
              </a:ext>
            </a:extLst>
          </p:cNvPr>
          <p:cNvSpPr/>
          <p:nvPr/>
        </p:nvSpPr>
        <p:spPr>
          <a:xfrm>
            <a:off x="3650089" y="4274429"/>
            <a:ext cx="2261859" cy="663655"/>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u="sng" dirty="0">
                <a:solidFill>
                  <a:schemeClr val="tx1"/>
                </a:solidFill>
              </a:rPr>
              <a:t>Random Forest</a:t>
            </a:r>
          </a:p>
        </p:txBody>
      </p:sp>
      <p:pic>
        <p:nvPicPr>
          <p:cNvPr id="10" name="Picture 9">
            <a:extLst>
              <a:ext uri="{FF2B5EF4-FFF2-40B4-BE49-F238E27FC236}">
                <a16:creationId xmlns:a16="http://schemas.microsoft.com/office/drawing/2014/main" id="{CBFC8086-7C5F-4CA7-BA58-ECE1CBF9B7E6}"/>
              </a:ext>
            </a:extLst>
          </p:cNvPr>
          <p:cNvPicPr>
            <a:picLocks noChangeAspect="1"/>
          </p:cNvPicPr>
          <p:nvPr/>
        </p:nvPicPr>
        <p:blipFill>
          <a:blip r:embed="rId6"/>
          <a:stretch>
            <a:fillRect/>
          </a:stretch>
        </p:blipFill>
        <p:spPr>
          <a:xfrm>
            <a:off x="6189695" y="3166221"/>
            <a:ext cx="2613077" cy="1303866"/>
          </a:xfrm>
          <a:prstGeom prst="rect">
            <a:avLst/>
          </a:prstGeom>
        </p:spPr>
      </p:pic>
      <p:pic>
        <p:nvPicPr>
          <p:cNvPr id="12" name="Picture 11">
            <a:extLst>
              <a:ext uri="{FF2B5EF4-FFF2-40B4-BE49-F238E27FC236}">
                <a16:creationId xmlns:a16="http://schemas.microsoft.com/office/drawing/2014/main" id="{AB6641E2-2037-4230-B49C-F9A1CEA65566}"/>
              </a:ext>
            </a:extLst>
          </p:cNvPr>
          <p:cNvPicPr>
            <a:picLocks noChangeAspect="1"/>
          </p:cNvPicPr>
          <p:nvPr/>
        </p:nvPicPr>
        <p:blipFill>
          <a:blip r:embed="rId7"/>
          <a:stretch>
            <a:fillRect/>
          </a:stretch>
        </p:blipFill>
        <p:spPr>
          <a:xfrm>
            <a:off x="8952113" y="3161894"/>
            <a:ext cx="2613077" cy="1303866"/>
          </a:xfrm>
          <a:prstGeom prst="rect">
            <a:avLst/>
          </a:prstGeom>
        </p:spPr>
      </p:pic>
      <p:sp>
        <p:nvSpPr>
          <p:cNvPr id="13" name="Rectangle 12">
            <a:extLst>
              <a:ext uri="{FF2B5EF4-FFF2-40B4-BE49-F238E27FC236}">
                <a16:creationId xmlns:a16="http://schemas.microsoft.com/office/drawing/2014/main" id="{2BE85E28-340B-418F-AC3C-BD51D5C6E1F9}"/>
              </a:ext>
            </a:extLst>
          </p:cNvPr>
          <p:cNvSpPr/>
          <p:nvPr/>
        </p:nvSpPr>
        <p:spPr>
          <a:xfrm>
            <a:off x="6983297" y="4326950"/>
            <a:ext cx="1025872" cy="415636"/>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u="sng" dirty="0">
                <a:solidFill>
                  <a:schemeClr val="tx1"/>
                </a:solidFill>
              </a:rPr>
              <a:t>SVM</a:t>
            </a:r>
            <a:r>
              <a:rPr lang="en-IN" sz="2400" b="1" u="sng" dirty="0">
                <a:solidFill>
                  <a:schemeClr val="tx1"/>
                </a:solidFill>
              </a:rPr>
              <a:t> </a:t>
            </a:r>
            <a:r>
              <a:rPr lang="en-IN" sz="1400" b="1" u="sng" dirty="0">
                <a:solidFill>
                  <a:schemeClr val="tx1"/>
                </a:solidFill>
              </a:rPr>
              <a:t>RBF</a:t>
            </a:r>
          </a:p>
        </p:txBody>
      </p:sp>
      <p:sp>
        <p:nvSpPr>
          <p:cNvPr id="15" name="Rectangle 14">
            <a:extLst>
              <a:ext uri="{FF2B5EF4-FFF2-40B4-BE49-F238E27FC236}">
                <a16:creationId xmlns:a16="http://schemas.microsoft.com/office/drawing/2014/main" id="{F3A69C5A-EDBD-47FA-9180-A9E6BE77CA50}"/>
              </a:ext>
            </a:extLst>
          </p:cNvPr>
          <p:cNvSpPr/>
          <p:nvPr/>
        </p:nvSpPr>
        <p:spPr>
          <a:xfrm>
            <a:off x="8896577" y="4273177"/>
            <a:ext cx="2831672" cy="831273"/>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Best Model: -</a:t>
            </a:r>
            <a:r>
              <a:rPr lang="en-IN" sz="1400" b="1" u="sng" dirty="0">
                <a:solidFill>
                  <a:schemeClr val="tx1"/>
                </a:solidFill>
              </a:rPr>
              <a:t>Artificial Neural Network (ANN)</a:t>
            </a:r>
          </a:p>
        </p:txBody>
      </p:sp>
      <p:graphicFrame>
        <p:nvGraphicFramePr>
          <p:cNvPr id="17" name="Table 16">
            <a:extLst>
              <a:ext uri="{FF2B5EF4-FFF2-40B4-BE49-F238E27FC236}">
                <a16:creationId xmlns:a16="http://schemas.microsoft.com/office/drawing/2014/main" id="{8E038E96-04D4-4F5D-A645-AD4EC42D08DC}"/>
              </a:ext>
            </a:extLst>
          </p:cNvPr>
          <p:cNvGraphicFramePr>
            <a:graphicFrameLocks noGrp="1"/>
          </p:cNvGraphicFramePr>
          <p:nvPr>
            <p:extLst>
              <p:ext uri="{D42A27DB-BD31-4B8C-83A1-F6EECF244321}">
                <p14:modId xmlns:p14="http://schemas.microsoft.com/office/powerpoint/2010/main" val="1406339894"/>
              </p:ext>
            </p:extLst>
          </p:nvPr>
        </p:nvGraphicFramePr>
        <p:xfrm>
          <a:off x="4477350" y="4757319"/>
          <a:ext cx="3262728" cy="1397000"/>
        </p:xfrm>
        <a:graphic>
          <a:graphicData uri="http://schemas.openxmlformats.org/drawingml/2006/table">
            <a:tbl>
              <a:tblPr/>
              <a:tblGrid>
                <a:gridCol w="1128256">
                  <a:extLst>
                    <a:ext uri="{9D8B030D-6E8A-4147-A177-3AD203B41FA5}">
                      <a16:colId xmlns:a16="http://schemas.microsoft.com/office/drawing/2014/main" val="2252867653"/>
                    </a:ext>
                  </a:extLst>
                </a:gridCol>
                <a:gridCol w="980115">
                  <a:extLst>
                    <a:ext uri="{9D8B030D-6E8A-4147-A177-3AD203B41FA5}">
                      <a16:colId xmlns:a16="http://schemas.microsoft.com/office/drawing/2014/main" val="1626020511"/>
                    </a:ext>
                  </a:extLst>
                </a:gridCol>
                <a:gridCol w="1154357">
                  <a:extLst>
                    <a:ext uri="{9D8B030D-6E8A-4147-A177-3AD203B41FA5}">
                      <a16:colId xmlns:a16="http://schemas.microsoft.com/office/drawing/2014/main" val="1465436188"/>
                    </a:ext>
                  </a:extLst>
                </a:gridCol>
              </a:tblGrid>
              <a:tr h="222592">
                <a:tc>
                  <a:txBody>
                    <a:bodyPr/>
                    <a:lstStyle/>
                    <a:p>
                      <a:pPr algn="just" rtl="0" fontAlgn="t">
                        <a:spcBef>
                          <a:spcPts val="0"/>
                        </a:spcBef>
                        <a:spcAft>
                          <a:spcPts val="0"/>
                        </a:spcAft>
                      </a:pPr>
                      <a:r>
                        <a:rPr lang="en-IN" sz="1000" b="0" i="0" u="none" strike="noStrike">
                          <a:solidFill>
                            <a:srgbClr val="000000"/>
                          </a:solidFill>
                          <a:effectLst/>
                          <a:latin typeface="Times New Roman" panose="02020603050405020304" pitchFamily="18" charset="0"/>
                        </a:rPr>
                        <a:t>Model</a:t>
                      </a:r>
                      <a:endParaRPr lang="en-IN"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Times New Roman" panose="02020603050405020304" pitchFamily="18" charset="0"/>
                        </a:rPr>
                        <a:t>H1N1 Flu Score</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Times New Roman" panose="02020603050405020304" pitchFamily="18" charset="0"/>
                        </a:rPr>
                        <a:t>Seasonal Flu Score</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662665"/>
                  </a:ext>
                </a:extLst>
              </a:tr>
              <a:tr h="222592">
                <a:tc>
                  <a:txBody>
                    <a:bodyPr/>
                    <a:lstStyle/>
                    <a:p>
                      <a:pPr algn="just" rtl="0" fontAlgn="t">
                        <a:spcBef>
                          <a:spcPts val="0"/>
                        </a:spcBef>
                        <a:spcAft>
                          <a:spcPts val="0"/>
                        </a:spcAft>
                      </a:pPr>
                      <a:r>
                        <a:rPr lang="en-IN" sz="1000" b="0" i="0" u="none" strike="noStrike">
                          <a:solidFill>
                            <a:srgbClr val="000000"/>
                          </a:solidFill>
                          <a:effectLst/>
                          <a:latin typeface="Times New Roman" panose="02020603050405020304" pitchFamily="18" charset="0"/>
                        </a:rPr>
                        <a:t>svm</a:t>
                      </a:r>
                      <a:endParaRPr lang="en-IN"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212121"/>
                          </a:solidFill>
                          <a:effectLst/>
                          <a:latin typeface="Times New Roman" panose="02020603050405020304" pitchFamily="18" charset="0"/>
                        </a:rPr>
                        <a:t>0.8085</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212121"/>
                          </a:solidFill>
                          <a:effectLst/>
                          <a:latin typeface="Times New Roman" panose="02020603050405020304" pitchFamily="18" charset="0"/>
                        </a:rPr>
                        <a:t>0.8596</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353124"/>
                  </a:ext>
                </a:extLst>
              </a:tr>
              <a:tr h="222592">
                <a:tc>
                  <a:txBody>
                    <a:bodyPr/>
                    <a:lstStyle/>
                    <a:p>
                      <a:pPr algn="just" rtl="0" fontAlgn="t">
                        <a:spcBef>
                          <a:spcPts val="0"/>
                        </a:spcBef>
                        <a:spcAft>
                          <a:spcPts val="0"/>
                        </a:spcAft>
                      </a:pPr>
                      <a:r>
                        <a:rPr lang="en-IN" sz="1000" b="0" i="0" u="none" strike="noStrike">
                          <a:solidFill>
                            <a:srgbClr val="000000"/>
                          </a:solidFill>
                          <a:effectLst/>
                          <a:latin typeface="Times New Roman" panose="02020603050405020304" pitchFamily="18" charset="0"/>
                        </a:rPr>
                        <a:t>random_forest</a:t>
                      </a:r>
                      <a:endParaRPr lang="en-IN"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Times New Roman" panose="02020603050405020304" pitchFamily="18" charset="0"/>
                        </a:rPr>
                        <a:t>0.8154</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Times New Roman" panose="02020603050405020304" pitchFamily="18" charset="0"/>
                        </a:rPr>
                        <a:t>0.8494</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412557"/>
                  </a:ext>
                </a:extLst>
              </a:tr>
              <a:tr h="222592">
                <a:tc>
                  <a:txBody>
                    <a:bodyPr/>
                    <a:lstStyle/>
                    <a:p>
                      <a:pPr algn="just" rtl="0" fontAlgn="t">
                        <a:spcBef>
                          <a:spcPts val="0"/>
                        </a:spcBef>
                        <a:spcAft>
                          <a:spcPts val="0"/>
                        </a:spcAft>
                      </a:pPr>
                      <a:r>
                        <a:rPr lang="en-IN" sz="1000" b="0" i="0" u="none" strike="noStrike">
                          <a:solidFill>
                            <a:srgbClr val="000000"/>
                          </a:solidFill>
                          <a:effectLst/>
                          <a:latin typeface="Times New Roman" panose="02020603050405020304" pitchFamily="18" charset="0"/>
                        </a:rPr>
                        <a:t>logistic_regression</a:t>
                      </a:r>
                      <a:endParaRPr lang="en-IN"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Times New Roman" panose="02020603050405020304" pitchFamily="18" charset="0"/>
                        </a:rPr>
                        <a:t>0.6792</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000000"/>
                          </a:solidFill>
                          <a:effectLst/>
                          <a:latin typeface="Times New Roman" panose="02020603050405020304" pitchFamily="18" charset="0"/>
                        </a:rPr>
                        <a:t>0.5949</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097782"/>
                  </a:ext>
                </a:extLst>
              </a:tr>
              <a:tr h="222592">
                <a:tc>
                  <a:txBody>
                    <a:bodyPr/>
                    <a:lstStyle/>
                    <a:p>
                      <a:pPr algn="just" rtl="0" fontAlgn="t">
                        <a:spcBef>
                          <a:spcPts val="0"/>
                        </a:spcBef>
                        <a:spcAft>
                          <a:spcPts val="0"/>
                        </a:spcAft>
                      </a:pPr>
                      <a:r>
                        <a:rPr lang="en-IN" sz="1000" b="0" i="0" u="none" strike="noStrike">
                          <a:solidFill>
                            <a:srgbClr val="000000"/>
                          </a:solidFill>
                          <a:effectLst/>
                          <a:latin typeface="Times New Roman" panose="02020603050405020304" pitchFamily="18" charset="0"/>
                        </a:rPr>
                        <a:t>ANN</a:t>
                      </a:r>
                      <a:endParaRPr lang="en-IN"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212121"/>
                          </a:solidFill>
                          <a:effectLst/>
                          <a:latin typeface="Times New Roman" panose="02020603050405020304" pitchFamily="18" charset="0"/>
                        </a:rPr>
                        <a:t>0.8257</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000" b="0" i="0" u="none" strike="noStrike" dirty="0">
                          <a:solidFill>
                            <a:srgbClr val="212121"/>
                          </a:solidFill>
                          <a:effectLst/>
                          <a:latin typeface="Times New Roman" panose="02020603050405020304" pitchFamily="18" charset="0"/>
                        </a:rPr>
                        <a:t>0.8601</a:t>
                      </a:r>
                      <a:endParaRPr lang="en-IN"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466278"/>
                  </a:ext>
                </a:extLst>
              </a:tr>
            </a:tbl>
          </a:graphicData>
        </a:graphic>
      </p:graphicFrame>
    </p:spTree>
    <p:extLst>
      <p:ext uri="{BB962C8B-B14F-4D97-AF65-F5344CB8AC3E}">
        <p14:creationId xmlns:p14="http://schemas.microsoft.com/office/powerpoint/2010/main" val="272427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Future Research Scope and Conclusion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69818" y="2419927"/>
            <a:ext cx="10280073" cy="3455941"/>
          </a:xfrm>
        </p:spPr>
        <p:txBody>
          <a:bodyPr>
            <a:noAutofit/>
          </a:bodyPr>
          <a:lstStyle/>
          <a:p>
            <a:pPr algn="just">
              <a:spcBef>
                <a:spcPts val="0"/>
              </a:spcBef>
              <a:buFont typeface="Arial" panose="020B0604020202020204" pitchFamily="34" charset="0"/>
              <a:buChar char="•"/>
            </a:pPr>
            <a:r>
              <a:rPr lang="en-US" sz="1800" dirty="0"/>
              <a:t>In future with advancements in technology the quality and the quantity of data could increase which could result in better performance and analysis of the issue. More information about the seasons, especially non-pandemic seasons could be very helpful for our analysis of this project. </a:t>
            </a:r>
          </a:p>
          <a:p>
            <a:pPr algn="just">
              <a:spcBef>
                <a:spcPts val="0"/>
              </a:spcBef>
              <a:buFont typeface="Arial" panose="020B0604020202020204" pitchFamily="34" charset="0"/>
              <a:buChar char="•"/>
            </a:pPr>
            <a:r>
              <a:rPr lang="en-US" sz="1800" dirty="0"/>
              <a:t>In future we also look forward to exploring more machine learning algorithms, methods and deep learning techniques so that we can obtain more optimal results. </a:t>
            </a:r>
          </a:p>
          <a:p>
            <a:pPr algn="just">
              <a:spcBef>
                <a:spcPts val="0"/>
              </a:spcBef>
            </a:pPr>
            <a:r>
              <a:rPr lang="en-US" sz="1800" dirty="0"/>
              <a:t>Prediction of H1N1 vaccine is done best by the help of SVM model with RBF kernel using hyperparameter tuning and seasonal flu vaccination prediction is done best with Artificial neural network. </a:t>
            </a:r>
          </a:p>
          <a:p>
            <a:pPr algn="just">
              <a:spcBef>
                <a:spcPts val="0"/>
              </a:spcBef>
            </a:pPr>
            <a:r>
              <a:rPr lang="en-US" sz="1800" dirty="0"/>
              <a:t>In has been observed that hyperparameter tuning yielded better results for H1N1 flu vaccination prediction. </a:t>
            </a:r>
          </a:p>
          <a:p>
            <a:pPr algn="just">
              <a:spcBef>
                <a:spcPts val="0"/>
              </a:spcBef>
            </a:pPr>
            <a:r>
              <a:rPr lang="en-US" sz="1800" dirty="0"/>
              <a:t>For Seasonal flu vaccination prediction hyperparameter tuning didn’t obtain expected accuracy hence we conclude that ANN have worked best for Seasonal flu vaccination prediction.</a:t>
            </a:r>
          </a:p>
          <a:p>
            <a:pPr marL="0" indent="0" algn="just">
              <a:spcBef>
                <a:spcPts val="0"/>
              </a:spcBef>
              <a:buNone/>
            </a:pPr>
            <a:endParaRPr lang="en-IN" sz="1800" dirty="0"/>
          </a:p>
          <a:p>
            <a:pPr marL="0" indent="0" algn="just">
              <a:spcBef>
                <a:spcPts val="0"/>
              </a:spcBef>
              <a:buNone/>
            </a:pPr>
            <a:endParaRPr lang="en-IN" sz="1800"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7140931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418</TotalTime>
  <Words>703</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Times New Roman</vt:lpstr>
      <vt:lpstr>Organic</vt:lpstr>
      <vt:lpstr>FLU SHOT LEARNING: PREDICT H1N1 AND SEASONAL FLU VACCINES</vt:lpstr>
      <vt:lpstr>Introduction</vt:lpstr>
      <vt:lpstr>PowerPoint Presentation</vt:lpstr>
      <vt:lpstr>Dataset Used</vt:lpstr>
      <vt:lpstr>PowerPoint Presentation</vt:lpstr>
      <vt:lpstr>Methodology / Model Used</vt:lpstr>
      <vt:lpstr>PowerPoint Presentation</vt:lpstr>
      <vt:lpstr>Results Achieved</vt:lpstr>
      <vt:lpstr>Future Research Scope and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Madhushi Verma</dc:creator>
  <cp:lastModifiedBy>Srividya Inampudi</cp:lastModifiedBy>
  <cp:revision>51</cp:revision>
  <dcterms:created xsi:type="dcterms:W3CDTF">2019-07-11T19:19:23Z</dcterms:created>
  <dcterms:modified xsi:type="dcterms:W3CDTF">2020-06-16T08:35:38Z</dcterms:modified>
</cp:coreProperties>
</file>