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F1793"/>
    <a:srgbClr val="000000"/>
    <a:srgbClr val="003399"/>
    <a:srgbClr val="C0C0C0"/>
    <a:srgbClr val="0046D2"/>
    <a:srgbClr val="FF0000"/>
    <a:srgbClr val="698ED9"/>
    <a:srgbClr val="A7C4FF"/>
    <a:srgbClr val="003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1872" y="-638"/>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gif"/><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789583" y="6618791"/>
            <a:ext cx="14173200" cy="3548025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106" name="Text Box 479"/>
          <p:cNvSpPr txBox="1">
            <a:spLocks noChangeArrowheads="1"/>
          </p:cNvSpPr>
          <p:nvPr/>
        </p:nvSpPr>
        <p:spPr bwMode="auto">
          <a:xfrm>
            <a:off x="15623627" y="32271166"/>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5639393" y="38342035"/>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References</a:t>
            </a:r>
          </a:p>
        </p:txBody>
      </p:sp>
      <p:sp>
        <p:nvSpPr>
          <p:cNvPr id="31" name="Rectangle 5"/>
          <p:cNvSpPr>
            <a:spLocks noChangeArrowheads="1"/>
          </p:cNvSpPr>
          <p:nvPr/>
        </p:nvSpPr>
        <p:spPr bwMode="auto">
          <a:xfrm>
            <a:off x="3248744" y="642630"/>
            <a:ext cx="25081678" cy="4647212"/>
          </a:xfrm>
          <a:prstGeom prst="rect">
            <a:avLst/>
          </a:prstGeom>
          <a:noFill/>
          <a:ln w="9525">
            <a:noFill/>
            <a:miter lim="800000"/>
            <a:headEnd/>
            <a:tailEnd/>
          </a:ln>
        </p:spPr>
        <p:txBody>
          <a:bodyPr wrap="square" lIns="91243" tIns="45614" rIns="91243" bIns="45614">
            <a:spAutoFit/>
          </a:bodyPr>
          <a:lstStyle/>
          <a:p>
            <a:br>
              <a:rPr lang="en-US" sz="4800" b="1" cap="all" dirty="0"/>
            </a:br>
            <a:r>
              <a:rPr lang="en-US" sz="4800" b="1" cap="all" dirty="0"/>
              <a:t>FLU SHOT LEARNING: PREDICT H1N1 AND </a:t>
            </a:r>
            <a:br>
              <a:rPr lang="en-US" b="1" cap="all" dirty="0"/>
            </a:br>
            <a:r>
              <a:rPr lang="en-US" sz="4800" b="1" cap="all" dirty="0"/>
              <a:t>SEASONAL FLU VACCINES</a:t>
            </a:r>
          </a:p>
          <a:p>
            <a:endParaRPr lang="en-US" sz="7200" b="1" dirty="0">
              <a:latin typeface="Times New Roman" pitchFamily="18" charset="0"/>
              <a:cs typeface="Times New Roman" pitchFamily="18" charset="0"/>
            </a:endParaRPr>
          </a:p>
          <a:p>
            <a:r>
              <a:rPr lang="en-US" sz="3600" b="1" dirty="0"/>
              <a:t>Srividya </a:t>
            </a:r>
            <a:r>
              <a:rPr lang="en-US" sz="3600" b="1" dirty="0" err="1"/>
              <a:t>Inampudi</a:t>
            </a:r>
            <a:r>
              <a:rPr lang="en-US" sz="3600" b="1" dirty="0"/>
              <a:t>, </a:t>
            </a:r>
            <a:r>
              <a:rPr lang="en-US" sz="3600" b="1" dirty="0" err="1"/>
              <a:t>Greshma</a:t>
            </a:r>
            <a:r>
              <a:rPr lang="en-US" sz="3600" b="1" dirty="0"/>
              <a:t> Johnson, Jay Jhaveri, Niranjan S.</a:t>
            </a:r>
            <a:br>
              <a:rPr lang="en-US" sz="3600" b="1" dirty="0"/>
            </a:br>
            <a:r>
              <a:rPr lang="en-US" sz="3600" b="1" dirty="0"/>
              <a:t>Mentor: - Dr. Kuldeep </a:t>
            </a:r>
            <a:r>
              <a:rPr lang="en-US" sz="3600" b="1" dirty="0" err="1"/>
              <a:t>Chaurasia</a:t>
            </a:r>
            <a:endParaRPr lang="en-US" sz="3600" b="1" dirty="0"/>
          </a:p>
        </p:txBody>
      </p:sp>
      <p:sp>
        <p:nvSpPr>
          <p:cNvPr id="11" name="TextBox 10">
            <a:extLst>
              <a:ext uri="{FF2B5EF4-FFF2-40B4-BE49-F238E27FC236}">
                <a16:creationId xmlns:a16="http://schemas.microsoft.com/office/drawing/2014/main" id="{D1A9180F-550D-4005-8AC4-1DC42A8CA6A0}"/>
              </a:ext>
            </a:extLst>
          </p:cNvPr>
          <p:cNvSpPr txBox="1"/>
          <p:nvPr/>
        </p:nvSpPr>
        <p:spPr>
          <a:xfrm>
            <a:off x="25412700" y="41916442"/>
            <a:ext cx="4431424" cy="769441"/>
          </a:xfrm>
          <a:prstGeom prst="rect">
            <a:avLst/>
          </a:prstGeom>
          <a:noFill/>
        </p:spPr>
        <p:txBody>
          <a:bodyPr wrap="square" rtlCol="0">
            <a:spAutoFit/>
          </a:bodyPr>
          <a:lstStyle/>
          <a:p>
            <a:r>
              <a:rPr lang="en-IN" sz="4400" b="1" dirty="0">
                <a:solidFill>
                  <a:schemeClr val="bg1"/>
                </a:solidFill>
                <a:latin typeface="Times New Roman" panose="02020603050405020304" pitchFamily="18" charset="0"/>
                <a:cs typeface="Times New Roman" panose="02020603050405020304" pitchFamily="18" charset="0"/>
              </a:rPr>
              <a:t>Team No. - 20</a:t>
            </a:r>
          </a:p>
        </p:txBody>
      </p:sp>
      <p:pic>
        <p:nvPicPr>
          <p:cNvPr id="7" name="Picture 6">
            <a:extLst>
              <a:ext uri="{FF2B5EF4-FFF2-40B4-BE49-F238E27FC236}">
                <a16:creationId xmlns:a16="http://schemas.microsoft.com/office/drawing/2014/main" id="{101A5DB8-0EBF-492A-B6FE-1F522CFFB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77104" y="1737360"/>
            <a:ext cx="6758110" cy="2077853"/>
          </a:xfrm>
          <a:prstGeom prst="rect">
            <a:avLst/>
          </a:prstGeom>
        </p:spPr>
      </p:pic>
      <p:pic>
        <p:nvPicPr>
          <p:cNvPr id="10" name="Picture 9" descr="A drawing of a face&#10;&#10;Description generated with high confidence">
            <a:extLst>
              <a:ext uri="{FF2B5EF4-FFF2-40B4-BE49-F238E27FC236}">
                <a16:creationId xmlns:a16="http://schemas.microsoft.com/office/drawing/2014/main" id="{777A2BC4-CA98-4028-A857-9A2B5FE615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678" y="1737360"/>
            <a:ext cx="8388431" cy="2077853"/>
          </a:xfrm>
          <a:prstGeom prst="rect">
            <a:avLst/>
          </a:prstGeom>
        </p:spPr>
      </p:pic>
      <p:sp>
        <p:nvSpPr>
          <p:cNvPr id="16" name="TextBox 15">
            <a:extLst>
              <a:ext uri="{FF2B5EF4-FFF2-40B4-BE49-F238E27FC236}">
                <a16:creationId xmlns:a16="http://schemas.microsoft.com/office/drawing/2014/main" id="{3DA65801-828F-497B-ACE7-8F4F1AF1331C}"/>
              </a:ext>
            </a:extLst>
          </p:cNvPr>
          <p:cNvSpPr txBox="1"/>
          <p:nvPr/>
        </p:nvSpPr>
        <p:spPr>
          <a:xfrm>
            <a:off x="16230600" y="6894382"/>
            <a:ext cx="13004614" cy="3323987"/>
          </a:xfrm>
          <a:prstGeom prst="rect">
            <a:avLst/>
          </a:prstGeom>
          <a:noFill/>
        </p:spPr>
        <p:txBody>
          <a:bodyPr wrap="square" rtlCol="0">
            <a:spAutoFit/>
          </a:bodyPr>
          <a:lstStyle/>
          <a:p>
            <a:pPr marL="457200" indent="-457200" algn="just">
              <a:spcAft>
                <a:spcPts val="1800"/>
              </a:spcAft>
              <a:buFont typeface="Wingdings" panose="05000000000000000000" pitchFamily="2" charset="2"/>
              <a:buChar char="v"/>
            </a:pPr>
            <a:r>
              <a:rPr lang="en-US" sz="3000" b="1" i="1" dirty="0"/>
              <a:t>Evaluation of the results:</a:t>
            </a:r>
            <a:endParaRPr lang="en-IN" sz="3000" b="1" dirty="0"/>
          </a:p>
          <a:p>
            <a:pPr marL="457200" indent="-457200" algn="just">
              <a:spcAft>
                <a:spcPts val="1800"/>
              </a:spcAft>
              <a:buFont typeface="Arial" panose="020B0604020202020204" pitchFamily="34" charset="0"/>
              <a:buChar char="•"/>
            </a:pPr>
            <a:r>
              <a:rPr lang="en-US" sz="3000" b="1" dirty="0"/>
              <a:t>In our implementation, we have used the roc_auc_score() method from the </a:t>
            </a:r>
            <a:r>
              <a:rPr lang="en-US" sz="3000" b="1" dirty="0" err="1"/>
              <a:t>sklearn.metrics</a:t>
            </a:r>
            <a:r>
              <a:rPr lang="en-US" sz="3000" b="1" dirty="0"/>
              <a:t> library. </a:t>
            </a:r>
          </a:p>
          <a:p>
            <a:pPr marL="457200" indent="-457200" algn="just">
              <a:spcAft>
                <a:spcPts val="1800"/>
              </a:spcAft>
              <a:buFont typeface="Arial" panose="020B0604020202020204" pitchFamily="34" charset="0"/>
              <a:buChar char="•"/>
            </a:pPr>
            <a:r>
              <a:rPr lang="en-US" sz="3000" b="1" dirty="0"/>
              <a:t>The </a:t>
            </a:r>
            <a:r>
              <a:rPr lang="en-US" sz="3000" b="1" dirty="0" err="1"/>
              <a:t>roc_auc_socre</a:t>
            </a:r>
            <a:r>
              <a:rPr lang="en-US" sz="3000" b="1" dirty="0"/>
              <a:t> function computes the area under the curve by this the curve information can be summarized in one number this is also denoted as AUC or AUROC.</a:t>
            </a:r>
            <a:endParaRPr lang="en-IN" sz="3000" b="1" dirty="0"/>
          </a:p>
        </p:txBody>
      </p:sp>
      <p:sp>
        <p:nvSpPr>
          <p:cNvPr id="17" name="TextBox 16">
            <a:extLst>
              <a:ext uri="{FF2B5EF4-FFF2-40B4-BE49-F238E27FC236}">
                <a16:creationId xmlns:a16="http://schemas.microsoft.com/office/drawing/2014/main" id="{D191F375-1E8D-48F5-B617-788A4E96577B}"/>
              </a:ext>
            </a:extLst>
          </p:cNvPr>
          <p:cNvSpPr txBox="1"/>
          <p:nvPr/>
        </p:nvSpPr>
        <p:spPr>
          <a:xfrm>
            <a:off x="16230600" y="33225388"/>
            <a:ext cx="13004614" cy="4708981"/>
          </a:xfrm>
          <a:prstGeom prst="rect">
            <a:avLst/>
          </a:prstGeom>
          <a:noFill/>
        </p:spPr>
        <p:txBody>
          <a:bodyPr wrap="square" rtlCol="0">
            <a:spAutoFit/>
          </a:bodyPr>
          <a:lstStyle/>
          <a:p>
            <a:pPr marL="457200" indent="-457200" algn="just">
              <a:spcAft>
                <a:spcPts val="1800"/>
              </a:spcAft>
              <a:buFont typeface="Wingdings" panose="05000000000000000000" pitchFamily="2" charset="2"/>
              <a:buChar char="v"/>
            </a:pPr>
            <a:r>
              <a:rPr lang="en-US" sz="3000" b="1" dirty="0"/>
              <a:t>Prediction of H1N1 and seasonal flu vaccination are based on the data source given by the Nation H1N1 flu survey 2009(NHFS) and center of disease control (CDC).</a:t>
            </a:r>
          </a:p>
          <a:p>
            <a:pPr marL="457200" indent="-457200" algn="just">
              <a:spcAft>
                <a:spcPts val="1800"/>
              </a:spcAft>
              <a:buFont typeface="Wingdings" panose="05000000000000000000" pitchFamily="2" charset="2"/>
              <a:buChar char="v"/>
            </a:pPr>
            <a:r>
              <a:rPr lang="en-US" sz="3000" b="1" dirty="0"/>
              <a:t> Prediction of H1N1 vaccination is done best by the SVM with RBF kernel using hyperparameter tuning and seasonal flu vaccination prediction is done best with Artificial neural networks.</a:t>
            </a:r>
          </a:p>
          <a:p>
            <a:pPr marL="457200" indent="-457200" algn="just">
              <a:spcAft>
                <a:spcPts val="1800"/>
              </a:spcAft>
              <a:buFont typeface="Wingdings" panose="05000000000000000000" pitchFamily="2" charset="2"/>
              <a:buChar char="v"/>
            </a:pPr>
            <a:r>
              <a:rPr lang="en-US" sz="3000" b="1" dirty="0"/>
              <a:t>Awareness was created in all kinds of social media in order to give the required information to the people regarding the importance of the H1N1 vaccine and seasonal flu vaccine in 2009. </a:t>
            </a:r>
            <a:r>
              <a:rPr lang="en-IN" sz="3000" b="1" dirty="0"/>
              <a:t> </a:t>
            </a:r>
          </a:p>
        </p:txBody>
      </p:sp>
      <p:sp>
        <p:nvSpPr>
          <p:cNvPr id="19" name="TextBox 18">
            <a:extLst>
              <a:ext uri="{FF2B5EF4-FFF2-40B4-BE49-F238E27FC236}">
                <a16:creationId xmlns:a16="http://schemas.microsoft.com/office/drawing/2014/main" id="{F84E628D-4EDC-42D2-A34A-FE2C73CED064}"/>
              </a:ext>
            </a:extLst>
          </p:cNvPr>
          <p:cNvSpPr txBox="1"/>
          <p:nvPr/>
        </p:nvSpPr>
        <p:spPr>
          <a:xfrm>
            <a:off x="16161681" y="39103578"/>
            <a:ext cx="13128623" cy="2631490"/>
          </a:xfrm>
          <a:prstGeom prst="rect">
            <a:avLst/>
          </a:prstGeom>
          <a:noFill/>
        </p:spPr>
        <p:txBody>
          <a:bodyPr wrap="square" rtlCol="0">
            <a:spAutoFit/>
          </a:bodyPr>
          <a:lstStyle/>
          <a:p>
            <a:pPr marL="457200" indent="-457200" algn="just">
              <a:spcAft>
                <a:spcPts val="1800"/>
              </a:spcAft>
              <a:buFont typeface="Wingdings" panose="05000000000000000000" pitchFamily="2" charset="2"/>
              <a:buChar char="v"/>
            </a:pPr>
            <a:r>
              <a:rPr lang="en-IN" sz="3000" b="1" dirty="0"/>
              <a:t>[1] 2009 H1N1 Pandemic (H1N1pdm09 virus), </a:t>
            </a:r>
            <a:r>
              <a:rPr lang="en-IN" sz="3000" b="1" dirty="0" err="1"/>
              <a:t>Centers</a:t>
            </a:r>
            <a:r>
              <a:rPr lang="en-IN" sz="3000" b="1" dirty="0"/>
              <a:t> for Disease Control and Prevention, National </a:t>
            </a:r>
            <a:r>
              <a:rPr lang="en-IN" sz="3000" b="1" dirty="0" err="1"/>
              <a:t>Center</a:t>
            </a:r>
            <a:r>
              <a:rPr lang="en-IN" sz="3000" b="1" dirty="0"/>
              <a:t> for Immunization and Respiratory Diseases (NCIRD), June 11, 2019. </a:t>
            </a:r>
          </a:p>
          <a:p>
            <a:pPr marL="457200" indent="-457200" algn="just">
              <a:spcAft>
                <a:spcPts val="1800"/>
              </a:spcAft>
              <a:buFont typeface="Wingdings" panose="05000000000000000000" pitchFamily="2" charset="2"/>
              <a:buChar char="v"/>
            </a:pPr>
            <a:r>
              <a:rPr lang="en-IN" sz="3000" b="1" dirty="0"/>
              <a:t>[2] 2009 H1N1 Flu ("Swine Flu") and You, Centres for Disease Control and Prevention, February 10, 2010. </a:t>
            </a:r>
          </a:p>
        </p:txBody>
      </p:sp>
      <p:sp>
        <p:nvSpPr>
          <p:cNvPr id="23" name="AutoShape 50">
            <a:extLst>
              <a:ext uri="{FF2B5EF4-FFF2-40B4-BE49-F238E27FC236}">
                <a16:creationId xmlns:a16="http://schemas.microsoft.com/office/drawing/2014/main" id="{67382838-9EF3-4DF9-9769-328493FF76FA}"/>
              </a:ext>
            </a:extLst>
          </p:cNvPr>
          <p:cNvSpPr>
            <a:spLocks noChangeArrowheads="1"/>
          </p:cNvSpPr>
          <p:nvPr/>
        </p:nvSpPr>
        <p:spPr bwMode="auto">
          <a:xfrm>
            <a:off x="572979" y="6403586"/>
            <a:ext cx="14173200" cy="3548025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4" name="Text Box 7">
            <a:extLst>
              <a:ext uri="{FF2B5EF4-FFF2-40B4-BE49-F238E27FC236}">
                <a16:creationId xmlns:a16="http://schemas.microsoft.com/office/drawing/2014/main" id="{28803F76-A40E-435A-B4A8-5663D9AFCAB6}"/>
              </a:ext>
            </a:extLst>
          </p:cNvPr>
          <p:cNvSpPr txBox="1">
            <a:spLocks noChangeArrowheads="1"/>
          </p:cNvSpPr>
          <p:nvPr/>
        </p:nvSpPr>
        <p:spPr bwMode="auto">
          <a:xfrm>
            <a:off x="1355834" y="6614600"/>
            <a:ext cx="1248629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25" name="Text Box 388">
            <a:extLst>
              <a:ext uri="{FF2B5EF4-FFF2-40B4-BE49-F238E27FC236}">
                <a16:creationId xmlns:a16="http://schemas.microsoft.com/office/drawing/2014/main" id="{ED08ADE7-4B1C-43AC-8ADA-B2272B125B6E}"/>
              </a:ext>
            </a:extLst>
          </p:cNvPr>
          <p:cNvSpPr txBox="1">
            <a:spLocks noChangeArrowheads="1"/>
          </p:cNvSpPr>
          <p:nvPr/>
        </p:nvSpPr>
        <p:spPr bwMode="auto">
          <a:xfrm>
            <a:off x="630621" y="12763687"/>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Introduction </a:t>
            </a:r>
          </a:p>
        </p:txBody>
      </p:sp>
      <p:sp>
        <p:nvSpPr>
          <p:cNvPr id="26" name="Text Box 7">
            <a:extLst>
              <a:ext uri="{FF2B5EF4-FFF2-40B4-BE49-F238E27FC236}">
                <a16:creationId xmlns:a16="http://schemas.microsoft.com/office/drawing/2014/main" id="{B799363A-A645-4C65-83DB-B3B81512ABB8}"/>
              </a:ext>
            </a:extLst>
          </p:cNvPr>
          <p:cNvSpPr txBox="1">
            <a:spLocks noChangeArrowheads="1"/>
          </p:cNvSpPr>
          <p:nvPr/>
        </p:nvSpPr>
        <p:spPr bwMode="auto">
          <a:xfrm>
            <a:off x="693683" y="28639002"/>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28" name="Text Box 437">
            <a:extLst>
              <a:ext uri="{FF2B5EF4-FFF2-40B4-BE49-F238E27FC236}">
                <a16:creationId xmlns:a16="http://schemas.microsoft.com/office/drawing/2014/main" id="{88DDA852-952A-49B9-AEA5-244C948C9634}"/>
              </a:ext>
            </a:extLst>
          </p:cNvPr>
          <p:cNvSpPr txBox="1">
            <a:spLocks noChangeArrowheads="1"/>
          </p:cNvSpPr>
          <p:nvPr/>
        </p:nvSpPr>
        <p:spPr bwMode="auto">
          <a:xfrm>
            <a:off x="544326" y="37604251"/>
            <a:ext cx="14125904"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29" name="TextBox 28">
            <a:extLst>
              <a:ext uri="{FF2B5EF4-FFF2-40B4-BE49-F238E27FC236}">
                <a16:creationId xmlns:a16="http://schemas.microsoft.com/office/drawing/2014/main" id="{2CC25DBA-F737-413A-B20D-F450F1256A18}"/>
              </a:ext>
            </a:extLst>
          </p:cNvPr>
          <p:cNvSpPr txBox="1"/>
          <p:nvPr/>
        </p:nvSpPr>
        <p:spPr>
          <a:xfrm>
            <a:off x="915990" y="7310391"/>
            <a:ext cx="13682878" cy="6294031"/>
          </a:xfrm>
          <a:prstGeom prst="rect">
            <a:avLst/>
          </a:prstGeom>
          <a:noFill/>
        </p:spPr>
        <p:txBody>
          <a:bodyPr wrap="square" rtlCol="0">
            <a:spAutoFit/>
          </a:bodyPr>
          <a:lstStyle/>
          <a:p>
            <a:pPr algn="just"/>
            <a:r>
              <a:rPr lang="en-US" sz="3000" b="1" dirty="0"/>
              <a:t>The H1N1 Flu that came into existence in 2009 in the U.S. and spread to the rest of the world had a great impact on the lives of people around the world. It was a life-threatening season to hundreds of people which eventually made the World Health Organization (WHO) to declare it as the greatest pandemic in more than 40 years. As it continues to circulate worldwide vaccination should be carried out effectively. The vaccines for H1N1 were first publicly available in the United States in October 2009, when the US government began a vaccination campaign and people took vaccination. In this paper, we use the data from the National 2009 H1N1 Flu Survey (NHFS) to develop a model that predicts how likely people got H1N1 and seasonal flu vaccine.</a:t>
            </a:r>
            <a:endParaRPr lang="en-IN" sz="3000" b="1" dirty="0"/>
          </a:p>
          <a:p>
            <a:pPr algn="just"/>
            <a:r>
              <a:rPr lang="en-IN" sz="3000" b="1" dirty="0"/>
              <a:t> </a:t>
            </a:r>
          </a:p>
          <a:p>
            <a:pPr algn="just"/>
            <a:endParaRPr lang="en-IN" sz="3000" b="1" dirty="0"/>
          </a:p>
        </p:txBody>
      </p:sp>
      <p:sp>
        <p:nvSpPr>
          <p:cNvPr id="30" name="TextBox 29">
            <a:extLst>
              <a:ext uri="{FF2B5EF4-FFF2-40B4-BE49-F238E27FC236}">
                <a16:creationId xmlns:a16="http://schemas.microsoft.com/office/drawing/2014/main" id="{2B811C81-DFED-4FA9-A6FC-AAA0C3FE9648}"/>
              </a:ext>
            </a:extLst>
          </p:cNvPr>
          <p:cNvSpPr txBox="1"/>
          <p:nvPr/>
        </p:nvSpPr>
        <p:spPr>
          <a:xfrm>
            <a:off x="915990" y="13595117"/>
            <a:ext cx="13682878" cy="7940635"/>
          </a:xfrm>
          <a:prstGeom prst="rect">
            <a:avLst/>
          </a:prstGeom>
          <a:noFill/>
        </p:spPr>
        <p:txBody>
          <a:bodyPr wrap="square" rtlCol="0">
            <a:spAutoFit/>
          </a:bodyPr>
          <a:lstStyle/>
          <a:p>
            <a:pPr marL="457200" indent="-457200" algn="just">
              <a:spcAft>
                <a:spcPts val="1800"/>
              </a:spcAft>
              <a:buFont typeface="Wingdings" panose="05000000000000000000" pitchFamily="2" charset="2"/>
              <a:buChar char="v"/>
            </a:pPr>
            <a:r>
              <a:rPr lang="en-US" sz="3000" b="1" dirty="0"/>
              <a:t>H1N1 or swine flu virus first emerged in the spring of 2009 in Mexico and then in the United States and quickly spread across the globe. </a:t>
            </a:r>
          </a:p>
          <a:p>
            <a:pPr marL="457200" indent="-457200" algn="just">
              <a:spcAft>
                <a:spcPts val="1800"/>
              </a:spcAft>
              <a:buFont typeface="Wingdings" panose="05000000000000000000" pitchFamily="2" charset="2"/>
              <a:buChar char="v"/>
            </a:pPr>
            <a:r>
              <a:rPr lang="en-US" sz="3000" b="1" dirty="0"/>
              <a:t>A unique combination of influenza genes was discovered in this novel H1N1 virus which was not identified prior in humans or animals[1].</a:t>
            </a:r>
          </a:p>
          <a:p>
            <a:pPr marL="457200" indent="-457200" algn="just">
              <a:spcAft>
                <a:spcPts val="1800"/>
              </a:spcAft>
              <a:buFont typeface="Wingdings" panose="05000000000000000000" pitchFamily="2" charset="2"/>
              <a:buChar char="v"/>
            </a:pPr>
            <a:r>
              <a:rPr lang="en-US" sz="3000" b="1" dirty="0"/>
              <a:t>This contagious novel virus had a very powerful impact on the whole world on June 11 2009 the World health Organization (WHO) declared that a pandemic of 2009 H1N1 flu or swine flu had begun. </a:t>
            </a:r>
          </a:p>
          <a:p>
            <a:pPr marL="457200" indent="-457200" algn="just">
              <a:spcAft>
                <a:spcPts val="1800"/>
              </a:spcAft>
              <a:buFont typeface="Wingdings" panose="05000000000000000000" pitchFamily="2" charset="2"/>
              <a:buChar char="v"/>
            </a:pPr>
            <a:r>
              <a:rPr lang="en-US" sz="3000" b="1" dirty="0"/>
              <a:t>According to CDC the first and foremost step in protecting oneself of this virus is a yearly flu vaccination. Various factors such as age, health status of an individual which affects the ability of the vaccination to provide protection to the person who is vaccinated.</a:t>
            </a:r>
          </a:p>
          <a:p>
            <a:pPr marL="457200" indent="-457200" algn="just">
              <a:spcAft>
                <a:spcPts val="1800"/>
              </a:spcAft>
              <a:buFont typeface="Wingdings" panose="05000000000000000000" pitchFamily="2" charset="2"/>
              <a:buChar char="v"/>
            </a:pPr>
            <a:r>
              <a:rPr lang="en-US" sz="3000" b="1" dirty="0"/>
              <a:t>Several activities were performed using various social media platforms and broadcasting networks such as Twitter to track the levels of disease activity and the concern of the public towards this pandemic situation[2].</a:t>
            </a:r>
          </a:p>
        </p:txBody>
      </p:sp>
      <p:sp>
        <p:nvSpPr>
          <p:cNvPr id="33" name="TextBox 32">
            <a:extLst>
              <a:ext uri="{FF2B5EF4-FFF2-40B4-BE49-F238E27FC236}">
                <a16:creationId xmlns:a16="http://schemas.microsoft.com/office/drawing/2014/main" id="{3BFF3EAF-9FAE-469C-9D23-D0031DCE38DB}"/>
              </a:ext>
            </a:extLst>
          </p:cNvPr>
          <p:cNvSpPr txBox="1"/>
          <p:nvPr/>
        </p:nvSpPr>
        <p:spPr>
          <a:xfrm>
            <a:off x="915990" y="29675548"/>
            <a:ext cx="13682878" cy="7478970"/>
          </a:xfrm>
          <a:prstGeom prst="rect">
            <a:avLst/>
          </a:prstGeom>
          <a:noFill/>
        </p:spPr>
        <p:txBody>
          <a:bodyPr wrap="square" rtlCol="0">
            <a:spAutoFit/>
          </a:bodyPr>
          <a:lstStyle/>
          <a:p>
            <a:pPr marL="457200" indent="-457200" algn="just">
              <a:spcAft>
                <a:spcPts val="1800"/>
              </a:spcAft>
              <a:buFont typeface="Wingdings" panose="05000000000000000000" pitchFamily="2" charset="2"/>
              <a:buChar char="v"/>
            </a:pPr>
            <a:r>
              <a:rPr lang="en-US" sz="3000" b="1" dirty="0"/>
              <a:t>The main aim of our project is to find the probability that a person will receive H1N1 and seasonal Flu vaccination based on many parameters.</a:t>
            </a:r>
          </a:p>
          <a:p>
            <a:pPr marL="457200" indent="-457200" algn="just">
              <a:spcAft>
                <a:spcPts val="1800"/>
              </a:spcAft>
              <a:buFont typeface="Wingdings" panose="05000000000000000000" pitchFamily="2" charset="2"/>
              <a:buChar char="v"/>
            </a:pPr>
            <a:r>
              <a:rPr lang="en-US" sz="3000" b="1" dirty="0"/>
              <a:t> The data obtained from the National 2009 H1N1 Flu Survey (NHFS) contains 3 CSV files namely the training set features, the training set labels, and the test set features.</a:t>
            </a:r>
          </a:p>
          <a:p>
            <a:pPr marL="457200" indent="-457200" algn="just">
              <a:spcAft>
                <a:spcPts val="1800"/>
              </a:spcAft>
              <a:buFont typeface="Wingdings" panose="05000000000000000000" pitchFamily="2" charset="2"/>
              <a:buChar char="v"/>
            </a:pPr>
            <a:r>
              <a:rPr lang="en-US" sz="3000" b="1" dirty="0"/>
              <a:t>We have considered various methodologies and compared different Machine Learning and Artificial Neural Network models to predict the required probability. </a:t>
            </a:r>
          </a:p>
          <a:p>
            <a:pPr marL="457200" indent="-457200" algn="just">
              <a:spcAft>
                <a:spcPts val="1800"/>
              </a:spcAft>
              <a:buFont typeface="Wingdings" panose="05000000000000000000" pitchFamily="2" charset="2"/>
              <a:buChar char="v"/>
            </a:pPr>
            <a:r>
              <a:rPr lang="en-US" sz="3000" b="1" dirty="0"/>
              <a:t>The Machine Learning algorithms such as Linear regression, Support Vector Regression, Random Forest Regression, Logistic Regression, Ridge Regression, K Nearest Neighbors, and XGBoost were used.</a:t>
            </a:r>
          </a:p>
          <a:p>
            <a:pPr marL="457200" indent="-457200" algn="just">
              <a:spcAft>
                <a:spcPts val="1800"/>
              </a:spcAft>
              <a:buFont typeface="Wingdings" panose="05000000000000000000" pitchFamily="2" charset="2"/>
              <a:buChar char="v"/>
            </a:pPr>
            <a:r>
              <a:rPr lang="en-US" sz="3000" b="1" dirty="0"/>
              <a:t>Artificial Neural Network (ANN) with different optimizers such as Adam, RMSprop, SGD were used to predict the probability of the test set features.</a:t>
            </a:r>
            <a:endParaRPr lang="en-IN" sz="3000" b="1" dirty="0"/>
          </a:p>
        </p:txBody>
      </p:sp>
      <p:sp>
        <p:nvSpPr>
          <p:cNvPr id="34" name="TextBox 33">
            <a:extLst>
              <a:ext uri="{FF2B5EF4-FFF2-40B4-BE49-F238E27FC236}">
                <a16:creationId xmlns:a16="http://schemas.microsoft.com/office/drawing/2014/main" id="{F34891F8-7893-4668-8E65-B55D1A0D8347}"/>
              </a:ext>
            </a:extLst>
          </p:cNvPr>
          <p:cNvSpPr txBox="1"/>
          <p:nvPr/>
        </p:nvSpPr>
        <p:spPr>
          <a:xfrm>
            <a:off x="915990" y="38634326"/>
            <a:ext cx="13682878" cy="2862322"/>
          </a:xfrm>
          <a:prstGeom prst="rect">
            <a:avLst/>
          </a:prstGeom>
          <a:noFill/>
        </p:spPr>
        <p:txBody>
          <a:bodyPr wrap="square" rtlCol="0">
            <a:spAutoFit/>
          </a:bodyPr>
          <a:lstStyle/>
          <a:p>
            <a:pPr marL="457200" indent="-457200" algn="just">
              <a:spcAft>
                <a:spcPts val="1800"/>
              </a:spcAft>
              <a:buFont typeface="Wingdings" panose="05000000000000000000" pitchFamily="2" charset="2"/>
              <a:buChar char="v"/>
            </a:pPr>
            <a:r>
              <a:rPr lang="en-US" sz="3000" b="1" i="1" dirty="0"/>
              <a:t>Predicting the Results:</a:t>
            </a:r>
            <a:endParaRPr lang="en-IN" sz="3000" b="1" dirty="0"/>
          </a:p>
          <a:p>
            <a:pPr marL="457200" indent="-457200" algn="just">
              <a:spcAft>
                <a:spcPts val="1800"/>
              </a:spcAft>
              <a:buFont typeface="Arial" panose="020B0604020202020204" pitchFamily="34" charset="0"/>
              <a:buChar char="•"/>
            </a:pPr>
            <a:r>
              <a:rPr lang="en-US" sz="3000" b="1" dirty="0"/>
              <a:t>Given the training model, we have predicted the label output for the test set features using the predict function of the model.</a:t>
            </a:r>
          </a:p>
          <a:p>
            <a:pPr marL="457200" indent="-457200" algn="just">
              <a:spcAft>
                <a:spcPts val="1800"/>
              </a:spcAft>
              <a:buFont typeface="Arial" panose="020B0604020202020204" pitchFamily="34" charset="0"/>
              <a:buChar char="•"/>
            </a:pPr>
            <a:r>
              <a:rPr lang="en-US" sz="3000" b="1" dirty="0"/>
              <a:t>The probabilities of the labels of test set features have been predicted using the predict_proba method.</a:t>
            </a:r>
            <a:r>
              <a:rPr lang="en-IN" sz="3000" b="1" dirty="0"/>
              <a:t> </a:t>
            </a:r>
          </a:p>
        </p:txBody>
      </p:sp>
      <p:pic>
        <p:nvPicPr>
          <p:cNvPr id="3" name="Picture 2">
            <a:extLst>
              <a:ext uri="{FF2B5EF4-FFF2-40B4-BE49-F238E27FC236}">
                <a16:creationId xmlns:a16="http://schemas.microsoft.com/office/drawing/2014/main" id="{9CE4DA6C-CA22-4F19-A86E-6819FB80B1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39716" y="11630048"/>
            <a:ext cx="7133634" cy="3559522"/>
          </a:xfrm>
          <a:prstGeom prst="rect">
            <a:avLst/>
          </a:prstGeom>
        </p:spPr>
      </p:pic>
      <p:pic>
        <p:nvPicPr>
          <p:cNvPr id="6" name="Picture 5">
            <a:extLst>
              <a:ext uri="{FF2B5EF4-FFF2-40B4-BE49-F238E27FC236}">
                <a16:creationId xmlns:a16="http://schemas.microsoft.com/office/drawing/2014/main" id="{3969F9B2-7590-4508-B01D-962AC5F9CE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10490" y="11630048"/>
            <a:ext cx="7133634" cy="3559522"/>
          </a:xfrm>
          <a:prstGeom prst="rect">
            <a:avLst/>
          </a:prstGeom>
        </p:spPr>
      </p:pic>
      <p:pic>
        <p:nvPicPr>
          <p:cNvPr id="9" name="Picture 8">
            <a:extLst>
              <a:ext uri="{FF2B5EF4-FFF2-40B4-BE49-F238E27FC236}">
                <a16:creationId xmlns:a16="http://schemas.microsoft.com/office/drawing/2014/main" id="{12E962A7-A712-481C-B991-E7874C93F9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23627" y="16716113"/>
            <a:ext cx="7133633" cy="3559522"/>
          </a:xfrm>
          <a:prstGeom prst="rect">
            <a:avLst/>
          </a:prstGeom>
        </p:spPr>
      </p:pic>
      <p:sp>
        <p:nvSpPr>
          <p:cNvPr id="12" name="TextBox 11">
            <a:extLst>
              <a:ext uri="{FF2B5EF4-FFF2-40B4-BE49-F238E27FC236}">
                <a16:creationId xmlns:a16="http://schemas.microsoft.com/office/drawing/2014/main" id="{2E845A2D-9514-4F7E-8A45-555095158968}"/>
              </a:ext>
            </a:extLst>
          </p:cNvPr>
          <p:cNvSpPr txBox="1"/>
          <p:nvPr/>
        </p:nvSpPr>
        <p:spPr>
          <a:xfrm>
            <a:off x="17489019" y="10574445"/>
            <a:ext cx="3212627" cy="1046440"/>
          </a:xfrm>
          <a:prstGeom prst="rect">
            <a:avLst/>
          </a:prstGeom>
          <a:noFill/>
        </p:spPr>
        <p:txBody>
          <a:bodyPr wrap="square" rtlCol="0">
            <a:spAutoFit/>
          </a:bodyPr>
          <a:lstStyle/>
          <a:p>
            <a:r>
              <a:rPr lang="en-IN" sz="3100" dirty="0"/>
              <a:t>SVM: RBF Kernel</a:t>
            </a:r>
          </a:p>
        </p:txBody>
      </p:sp>
      <p:sp>
        <p:nvSpPr>
          <p:cNvPr id="32" name="TextBox 31">
            <a:extLst>
              <a:ext uri="{FF2B5EF4-FFF2-40B4-BE49-F238E27FC236}">
                <a16:creationId xmlns:a16="http://schemas.microsoft.com/office/drawing/2014/main" id="{A4E8ADC6-AE61-42C4-A049-D15B9CFFEBB7}"/>
              </a:ext>
            </a:extLst>
          </p:cNvPr>
          <p:cNvSpPr txBox="1"/>
          <p:nvPr/>
        </p:nvSpPr>
        <p:spPr>
          <a:xfrm>
            <a:off x="24655256" y="10626035"/>
            <a:ext cx="3212627" cy="1046440"/>
          </a:xfrm>
          <a:prstGeom prst="rect">
            <a:avLst/>
          </a:prstGeom>
          <a:noFill/>
        </p:spPr>
        <p:txBody>
          <a:bodyPr wrap="square" rtlCol="0">
            <a:spAutoFit/>
          </a:bodyPr>
          <a:lstStyle/>
          <a:p>
            <a:r>
              <a:rPr lang="en-IN" sz="3100" dirty="0"/>
              <a:t>Logistic Regression</a:t>
            </a:r>
          </a:p>
        </p:txBody>
      </p:sp>
      <p:sp>
        <p:nvSpPr>
          <p:cNvPr id="35" name="TextBox 34">
            <a:extLst>
              <a:ext uri="{FF2B5EF4-FFF2-40B4-BE49-F238E27FC236}">
                <a16:creationId xmlns:a16="http://schemas.microsoft.com/office/drawing/2014/main" id="{CC9999D6-94D9-4FDE-A1DC-210D5695B824}"/>
              </a:ext>
            </a:extLst>
          </p:cNvPr>
          <p:cNvSpPr txBox="1"/>
          <p:nvPr/>
        </p:nvSpPr>
        <p:spPr>
          <a:xfrm>
            <a:off x="17078877" y="15669673"/>
            <a:ext cx="4032910" cy="1046440"/>
          </a:xfrm>
          <a:prstGeom prst="rect">
            <a:avLst/>
          </a:prstGeom>
          <a:noFill/>
        </p:spPr>
        <p:txBody>
          <a:bodyPr wrap="square" rtlCol="0">
            <a:spAutoFit/>
          </a:bodyPr>
          <a:lstStyle/>
          <a:p>
            <a:r>
              <a:rPr lang="en-IN" sz="3100" dirty="0"/>
              <a:t>Random Forest Regression</a:t>
            </a:r>
          </a:p>
        </p:txBody>
      </p:sp>
      <p:sp>
        <p:nvSpPr>
          <p:cNvPr id="37" name="TextBox 36">
            <a:extLst>
              <a:ext uri="{FF2B5EF4-FFF2-40B4-BE49-F238E27FC236}">
                <a16:creationId xmlns:a16="http://schemas.microsoft.com/office/drawing/2014/main" id="{C479B2EC-18CA-47A8-BEE9-3C28B7EDFC2D}"/>
              </a:ext>
            </a:extLst>
          </p:cNvPr>
          <p:cNvSpPr txBox="1"/>
          <p:nvPr/>
        </p:nvSpPr>
        <p:spPr>
          <a:xfrm>
            <a:off x="24260851" y="15737487"/>
            <a:ext cx="4032910" cy="1046440"/>
          </a:xfrm>
          <a:prstGeom prst="rect">
            <a:avLst/>
          </a:prstGeom>
          <a:noFill/>
        </p:spPr>
        <p:txBody>
          <a:bodyPr wrap="square" rtlCol="0">
            <a:spAutoFit/>
          </a:bodyPr>
          <a:lstStyle/>
          <a:p>
            <a:r>
              <a:rPr lang="en-IN" sz="3100" dirty="0"/>
              <a:t>Artificial Neural Network</a:t>
            </a:r>
          </a:p>
        </p:txBody>
      </p:sp>
      <p:graphicFrame>
        <p:nvGraphicFramePr>
          <p:cNvPr id="38" name="Table 37">
            <a:extLst>
              <a:ext uri="{FF2B5EF4-FFF2-40B4-BE49-F238E27FC236}">
                <a16:creationId xmlns:a16="http://schemas.microsoft.com/office/drawing/2014/main" id="{A06550D0-E858-4BDC-8C25-9B6DD010E1FD}"/>
              </a:ext>
            </a:extLst>
          </p:cNvPr>
          <p:cNvGraphicFramePr>
            <a:graphicFrameLocks noGrp="1"/>
          </p:cNvGraphicFramePr>
          <p:nvPr>
            <p:extLst>
              <p:ext uri="{D42A27DB-BD31-4B8C-83A1-F6EECF244321}">
                <p14:modId xmlns:p14="http://schemas.microsoft.com/office/powerpoint/2010/main" val="1733293777"/>
              </p:ext>
            </p:extLst>
          </p:nvPr>
        </p:nvGraphicFramePr>
        <p:xfrm>
          <a:off x="17977711" y="21102577"/>
          <a:ext cx="9386202" cy="4607253"/>
        </p:xfrm>
        <a:graphic>
          <a:graphicData uri="http://schemas.openxmlformats.org/drawingml/2006/table">
            <a:tbl>
              <a:tblPr/>
              <a:tblGrid>
                <a:gridCol w="3245766">
                  <a:extLst>
                    <a:ext uri="{9D8B030D-6E8A-4147-A177-3AD203B41FA5}">
                      <a16:colId xmlns:a16="http://schemas.microsoft.com/office/drawing/2014/main" val="2252867653"/>
                    </a:ext>
                  </a:extLst>
                </a:gridCol>
                <a:gridCol w="2819586">
                  <a:extLst>
                    <a:ext uri="{9D8B030D-6E8A-4147-A177-3AD203B41FA5}">
                      <a16:colId xmlns:a16="http://schemas.microsoft.com/office/drawing/2014/main" val="1626020511"/>
                    </a:ext>
                  </a:extLst>
                </a:gridCol>
                <a:gridCol w="3320850">
                  <a:extLst>
                    <a:ext uri="{9D8B030D-6E8A-4147-A177-3AD203B41FA5}">
                      <a16:colId xmlns:a16="http://schemas.microsoft.com/office/drawing/2014/main" val="1465436188"/>
                    </a:ext>
                  </a:extLst>
                </a:gridCol>
              </a:tblGrid>
              <a:tr h="695047">
                <a:tc>
                  <a:txBody>
                    <a:bodyPr/>
                    <a:lstStyle/>
                    <a:p>
                      <a:pPr algn="ctr" rtl="0" fontAlgn="t">
                        <a:spcBef>
                          <a:spcPts val="0"/>
                        </a:spcBef>
                        <a:spcAft>
                          <a:spcPts val="0"/>
                        </a:spcAft>
                      </a:pPr>
                      <a:r>
                        <a:rPr lang="en-IN" sz="3000" b="1" i="0" u="none" strike="noStrike" dirty="0">
                          <a:solidFill>
                            <a:srgbClr val="000000"/>
                          </a:solidFill>
                          <a:effectLst/>
                          <a:latin typeface="Times New Roman" panose="02020603050405020304" pitchFamily="18" charset="0"/>
                        </a:rPr>
                        <a:t>Model</a:t>
                      </a:r>
                      <a:endParaRPr lang="en-IN" sz="30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3000" b="1" i="0" u="none" strike="noStrike" dirty="0">
                          <a:solidFill>
                            <a:srgbClr val="000000"/>
                          </a:solidFill>
                          <a:effectLst/>
                          <a:latin typeface="Times New Roman" panose="02020603050405020304" pitchFamily="18" charset="0"/>
                        </a:rPr>
                        <a:t>H1N1 Flu Score</a:t>
                      </a:r>
                      <a:endParaRPr lang="en-IN" sz="30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3000" b="1" i="0" u="none" strike="noStrike" dirty="0">
                          <a:solidFill>
                            <a:srgbClr val="000000"/>
                          </a:solidFill>
                          <a:effectLst/>
                          <a:latin typeface="Times New Roman" panose="02020603050405020304" pitchFamily="18" charset="0"/>
                        </a:rPr>
                        <a:t>Seasonal Flu Score</a:t>
                      </a:r>
                      <a:endParaRPr lang="en-IN" sz="30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662665"/>
                  </a:ext>
                </a:extLst>
              </a:tr>
              <a:tr h="762169">
                <a:tc>
                  <a:txBody>
                    <a:bodyPr/>
                    <a:lstStyle/>
                    <a:p>
                      <a:pPr algn="ctr" rtl="0" fontAlgn="t">
                        <a:spcBef>
                          <a:spcPts val="0"/>
                        </a:spcBef>
                        <a:spcAft>
                          <a:spcPts val="0"/>
                        </a:spcAft>
                      </a:pPr>
                      <a:r>
                        <a:rPr lang="en-IN" sz="3000" b="0" i="0" u="none" strike="noStrike">
                          <a:solidFill>
                            <a:srgbClr val="000000"/>
                          </a:solidFill>
                          <a:effectLst/>
                          <a:latin typeface="Times New Roman" panose="02020603050405020304" pitchFamily="18" charset="0"/>
                        </a:rPr>
                        <a:t>svm</a:t>
                      </a:r>
                      <a:endParaRPr lang="en-IN"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3000" b="0" i="0" u="none" strike="noStrike" dirty="0">
                          <a:solidFill>
                            <a:srgbClr val="212121"/>
                          </a:solidFill>
                          <a:effectLst/>
                          <a:latin typeface="Times New Roman" panose="02020603050405020304" pitchFamily="18" charset="0"/>
                        </a:rPr>
                        <a:t>0.8085</a:t>
                      </a:r>
                      <a:endParaRPr lang="en-IN"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3000" b="0" i="0" u="none" strike="noStrike" dirty="0">
                          <a:solidFill>
                            <a:srgbClr val="212121"/>
                          </a:solidFill>
                          <a:effectLst/>
                          <a:latin typeface="Times New Roman" panose="02020603050405020304" pitchFamily="18" charset="0"/>
                        </a:rPr>
                        <a:t>0.8596</a:t>
                      </a:r>
                      <a:endParaRPr lang="en-IN"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3353124"/>
                  </a:ext>
                </a:extLst>
              </a:tr>
              <a:tr h="1193934">
                <a:tc>
                  <a:txBody>
                    <a:bodyPr/>
                    <a:lstStyle/>
                    <a:p>
                      <a:pPr algn="ctr" rtl="0" fontAlgn="t">
                        <a:spcBef>
                          <a:spcPts val="0"/>
                        </a:spcBef>
                        <a:spcAft>
                          <a:spcPts val="0"/>
                        </a:spcAft>
                      </a:pPr>
                      <a:r>
                        <a:rPr lang="en-IN" sz="3000" b="0" i="0" u="none" strike="noStrike">
                          <a:solidFill>
                            <a:srgbClr val="000000"/>
                          </a:solidFill>
                          <a:effectLst/>
                          <a:latin typeface="Times New Roman" panose="02020603050405020304" pitchFamily="18" charset="0"/>
                        </a:rPr>
                        <a:t>random_forest</a:t>
                      </a:r>
                      <a:endParaRPr lang="en-IN"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3000" b="0" i="0" u="none" strike="noStrike" dirty="0">
                          <a:solidFill>
                            <a:srgbClr val="000000"/>
                          </a:solidFill>
                          <a:effectLst/>
                          <a:latin typeface="Times New Roman" panose="02020603050405020304" pitchFamily="18" charset="0"/>
                        </a:rPr>
                        <a:t>0.8154</a:t>
                      </a:r>
                      <a:endParaRPr lang="en-IN"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3000" b="0" i="0" u="none" strike="noStrike" dirty="0">
                          <a:solidFill>
                            <a:srgbClr val="000000"/>
                          </a:solidFill>
                          <a:effectLst/>
                          <a:latin typeface="Times New Roman" panose="02020603050405020304" pitchFamily="18" charset="0"/>
                        </a:rPr>
                        <a:t>0.8494</a:t>
                      </a:r>
                      <a:endParaRPr lang="en-IN"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3412557"/>
                  </a:ext>
                </a:extLst>
              </a:tr>
              <a:tr h="1193934">
                <a:tc>
                  <a:txBody>
                    <a:bodyPr/>
                    <a:lstStyle/>
                    <a:p>
                      <a:pPr algn="ctr" rtl="0" fontAlgn="t">
                        <a:spcBef>
                          <a:spcPts val="0"/>
                        </a:spcBef>
                        <a:spcAft>
                          <a:spcPts val="0"/>
                        </a:spcAft>
                      </a:pPr>
                      <a:r>
                        <a:rPr lang="en-IN" sz="3000" b="0" i="0" u="none" strike="noStrike">
                          <a:solidFill>
                            <a:srgbClr val="000000"/>
                          </a:solidFill>
                          <a:effectLst/>
                          <a:latin typeface="Times New Roman" panose="02020603050405020304" pitchFamily="18" charset="0"/>
                        </a:rPr>
                        <a:t>logistic_regression</a:t>
                      </a:r>
                      <a:endParaRPr lang="en-IN"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3000" b="0" i="0" u="none" strike="noStrike" dirty="0">
                          <a:solidFill>
                            <a:srgbClr val="000000"/>
                          </a:solidFill>
                          <a:effectLst/>
                          <a:latin typeface="Times New Roman" panose="02020603050405020304" pitchFamily="18" charset="0"/>
                        </a:rPr>
                        <a:t>0.6792</a:t>
                      </a:r>
                      <a:endParaRPr lang="en-IN"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3000" b="0" i="0" u="none" strike="noStrike" dirty="0">
                          <a:solidFill>
                            <a:srgbClr val="000000"/>
                          </a:solidFill>
                          <a:effectLst/>
                          <a:latin typeface="Times New Roman" panose="02020603050405020304" pitchFamily="18" charset="0"/>
                        </a:rPr>
                        <a:t>0.5949</a:t>
                      </a:r>
                      <a:endParaRPr lang="en-IN"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097782"/>
                  </a:ext>
                </a:extLst>
              </a:tr>
              <a:tr h="762169">
                <a:tc>
                  <a:txBody>
                    <a:bodyPr/>
                    <a:lstStyle/>
                    <a:p>
                      <a:pPr algn="ctr" rtl="0" fontAlgn="t">
                        <a:spcBef>
                          <a:spcPts val="0"/>
                        </a:spcBef>
                        <a:spcAft>
                          <a:spcPts val="0"/>
                        </a:spcAft>
                      </a:pPr>
                      <a:r>
                        <a:rPr lang="en-IN" sz="3000" b="0" i="0" u="none" strike="noStrike">
                          <a:solidFill>
                            <a:srgbClr val="000000"/>
                          </a:solidFill>
                          <a:effectLst/>
                          <a:latin typeface="Times New Roman" panose="02020603050405020304" pitchFamily="18" charset="0"/>
                        </a:rPr>
                        <a:t>ANN</a:t>
                      </a:r>
                      <a:endParaRPr lang="en-IN"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3000" b="0" i="0" u="none" strike="noStrike" dirty="0">
                          <a:solidFill>
                            <a:srgbClr val="212121"/>
                          </a:solidFill>
                          <a:effectLst/>
                          <a:latin typeface="Times New Roman" panose="02020603050405020304" pitchFamily="18" charset="0"/>
                        </a:rPr>
                        <a:t>0.8257</a:t>
                      </a:r>
                      <a:endParaRPr lang="en-IN"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3000" b="0" i="0" u="none" strike="noStrike" dirty="0">
                          <a:solidFill>
                            <a:srgbClr val="212121"/>
                          </a:solidFill>
                          <a:effectLst/>
                          <a:latin typeface="Times New Roman" panose="02020603050405020304" pitchFamily="18" charset="0"/>
                        </a:rPr>
                        <a:t>0.8601</a:t>
                      </a:r>
                      <a:endParaRPr lang="en-IN"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2466278"/>
                  </a:ext>
                </a:extLst>
              </a:tr>
            </a:tbl>
          </a:graphicData>
        </a:graphic>
      </p:graphicFrame>
      <p:pic>
        <p:nvPicPr>
          <p:cNvPr id="5" name="Picture 4">
            <a:extLst>
              <a:ext uri="{FF2B5EF4-FFF2-40B4-BE49-F238E27FC236}">
                <a16:creationId xmlns:a16="http://schemas.microsoft.com/office/drawing/2014/main" id="{7A01E93C-774B-4918-A7B0-B256AC2427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10490" y="16716113"/>
            <a:ext cx="7133632" cy="3559522"/>
          </a:xfrm>
          <a:prstGeom prst="rect">
            <a:avLst/>
          </a:prstGeom>
        </p:spPr>
      </p:pic>
      <p:sp>
        <p:nvSpPr>
          <p:cNvPr id="39" name="TextBox 38">
            <a:extLst>
              <a:ext uri="{FF2B5EF4-FFF2-40B4-BE49-F238E27FC236}">
                <a16:creationId xmlns:a16="http://schemas.microsoft.com/office/drawing/2014/main" id="{3940FD98-655F-4051-B4AD-A00BD8295523}"/>
              </a:ext>
            </a:extLst>
          </p:cNvPr>
          <p:cNvSpPr txBox="1"/>
          <p:nvPr/>
        </p:nvSpPr>
        <p:spPr>
          <a:xfrm>
            <a:off x="19983546" y="20452596"/>
            <a:ext cx="4987115" cy="569387"/>
          </a:xfrm>
          <a:prstGeom prst="rect">
            <a:avLst/>
          </a:prstGeom>
          <a:noFill/>
        </p:spPr>
        <p:txBody>
          <a:bodyPr wrap="square" rtlCol="0">
            <a:spAutoFit/>
          </a:bodyPr>
          <a:lstStyle/>
          <a:p>
            <a:r>
              <a:rPr lang="en-IN" sz="3100" dirty="0"/>
              <a:t>Best Results Obtained</a:t>
            </a:r>
          </a:p>
        </p:txBody>
      </p:sp>
      <p:pic>
        <p:nvPicPr>
          <p:cNvPr id="40" name="Picture 2">
            <a:extLst>
              <a:ext uri="{FF2B5EF4-FFF2-40B4-BE49-F238E27FC236}">
                <a16:creationId xmlns:a16="http://schemas.microsoft.com/office/drawing/2014/main" id="{9A4E35E8-D45F-4FA5-8001-6074426E3B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47284" y="26117496"/>
            <a:ext cx="9042876" cy="597171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B15C0BBA-EB83-4359-83FD-61EB5633F371}"/>
              </a:ext>
            </a:extLst>
          </p:cNvPr>
          <p:cNvSpPr txBox="1"/>
          <p:nvPr/>
        </p:nvSpPr>
        <p:spPr>
          <a:xfrm>
            <a:off x="25139781" y="28149310"/>
            <a:ext cx="4987115" cy="2062103"/>
          </a:xfrm>
          <a:prstGeom prst="rect">
            <a:avLst/>
          </a:prstGeom>
          <a:noFill/>
        </p:spPr>
        <p:txBody>
          <a:bodyPr wrap="square" rtlCol="0">
            <a:spAutoFit/>
          </a:bodyPr>
          <a:lstStyle/>
          <a:p>
            <a:r>
              <a:rPr lang="en-IN" sz="3200" dirty="0"/>
              <a:t>Proportion of people </a:t>
            </a:r>
          </a:p>
          <a:p>
            <a:r>
              <a:rPr lang="en-IN" sz="3200" dirty="0"/>
              <a:t>who received </a:t>
            </a:r>
          </a:p>
          <a:p>
            <a:r>
              <a:rPr lang="en-IN" sz="3200" dirty="0"/>
              <a:t>H1N1 vaccine and Seasonal Flu Vaccine</a:t>
            </a:r>
          </a:p>
        </p:txBody>
      </p:sp>
      <p:pic>
        <p:nvPicPr>
          <p:cNvPr id="43" name="Picture 2">
            <a:extLst>
              <a:ext uri="{FF2B5EF4-FFF2-40B4-BE49-F238E27FC236}">
                <a16:creationId xmlns:a16="http://schemas.microsoft.com/office/drawing/2014/main" id="{F5E36943-F2E0-4FDA-B84A-7A605B6C1EF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2132" y="21434403"/>
            <a:ext cx="11653693" cy="68174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1116</TotalTime>
  <Words>816</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Srividya Inampudi</cp:lastModifiedBy>
  <cp:revision>105</cp:revision>
  <dcterms:created xsi:type="dcterms:W3CDTF">2008-12-04T00:20:37Z</dcterms:created>
  <dcterms:modified xsi:type="dcterms:W3CDTF">2020-06-16T08:24:26Z</dcterms:modified>
  <cp:category>Research Poster</cp:category>
</cp:coreProperties>
</file>