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hwanth desaboina" initials="jd" lastIdx="1" clrIdx="0">
    <p:extLst>
      <p:ext uri="{19B8F6BF-5375-455C-9EA6-DF929625EA0E}">
        <p15:presenceInfo xmlns:p15="http://schemas.microsoft.com/office/powerpoint/2012/main" userId="fe0a98a0c3eff2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19" d="100"/>
          <a:sy n="19" d="100"/>
        </p:scale>
        <p:origin x="2506" y="-581"/>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f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f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848721" y="6307399"/>
            <a:ext cx="14173200" cy="3553440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477995" y="663733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04691"/>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213943" y="7415828"/>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556806" y="12782091"/>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570601" y="30798976"/>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394136" y="36209367"/>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865576" y="31838323"/>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881342" y="36288926"/>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3686517" y="599422"/>
            <a:ext cx="25081678" cy="4893433"/>
          </a:xfrm>
          <a:prstGeom prst="rect">
            <a:avLst/>
          </a:prstGeom>
          <a:noFill/>
          <a:ln w="9525">
            <a:noFill/>
            <a:miter lim="800000"/>
            <a:headEnd/>
            <a:tailEnd/>
          </a:ln>
        </p:spPr>
        <p:txBody>
          <a:bodyPr wrap="square" lIns="91243" tIns="45614" rIns="91243" bIns="45614">
            <a:spAutoFit/>
          </a:bodyPr>
          <a:lstStyle/>
          <a:p>
            <a:r>
              <a:rPr lang="en-IN" sz="7200" b="1" u="sng" dirty="0"/>
              <a:t>HUMAN INTERACTION WITH NAO HUMANOID </a:t>
            </a:r>
            <a:endParaRPr lang="en-US" sz="7200" b="1" u="sng" dirty="0"/>
          </a:p>
          <a:p>
            <a:r>
              <a:rPr lang="en-US" sz="4800" b="1" dirty="0"/>
              <a:t> </a:t>
            </a:r>
            <a:r>
              <a:rPr lang="en-IN" sz="4800" b="1" dirty="0" err="1"/>
              <a:t>Supriya</a:t>
            </a:r>
            <a:r>
              <a:rPr lang="en-IN" sz="4800" b="1" dirty="0"/>
              <a:t> .R</a:t>
            </a:r>
          </a:p>
          <a:p>
            <a:r>
              <a:rPr lang="en-IN" sz="4800" b="1" dirty="0"/>
              <a:t>Jashwanth .D</a:t>
            </a:r>
          </a:p>
          <a:p>
            <a:r>
              <a:rPr lang="en-IN" sz="4800" b="1" dirty="0" err="1"/>
              <a:t>Indraneel</a:t>
            </a:r>
            <a:r>
              <a:rPr lang="en-IN" sz="4800" b="1" dirty="0"/>
              <a:t> .S</a:t>
            </a:r>
          </a:p>
          <a:p>
            <a:r>
              <a:rPr lang="en-IN" sz="4800" b="1" dirty="0"/>
              <a:t>Shashank Yadav </a:t>
            </a:r>
          </a:p>
          <a:p>
            <a:r>
              <a:rPr lang="en-US" sz="4800" b="1" dirty="0"/>
              <a:t>                                                                                                       Mentor: Dr. </a:t>
            </a:r>
            <a:r>
              <a:rPr lang="en-IN" sz="4800" b="1" dirty="0"/>
              <a:t>Tapas Badal</a:t>
            </a:r>
            <a:endParaRPr lang="en-US" sz="4800" b="1" dirty="0"/>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- 16</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7104" y="2223483"/>
            <a:ext cx="6758110" cy="2077853"/>
          </a:xfrm>
          <a:prstGeom prst="rect">
            <a:avLst/>
          </a:prstGeom>
        </p:spPr>
      </p:pic>
      <p:pic>
        <p:nvPicPr>
          <p:cNvPr id="10" name="Picture 9" descr="A drawing of a face&#10;&#10;Description generated with high confidence">
            <a:extLst>
              <a:ext uri="{FF2B5EF4-FFF2-40B4-BE49-F238E27FC236}">
                <a16:creationId xmlns:a16="http://schemas.microsoft.com/office/drawing/2014/main" id="{777A2BC4-CA98-4028-A857-9A2B5FE61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678" y="2247300"/>
            <a:ext cx="8388431" cy="2077853"/>
          </a:xfrm>
          <a:prstGeom prst="rect">
            <a:avLst/>
          </a:prstGeom>
        </p:spPr>
      </p:pic>
      <p:sp>
        <p:nvSpPr>
          <p:cNvPr id="2" name="TextBox 1"/>
          <p:cNvSpPr txBox="1"/>
          <p:nvPr/>
        </p:nvSpPr>
        <p:spPr>
          <a:xfrm>
            <a:off x="1007678" y="8348742"/>
            <a:ext cx="12486290" cy="4031873"/>
          </a:xfrm>
          <a:prstGeom prst="rect">
            <a:avLst/>
          </a:prstGeom>
          <a:noFill/>
        </p:spPr>
        <p:txBody>
          <a:bodyPr wrap="square" rtlCol="0">
            <a:spAutoFit/>
          </a:bodyPr>
          <a:lstStyle/>
          <a:p>
            <a:pPr algn="l"/>
            <a:r>
              <a:rPr lang="en-US" sz="3200" b="1" dirty="0"/>
              <a:t>This project defines about the NAO humanoid robot interaction with humans as a receptionist in an organization. It exhibits the face detection, speech recognition and human activities like walking and dancing. These tasks are achieved using stimulation software CHOREGRAPHE which is based on Graphical User Interface (GUI). The instinct of this project is to test NAO Humanoid Robot for interacting with humans in voice, movement and face activities.</a:t>
            </a:r>
            <a:endParaRPr lang="en-IN" sz="3200" dirty="0">
              <a:latin typeface="Times New Roman" pitchFamily="18" charset="0"/>
              <a:cs typeface="Times New Roman" pitchFamily="18" charset="0"/>
            </a:endParaRPr>
          </a:p>
        </p:txBody>
      </p:sp>
      <p:sp>
        <p:nvSpPr>
          <p:cNvPr id="5" name="TextBox 4"/>
          <p:cNvSpPr txBox="1"/>
          <p:nvPr/>
        </p:nvSpPr>
        <p:spPr>
          <a:xfrm>
            <a:off x="570601" y="31965900"/>
            <a:ext cx="13779062" cy="3539430"/>
          </a:xfrm>
          <a:prstGeom prst="rect">
            <a:avLst/>
          </a:prstGeom>
          <a:noFill/>
        </p:spPr>
        <p:txBody>
          <a:bodyPr wrap="square" rtlCol="0">
            <a:spAutoFit/>
          </a:bodyPr>
          <a:lstStyle/>
          <a:p>
            <a:r>
              <a:rPr lang="en-IN" sz="3200" dirty="0"/>
              <a:t>The ability of the Nao Humanoid to communicate with humans is achieved with the help of CHOREGRAPHE .</a:t>
            </a:r>
          </a:p>
          <a:p>
            <a:r>
              <a:rPr lang="en-IN" sz="3200" dirty="0"/>
              <a:t>CHOREGRAPHE is a sort of stimulator and using the internet connection the </a:t>
            </a:r>
            <a:r>
              <a:rPr lang="en-IN" sz="3200" dirty="0" err="1"/>
              <a:t>choregraphe</a:t>
            </a:r>
            <a:r>
              <a:rPr lang="en-IN" sz="3200" dirty="0"/>
              <a:t> can be connected to the NAO Humanoid in order to change the NAO Humanoid’s Behaviour.</a:t>
            </a:r>
          </a:p>
          <a:p>
            <a:r>
              <a:rPr lang="en-IN" sz="3200" dirty="0"/>
              <a:t>CHOREGRAPHE contains dialog boxes which is responsible for each and every action done by  NAO. </a:t>
            </a:r>
          </a:p>
        </p:txBody>
      </p:sp>
      <p:sp>
        <p:nvSpPr>
          <p:cNvPr id="12" name="TextBox 11"/>
          <p:cNvSpPr txBox="1"/>
          <p:nvPr/>
        </p:nvSpPr>
        <p:spPr>
          <a:xfrm>
            <a:off x="15957755" y="32798768"/>
            <a:ext cx="13726296" cy="2554545"/>
          </a:xfrm>
          <a:prstGeom prst="rect">
            <a:avLst/>
          </a:prstGeom>
          <a:noFill/>
        </p:spPr>
        <p:txBody>
          <a:bodyPr wrap="square" rtlCol="0">
            <a:spAutoFit/>
          </a:bodyPr>
          <a:lstStyle/>
          <a:p>
            <a:r>
              <a:rPr lang="en-IN" sz="3200" dirty="0"/>
              <a:t>The NAO robot is able to interact with its clients as a receptionist.</a:t>
            </a:r>
          </a:p>
          <a:p>
            <a:r>
              <a:rPr lang="en-IN" sz="3200" dirty="0"/>
              <a:t>The limitation in our project is that the NAO Humanoid can only respond to questions asked in English.</a:t>
            </a:r>
          </a:p>
          <a:p>
            <a:r>
              <a:rPr lang="en-IN" sz="3200" dirty="0"/>
              <a:t>The further implementation and advancement of this project is to make the NAO communicate in different languages.</a:t>
            </a:r>
          </a:p>
        </p:txBody>
      </p:sp>
      <p:sp>
        <p:nvSpPr>
          <p:cNvPr id="13" name="TextBox 12"/>
          <p:cNvSpPr txBox="1"/>
          <p:nvPr/>
        </p:nvSpPr>
        <p:spPr>
          <a:xfrm>
            <a:off x="16227356" y="37433235"/>
            <a:ext cx="13223944" cy="3046988"/>
          </a:xfrm>
          <a:prstGeom prst="rect">
            <a:avLst/>
          </a:prstGeom>
          <a:noFill/>
        </p:spPr>
        <p:txBody>
          <a:bodyPr wrap="square" rtlCol="0">
            <a:spAutoFit/>
          </a:bodyPr>
          <a:lstStyle/>
          <a:p>
            <a:pPr lvl="0"/>
            <a:r>
              <a:rPr lang="en-US" sz="3200" dirty="0" err="1"/>
              <a:t>D.Gouaillier</a:t>
            </a:r>
            <a:r>
              <a:rPr lang="en-US" sz="3200" dirty="0"/>
              <a:t>, </a:t>
            </a:r>
            <a:r>
              <a:rPr lang="en-US" sz="3200" dirty="0" err="1"/>
              <a:t>V.Hugel</a:t>
            </a:r>
            <a:r>
              <a:rPr lang="en-US" sz="3200" dirty="0"/>
              <a:t>, </a:t>
            </a:r>
            <a:r>
              <a:rPr lang="en-US" sz="3200" dirty="0" err="1"/>
              <a:t>P.Blazevic</a:t>
            </a:r>
            <a:r>
              <a:rPr lang="en-US" sz="3200" dirty="0"/>
              <a:t>, C. </a:t>
            </a:r>
            <a:r>
              <a:rPr lang="en-US" sz="3200" dirty="0" err="1"/>
              <a:t>Kilner</a:t>
            </a:r>
            <a:r>
              <a:rPr lang="en-US" sz="3200" dirty="0"/>
              <a:t>, </a:t>
            </a:r>
            <a:r>
              <a:rPr lang="en-US" sz="3200" dirty="0" err="1"/>
              <a:t>P.Lafourcade</a:t>
            </a:r>
            <a:r>
              <a:rPr lang="en-US" sz="3200" dirty="0"/>
              <a:t>, </a:t>
            </a:r>
            <a:r>
              <a:rPr lang="en-US" sz="3200" dirty="0" err="1"/>
              <a:t>B.Marnier</a:t>
            </a:r>
            <a:r>
              <a:rPr lang="en-US" sz="3200" dirty="0"/>
              <a:t>,…B. </a:t>
            </a:r>
            <a:r>
              <a:rPr lang="en-US" sz="3200" dirty="0" err="1"/>
              <a:t>Maisonnier</a:t>
            </a:r>
            <a:r>
              <a:rPr lang="en-US" sz="3200" dirty="0"/>
              <a:t>, “The NAO humanoid: a combination of performance and affordability” 2008, pp.1-10.</a:t>
            </a:r>
            <a:endParaRPr lang="en-IN" sz="3200" dirty="0"/>
          </a:p>
          <a:p>
            <a:pPr lvl="0"/>
            <a:r>
              <a:rPr lang="en-US" sz="3200" dirty="0"/>
              <a:t>D. </a:t>
            </a:r>
            <a:r>
              <a:rPr lang="en-US" sz="3200" dirty="0" err="1"/>
              <a:t>Maisonnier</a:t>
            </a:r>
            <a:r>
              <a:rPr lang="en-US" sz="3200" dirty="0"/>
              <a:t> </a:t>
            </a:r>
            <a:r>
              <a:rPr lang="en-US" sz="3200" i="1" dirty="0"/>
              <a:t>et al</a:t>
            </a:r>
            <a:r>
              <a:rPr lang="en-US" sz="3200" dirty="0"/>
              <a:t>., “Mechatronic design of NAO humanoid” </a:t>
            </a:r>
            <a:r>
              <a:rPr lang="en-US" sz="3200" i="1" dirty="0"/>
              <a:t>IEEE international conference on Robotics and Automation</a:t>
            </a:r>
            <a:r>
              <a:rPr lang="en-US" sz="3200" dirty="0"/>
              <a:t>, Japan, 2009, pp.769-774. </a:t>
            </a:r>
            <a:endParaRPr lang="en-IN" sz="3200" dirty="0"/>
          </a:p>
        </p:txBody>
      </p:sp>
      <p:sp>
        <p:nvSpPr>
          <p:cNvPr id="25" name="TextBox 24"/>
          <p:cNvSpPr txBox="1"/>
          <p:nvPr/>
        </p:nvSpPr>
        <p:spPr>
          <a:xfrm>
            <a:off x="696726" y="13410802"/>
            <a:ext cx="13652937" cy="7478970"/>
          </a:xfrm>
          <a:prstGeom prst="rect">
            <a:avLst/>
          </a:prstGeom>
          <a:noFill/>
        </p:spPr>
        <p:txBody>
          <a:bodyPr wrap="square" rtlCol="0">
            <a:spAutoFit/>
          </a:bodyPr>
          <a:lstStyle/>
          <a:p>
            <a:r>
              <a:rPr lang="en-US" sz="3200" dirty="0"/>
              <a:t>This project defines about the strategies and operations of NAO Humanoid robot which are practically exhibited with the prototyped working model This section explains the salient features of the NAO robot. The humanoid Robot NAO is a humanoid robot developed by a French Company called Aldebaran and later it is taken over by SOFTBANK ROBOTICS It is an open platform where the user can change all the embedded system software or just add some applications to make the robot adopt specific behaviors. The height of the NAO robot is 23 inches and it can walk on various varying slope surfaces and recognize faces &amp; voices and even react to touch with emotions. The appealing appearance and features of the   sophisticated sensor network, including two cameras, four microphones, a sonar range network, including two cameras and   receivers, one mother board in head. </a:t>
            </a:r>
          </a:p>
          <a:p>
            <a:endParaRPr lang="en-IN" sz="3200" dirty="0"/>
          </a:p>
          <a:p>
            <a:endParaRPr lang="en-IN" sz="3200" dirty="0"/>
          </a:p>
        </p:txBody>
      </p:sp>
      <p:sp>
        <p:nvSpPr>
          <p:cNvPr id="26" name="TextBox 25"/>
          <p:cNvSpPr txBox="1"/>
          <p:nvPr/>
        </p:nvSpPr>
        <p:spPr>
          <a:xfrm>
            <a:off x="630620" y="37004609"/>
            <a:ext cx="13719043" cy="5016758"/>
          </a:xfrm>
          <a:prstGeom prst="rect">
            <a:avLst/>
          </a:prstGeom>
          <a:noFill/>
        </p:spPr>
        <p:txBody>
          <a:bodyPr wrap="square" rtlCol="0">
            <a:spAutoFit/>
          </a:bodyPr>
          <a:lstStyle/>
          <a:p>
            <a:r>
              <a:rPr lang="en-IN" sz="3200" dirty="0"/>
              <a:t> </a:t>
            </a:r>
          </a:p>
          <a:p>
            <a:r>
              <a:rPr lang="en-US" sz="3200" dirty="0"/>
              <a:t>This section presents the approach proposed for the behaviors NAO model applied to various human interaction processes. The following illustrations describe what was technically done to implement and the components that were created to provide a bridge between the human and the robotic control software. In the third zone the picture of the NAO robot was displayed to ensure the execution of the </a:t>
            </a:r>
            <a:r>
              <a:rPr lang="en-US" sz="3200" dirty="0" err="1"/>
              <a:t>Choregraphe</a:t>
            </a:r>
            <a:r>
              <a:rPr lang="en-US" sz="3200" dirty="0"/>
              <a:t> software tool. Fig.3 describes the general information about the institution. The questions are given below the figures and answers are given in the say module which connected to each switch statement below </a:t>
            </a:r>
            <a:endParaRPr lang="en-IN" sz="3200" dirty="0">
              <a:latin typeface="Times New Roman" pitchFamily="18" charset="0"/>
              <a:cs typeface="Times New Roman" pitchFamily="18" charset="0"/>
            </a:endParaRPr>
          </a:p>
        </p:txBody>
      </p:sp>
      <p:sp>
        <p:nvSpPr>
          <p:cNvPr id="28" name="TextBox 27"/>
          <p:cNvSpPr txBox="1"/>
          <p:nvPr/>
        </p:nvSpPr>
        <p:spPr>
          <a:xfrm>
            <a:off x="16031114" y="11788816"/>
            <a:ext cx="13813010" cy="4031873"/>
          </a:xfrm>
          <a:prstGeom prst="rect">
            <a:avLst/>
          </a:prstGeom>
          <a:noFill/>
        </p:spPr>
        <p:txBody>
          <a:bodyPr wrap="square" rtlCol="0">
            <a:spAutoFit/>
          </a:bodyPr>
          <a:lstStyle/>
          <a:p>
            <a:r>
              <a:rPr lang="en-US" sz="3200" dirty="0"/>
              <a:t>The Box starts when a signal is received on this input </a:t>
            </a:r>
            <a:endParaRPr lang="en-IN" sz="3200" dirty="0"/>
          </a:p>
          <a:p>
            <a:r>
              <a:rPr lang="en-US" sz="3200" dirty="0"/>
              <a:t>TEXT from Interview control module. The input of this module is a text string block. The Box sends a signal when the robot finishes talking (VOICE_END). The output signal is Boolean data type. Figures 3 illustrate the talk activities relevant to formal version, food and sports relevant conversation. The probable questions to which the NAO was trained, and the answers are given bellow the following figures. It is observed that the outcome of the </a:t>
            </a:r>
            <a:endParaRPr lang="en-IN" sz="3200" dirty="0">
              <a:latin typeface="Times New Roman" pitchFamily="18" charset="0"/>
              <a:cs typeface="Times New Roman" pitchFamily="18" charset="0"/>
            </a:endParaRPr>
          </a:p>
        </p:txBody>
      </p:sp>
      <p:sp>
        <p:nvSpPr>
          <p:cNvPr id="29" name="TextBox 28"/>
          <p:cNvSpPr txBox="1"/>
          <p:nvPr/>
        </p:nvSpPr>
        <p:spPr>
          <a:xfrm>
            <a:off x="16227355" y="23273626"/>
            <a:ext cx="13456695" cy="1077218"/>
          </a:xfrm>
          <a:prstGeom prst="rect">
            <a:avLst/>
          </a:prstGeom>
          <a:noFill/>
        </p:spPr>
        <p:txBody>
          <a:bodyPr wrap="square" rtlCol="0">
            <a:spAutoFit/>
          </a:bodyPr>
          <a:lstStyle/>
          <a:p>
            <a:pPr algn="l"/>
            <a:r>
              <a:rPr lang="en-US" sz="3200" dirty="0"/>
              <a:t>The Nao Humanoid can also show the locations of a particular place inside an organization to its new clients as it acts as an receptionist</a:t>
            </a:r>
            <a:endParaRPr lang="en-IN" sz="3200" dirty="0">
              <a:latin typeface="Times New Roman" pitchFamily="18" charset="0"/>
              <a:cs typeface="Times New Roman" pitchFamily="18" charset="0"/>
            </a:endParaRPr>
          </a:p>
        </p:txBody>
      </p:sp>
      <p:pic>
        <p:nvPicPr>
          <p:cNvPr id="39" name="Picture 38" descr="Image result for specification of nao robot">
            <a:extLst>
              <a:ext uri="{FF2B5EF4-FFF2-40B4-BE49-F238E27FC236}">
                <a16:creationId xmlns:a16="http://schemas.microsoft.com/office/drawing/2014/main" id="{BB115A16-4430-47BE-ACF5-0B35342ECA7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628901" y="19850099"/>
            <a:ext cx="8972550" cy="8202691"/>
          </a:xfrm>
          <a:prstGeom prst="rect">
            <a:avLst/>
          </a:prstGeom>
          <a:noFill/>
          <a:ln>
            <a:noFill/>
          </a:ln>
        </p:spPr>
      </p:pic>
      <p:sp>
        <p:nvSpPr>
          <p:cNvPr id="18" name="TextBox 17">
            <a:extLst>
              <a:ext uri="{FF2B5EF4-FFF2-40B4-BE49-F238E27FC236}">
                <a16:creationId xmlns:a16="http://schemas.microsoft.com/office/drawing/2014/main" id="{4F10DD0B-A1E6-41C6-94FF-13194856D08D}"/>
              </a:ext>
            </a:extLst>
          </p:cNvPr>
          <p:cNvSpPr txBox="1"/>
          <p:nvPr/>
        </p:nvSpPr>
        <p:spPr>
          <a:xfrm>
            <a:off x="4251034" y="29337000"/>
            <a:ext cx="184731" cy="1354217"/>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436345DF-7C03-440A-89F0-97262BFCAD01}"/>
              </a:ext>
            </a:extLst>
          </p:cNvPr>
          <p:cNvSpPr txBox="1"/>
          <p:nvPr/>
        </p:nvSpPr>
        <p:spPr>
          <a:xfrm>
            <a:off x="1007678" y="28936950"/>
            <a:ext cx="12632122" cy="1077218"/>
          </a:xfrm>
          <a:prstGeom prst="rect">
            <a:avLst/>
          </a:prstGeom>
          <a:noFill/>
        </p:spPr>
        <p:txBody>
          <a:bodyPr wrap="square" rtlCol="0">
            <a:spAutoFit/>
          </a:bodyPr>
          <a:lstStyle/>
          <a:p>
            <a:r>
              <a:rPr lang="en-US" sz="3200" dirty="0"/>
              <a:t>NAO is a combination of hardware and software product merged with </a:t>
            </a:r>
            <a:r>
              <a:rPr lang="en-US" sz="3200" dirty="0" err="1"/>
              <a:t>choregraphe</a:t>
            </a:r>
            <a:r>
              <a:rPr lang="en-US" sz="3200" dirty="0"/>
              <a:t> program with GUI tool. </a:t>
            </a:r>
            <a:endParaRPr lang="en-IN" sz="3200" dirty="0"/>
          </a:p>
        </p:txBody>
      </p:sp>
      <p:pic>
        <p:nvPicPr>
          <p:cNvPr id="21" name="Picture 20" descr="A picture containing drawing&#10;&#10;Description automatically generated">
            <a:extLst>
              <a:ext uri="{FF2B5EF4-FFF2-40B4-BE49-F238E27FC236}">
                <a16:creationId xmlns:a16="http://schemas.microsoft.com/office/drawing/2014/main" id="{78DCD99E-7B93-464E-8946-A82CFC38B8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37831" y="25262019"/>
            <a:ext cx="12766144" cy="4899212"/>
          </a:xfrm>
          <a:prstGeom prst="rect">
            <a:avLst/>
          </a:prstGeom>
          <a:ln>
            <a:noFill/>
          </a:ln>
          <a:effectLst>
            <a:softEdge rad="112500"/>
          </a:effectLst>
        </p:spPr>
      </p:pic>
      <p:pic>
        <p:nvPicPr>
          <p:cNvPr id="34" name="Picture 33" descr="A screenshot of a cell phone&#10;&#10;Description automatically generated">
            <a:extLst>
              <a:ext uri="{FF2B5EF4-FFF2-40B4-BE49-F238E27FC236}">
                <a16:creationId xmlns:a16="http://schemas.microsoft.com/office/drawing/2014/main" id="{255B7535-E26E-4352-B0F9-30F0EC1F2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56727" y="16440096"/>
            <a:ext cx="10754407" cy="5735401"/>
          </a:xfrm>
          <a:prstGeom prst="rect">
            <a:avLst/>
          </a:prstGeom>
        </p:spPr>
      </p:pic>
      <p:pic>
        <p:nvPicPr>
          <p:cNvPr id="36" name="Picture 35" descr="A picture containing drawing&#10;&#10;Description automatically generated">
            <a:extLst>
              <a:ext uri="{FF2B5EF4-FFF2-40B4-BE49-F238E27FC236}">
                <a16:creationId xmlns:a16="http://schemas.microsoft.com/office/drawing/2014/main" id="{FC5C85EA-AC94-4F48-9FCC-BCD2B374EB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47726" y="6590985"/>
            <a:ext cx="5858755" cy="488812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jashwanth desaboina</cp:lastModifiedBy>
  <cp:revision>116</cp:revision>
  <dcterms:created xsi:type="dcterms:W3CDTF">2008-12-04T00:20:37Z</dcterms:created>
  <dcterms:modified xsi:type="dcterms:W3CDTF">2019-12-25T20:28:18Z</dcterms:modified>
  <cp:category>Research Poster</cp:category>
</cp:coreProperties>
</file>