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p:cViewPr>
        <p:scale>
          <a:sx n="25" d="100"/>
          <a:sy n="25" d="100"/>
        </p:scale>
        <p:origin x="-1428" y="-78"/>
      </p:cViewPr>
      <p:guideLst>
        <p:guide orient="horz" pos="6288"/>
        <p:guide orient="horz" pos="26261"/>
        <p:guide orient="horz" pos="2793"/>
        <p:guide pos="95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github.com/charlesq34/pointnet" TargetMode="External"/><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hyperlink" Target="https://github.com/maggie0106/Graph-CNN-in-3D-Point-Cloud-Classific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tanford.edu/~rqi/pointnet/docs/cvpr17_pointnet_slides.pdf" TargetMode="External"/><Relationship Id="rId5" Type="http://schemas.microsoft.com/office/2007/relationships/hdphoto" Target="../media/hdphoto1.wdp"/><Relationship Id="rId15" Type="http://schemas.openxmlformats.org/officeDocument/2006/relationships/image" Target="../media/image10.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321632" y="6613680"/>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3000" dirty="0"/>
          </a:p>
        </p:txBody>
      </p:sp>
      <p:sp>
        <p:nvSpPr>
          <p:cNvPr id="23" name="AutoShape 4"/>
          <p:cNvSpPr>
            <a:spLocks noChangeArrowheads="1"/>
          </p:cNvSpPr>
          <p:nvPr/>
        </p:nvSpPr>
        <p:spPr bwMode="auto">
          <a:xfrm>
            <a:off x="572980" y="6568390"/>
            <a:ext cx="14173200" cy="3592783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3600" dirty="0"/>
          </a:p>
        </p:txBody>
      </p:sp>
      <p:sp>
        <p:nvSpPr>
          <p:cNvPr id="27" name="AutoShape 13"/>
          <p:cNvSpPr>
            <a:spLocks noChangeArrowheads="1"/>
          </p:cNvSpPr>
          <p:nvPr/>
        </p:nvSpPr>
        <p:spPr bwMode="auto">
          <a:xfrm>
            <a:off x="377880"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2093931"/>
            <a:ext cx="10093954" cy="488362"/>
          </a:xfrm>
          <a:prstGeom prst="rect">
            <a:avLst/>
          </a:prstGeom>
        </p:spPr>
      </p:pic>
      <p:sp>
        <p:nvSpPr>
          <p:cNvPr id="32" name="Text Box 7"/>
          <p:cNvSpPr txBox="1">
            <a:spLocks noChangeArrowheads="1"/>
          </p:cNvSpPr>
          <p:nvPr/>
        </p:nvSpPr>
        <p:spPr bwMode="auto">
          <a:xfrm>
            <a:off x="1412548" y="6616367"/>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62152" y="14835131"/>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44326" y="376042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406851" y="34029637"/>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438381" y="38764691"/>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pic>
        <p:nvPicPr>
          <p:cNvPr id="3" name="Picture 2">
            <a:extLst>
              <a:ext uri="{FF2B5EF4-FFF2-40B4-BE49-F238E27FC236}">
                <a16:creationId xmlns="" xmlns:a16="http://schemas.microsoft.com/office/drawing/2014/main" id="{1CFE2CBC-0CEA-4DBE-8CE2-82CFF41CDF6B}"/>
              </a:ext>
            </a:extLst>
          </p:cNvPr>
          <p:cNvPicPr>
            <a:picLocks noChangeAspect="1"/>
          </p:cNvPicPr>
          <p:nvPr/>
        </p:nvPicPr>
        <p:blipFill>
          <a:blip r:embed="rId4">
            <a:extLst>
              <a:ext uri="{BEBA8EAE-BF5A-486C-A8C5-ECC9F3942E4B}">
                <a14:imgProps xmlns="" xmlns:a14="http://schemas.microsoft.com/office/drawing/2010/main">
                  <a14:imgLayer r:embed="rId5">
                    <a14:imgEffect>
                      <a14:backgroundRemoval t="6977" b="89535" l="2169" r="98554">
                        <a14:foregroundMark x1="6265" y1="86047" x2="6265" y2="86047"/>
                        <a14:foregroundMark x1="2169" y1="50000" x2="2169" y2="50000"/>
                        <a14:foregroundMark x1="14699" y1="52326" x2="14699" y2="52326"/>
                        <a14:foregroundMark x1="22169" y1="46512" x2="22169" y2="46512"/>
                        <a14:foregroundMark x1="26747" y1="30233" x2="26747" y2="30233"/>
                        <a14:foregroundMark x1="34458" y1="22093" x2="34458" y2="22093"/>
                        <a14:foregroundMark x1="33976" y1="6977" x2="33976" y2="6977"/>
                        <a14:foregroundMark x1="40723" y1="20930" x2="40723" y2="20930"/>
                        <a14:foregroundMark x1="54940" y1="9302" x2="54940" y2="9302"/>
                        <a14:foregroundMark x1="61205" y1="18605" x2="61205" y2="18605"/>
                        <a14:foregroundMark x1="69157" y1="22093" x2="69157" y2="22093"/>
                        <a14:foregroundMark x1="75422" y1="29070" x2="75422" y2="29070"/>
                        <a14:foregroundMark x1="75422" y1="13953" x2="75422" y2="13953"/>
                        <a14:foregroundMark x1="81687" y1="32558" x2="81687" y2="32558"/>
                        <a14:foregroundMark x1="84337" y1="69767" x2="84337" y2="69767"/>
                        <a14:foregroundMark x1="91807" y1="65116" x2="91807" y2="65116"/>
                        <a14:foregroundMark x1="97590" y1="69767" x2="97590" y2="69767"/>
                        <a14:foregroundMark x1="98554" y1="56977" x2="98554" y2="56977"/>
                        <a14:foregroundMark x1="9639" y1="80233" x2="9639" y2="80233"/>
                        <a14:foregroundMark x1="11325" y1="70930" x2="11325" y2="70930"/>
                      </a14:backgroundRemoval>
                    </a14:imgEffect>
                  </a14:imgLayer>
                </a14:imgProps>
              </a:ext>
              <a:ext uri="{28A0092B-C50C-407E-A947-70E740481C1C}">
                <a14:useLocalDpi xmlns="" xmlns:a14="http://schemas.microsoft.com/office/drawing/2010/main" val="0"/>
              </a:ext>
            </a:extLst>
          </a:blip>
          <a:stretch>
            <a:fillRect/>
          </a:stretch>
        </p:blipFill>
        <p:spPr>
          <a:xfrm>
            <a:off x="693683" y="606272"/>
            <a:ext cx="4909106" cy="1172683"/>
          </a:xfrm>
          <a:prstGeom prst="rect">
            <a:avLst/>
          </a:prstGeom>
        </p:spPr>
      </p:pic>
      <p:pic>
        <p:nvPicPr>
          <p:cNvPr id="8" name="Picture 7">
            <a:extLst>
              <a:ext uri="{FF2B5EF4-FFF2-40B4-BE49-F238E27FC236}">
                <a16:creationId xmlns="" xmlns:a16="http://schemas.microsoft.com/office/drawing/2014/main" id="{AE7888DB-635C-462D-AC43-BC58550253C0}"/>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1355834" y="1635048"/>
            <a:ext cx="3540491" cy="3783992"/>
          </a:xfrm>
          <a:prstGeom prst="rect">
            <a:avLst/>
          </a:prstGeom>
        </p:spPr>
      </p:pic>
      <p:sp>
        <p:nvSpPr>
          <p:cNvPr id="31" name="Rectangle 5"/>
          <p:cNvSpPr>
            <a:spLocks noChangeArrowheads="1"/>
          </p:cNvSpPr>
          <p:nvPr/>
        </p:nvSpPr>
        <p:spPr bwMode="auto">
          <a:xfrm>
            <a:off x="7989413" y="673020"/>
            <a:ext cx="18231626" cy="8001977"/>
          </a:xfrm>
          <a:custGeom>
            <a:avLst/>
            <a:gdLst>
              <a:gd name="connsiteX0" fmla="*/ 0 w 21246673"/>
              <a:gd name="connsiteY0" fmla="*/ 0 h 7109425"/>
              <a:gd name="connsiteX1" fmla="*/ 21246673 w 21246673"/>
              <a:gd name="connsiteY1" fmla="*/ 0 h 7109425"/>
              <a:gd name="connsiteX2" fmla="*/ 21246673 w 21246673"/>
              <a:gd name="connsiteY2" fmla="*/ 7109425 h 7109425"/>
              <a:gd name="connsiteX3" fmla="*/ 0 w 21246673"/>
              <a:gd name="connsiteY3" fmla="*/ 7109425 h 7109425"/>
              <a:gd name="connsiteX4" fmla="*/ 0 w 21246673"/>
              <a:gd name="connsiteY4" fmla="*/ 0 h 7109425"/>
              <a:gd name="connsiteX0" fmla="*/ 0 w 21246673"/>
              <a:gd name="connsiteY0" fmla="*/ 0 h 7109425"/>
              <a:gd name="connsiteX1" fmla="*/ 21246673 w 21246673"/>
              <a:gd name="connsiteY1" fmla="*/ 0 h 7109425"/>
              <a:gd name="connsiteX2" fmla="*/ 21246673 w 21246673"/>
              <a:gd name="connsiteY2" fmla="*/ 7109425 h 7109425"/>
              <a:gd name="connsiteX3" fmla="*/ 271849 w 21246673"/>
              <a:gd name="connsiteY3" fmla="*/ 4934636 h 7109425"/>
              <a:gd name="connsiteX4" fmla="*/ 0 w 21246673"/>
              <a:gd name="connsiteY4" fmla="*/ 0 h 7109425"/>
              <a:gd name="connsiteX0" fmla="*/ 0 w 21246673"/>
              <a:gd name="connsiteY0" fmla="*/ 0 h 4934636"/>
              <a:gd name="connsiteX1" fmla="*/ 21246673 w 21246673"/>
              <a:gd name="connsiteY1" fmla="*/ 0 h 4934636"/>
              <a:gd name="connsiteX2" fmla="*/ 20999537 w 21246673"/>
              <a:gd name="connsiteY2" fmla="*/ 4638074 h 4934636"/>
              <a:gd name="connsiteX3" fmla="*/ 271849 w 21246673"/>
              <a:gd name="connsiteY3" fmla="*/ 4934636 h 4934636"/>
              <a:gd name="connsiteX4" fmla="*/ 0 w 21246673"/>
              <a:gd name="connsiteY4" fmla="*/ 0 h 4934636"/>
              <a:gd name="connsiteX0" fmla="*/ 0 w 21246673"/>
              <a:gd name="connsiteY0" fmla="*/ 0 h 4638074"/>
              <a:gd name="connsiteX1" fmla="*/ 21246673 w 21246673"/>
              <a:gd name="connsiteY1" fmla="*/ 0 h 4638074"/>
              <a:gd name="connsiteX2" fmla="*/ 20999537 w 21246673"/>
              <a:gd name="connsiteY2" fmla="*/ 4638074 h 4638074"/>
              <a:gd name="connsiteX3" fmla="*/ 74141 w 21246673"/>
              <a:gd name="connsiteY3" fmla="*/ 4514506 h 4638074"/>
              <a:gd name="connsiteX4" fmla="*/ 0 w 21246673"/>
              <a:gd name="connsiteY4" fmla="*/ 0 h 4638074"/>
              <a:gd name="connsiteX0" fmla="*/ 0 w 21246673"/>
              <a:gd name="connsiteY0" fmla="*/ 0 h 4514506"/>
              <a:gd name="connsiteX1" fmla="*/ 21246673 w 21246673"/>
              <a:gd name="connsiteY1" fmla="*/ 0 h 4514506"/>
              <a:gd name="connsiteX2" fmla="*/ 21048963 w 21246673"/>
              <a:gd name="connsiteY2" fmla="*/ 4465079 h 4514506"/>
              <a:gd name="connsiteX3" fmla="*/ 74141 w 21246673"/>
              <a:gd name="connsiteY3" fmla="*/ 4514506 h 4514506"/>
              <a:gd name="connsiteX4" fmla="*/ 0 w 21246673"/>
              <a:gd name="connsiteY4" fmla="*/ 0 h 4514506"/>
              <a:gd name="connsiteX0" fmla="*/ 0 w 21246673"/>
              <a:gd name="connsiteY0" fmla="*/ 0 h 4465079"/>
              <a:gd name="connsiteX1" fmla="*/ 21246673 w 21246673"/>
              <a:gd name="connsiteY1" fmla="*/ 0 h 4465079"/>
              <a:gd name="connsiteX2" fmla="*/ 21048963 w 21246673"/>
              <a:gd name="connsiteY2" fmla="*/ 4465079 h 4465079"/>
              <a:gd name="connsiteX3" fmla="*/ 1532238 w 21246673"/>
              <a:gd name="connsiteY3" fmla="*/ 2142304 h 4465079"/>
              <a:gd name="connsiteX4" fmla="*/ 0 w 21246673"/>
              <a:gd name="connsiteY4" fmla="*/ 0 h 4465079"/>
              <a:gd name="connsiteX0" fmla="*/ 0 w 21246673"/>
              <a:gd name="connsiteY0" fmla="*/ 0 h 2443695"/>
              <a:gd name="connsiteX1" fmla="*/ 21246673 w 21246673"/>
              <a:gd name="connsiteY1" fmla="*/ 0 h 2443695"/>
              <a:gd name="connsiteX2" fmla="*/ 19665007 w 21246673"/>
              <a:gd name="connsiteY2" fmla="*/ 2443695 h 2443695"/>
              <a:gd name="connsiteX3" fmla="*/ 1532238 w 21246673"/>
              <a:gd name="connsiteY3" fmla="*/ 2142304 h 2443695"/>
              <a:gd name="connsiteX4" fmla="*/ 0 w 21246673"/>
              <a:gd name="connsiteY4" fmla="*/ 0 h 2443695"/>
              <a:gd name="connsiteX0" fmla="*/ 0 w 19838003"/>
              <a:gd name="connsiteY0" fmla="*/ 0 h 2493812"/>
              <a:gd name="connsiteX1" fmla="*/ 19838003 w 19838003"/>
              <a:gd name="connsiteY1" fmla="*/ 50117 h 2493812"/>
              <a:gd name="connsiteX2" fmla="*/ 18256337 w 19838003"/>
              <a:gd name="connsiteY2" fmla="*/ 2493812 h 2493812"/>
              <a:gd name="connsiteX3" fmla="*/ 123568 w 19838003"/>
              <a:gd name="connsiteY3" fmla="*/ 2192421 h 2493812"/>
              <a:gd name="connsiteX4" fmla="*/ 0 w 19838003"/>
              <a:gd name="connsiteY4" fmla="*/ 0 h 2493812"/>
              <a:gd name="connsiteX0" fmla="*/ 0 w 18256337"/>
              <a:gd name="connsiteY0" fmla="*/ 33411 h 2527223"/>
              <a:gd name="connsiteX1" fmla="*/ 18231626 w 18256337"/>
              <a:gd name="connsiteY1" fmla="*/ 0 h 2527223"/>
              <a:gd name="connsiteX2" fmla="*/ 18256337 w 18256337"/>
              <a:gd name="connsiteY2" fmla="*/ 2527223 h 2527223"/>
              <a:gd name="connsiteX3" fmla="*/ 123568 w 18256337"/>
              <a:gd name="connsiteY3" fmla="*/ 2225832 h 2527223"/>
              <a:gd name="connsiteX4" fmla="*/ 0 w 18256337"/>
              <a:gd name="connsiteY4" fmla="*/ 33411 h 2527223"/>
              <a:gd name="connsiteX0" fmla="*/ 0 w 18256337"/>
              <a:gd name="connsiteY0" fmla="*/ 33411 h 2527223"/>
              <a:gd name="connsiteX1" fmla="*/ 18231626 w 18256337"/>
              <a:gd name="connsiteY1" fmla="*/ 0 h 2527223"/>
              <a:gd name="connsiteX2" fmla="*/ 18256337 w 18256337"/>
              <a:gd name="connsiteY2" fmla="*/ 2527223 h 2527223"/>
              <a:gd name="connsiteX3" fmla="*/ 123568 w 18256337"/>
              <a:gd name="connsiteY3" fmla="*/ 2259243 h 2527223"/>
              <a:gd name="connsiteX4" fmla="*/ 0 w 18256337"/>
              <a:gd name="connsiteY4" fmla="*/ 33411 h 2527223"/>
              <a:gd name="connsiteX0" fmla="*/ 0 w 18231626"/>
              <a:gd name="connsiteY0" fmla="*/ 33411 h 2326755"/>
              <a:gd name="connsiteX1" fmla="*/ 18231626 w 18231626"/>
              <a:gd name="connsiteY1" fmla="*/ 0 h 2326755"/>
              <a:gd name="connsiteX2" fmla="*/ 18206909 w 18231626"/>
              <a:gd name="connsiteY2" fmla="*/ 2326755 h 2326755"/>
              <a:gd name="connsiteX3" fmla="*/ 123568 w 18231626"/>
              <a:gd name="connsiteY3" fmla="*/ 2259243 h 2326755"/>
              <a:gd name="connsiteX4" fmla="*/ 0 w 18231626"/>
              <a:gd name="connsiteY4" fmla="*/ 33411 h 2326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1626" h="2326755">
                <a:moveTo>
                  <a:pt x="0" y="33411"/>
                </a:moveTo>
                <a:lnTo>
                  <a:pt x="18231626" y="0"/>
                </a:lnTo>
                <a:lnTo>
                  <a:pt x="18206909" y="2326755"/>
                </a:lnTo>
                <a:lnTo>
                  <a:pt x="123568" y="2259243"/>
                </a:lnTo>
                <a:lnTo>
                  <a:pt x="0" y="33411"/>
                </a:lnTo>
                <a:close/>
              </a:path>
            </a:pathLst>
          </a:custGeom>
          <a:noFill/>
          <a:ln w="9525">
            <a:noFill/>
            <a:miter lim="800000"/>
            <a:headEnd/>
            <a:tailEnd/>
          </a:ln>
        </p:spPr>
        <p:txBody>
          <a:bodyPr wrap="square" lIns="91243" tIns="45614" rIns="91243" bIns="45614">
            <a:spAutoFit/>
          </a:bodyPr>
          <a:lstStyle/>
          <a:p>
            <a:pPr algn="ctr"/>
            <a:r>
              <a:rPr lang="en-IN" sz="4000" b="1" dirty="0" smtClean="0">
                <a:latin typeface="Times New Roman" pitchFamily="18" charset="0"/>
                <a:cs typeface="Times New Roman" pitchFamily="18" charset="0"/>
              </a:rPr>
              <a:t>SEMANTIC LABELLING OF 3D POINT</a:t>
            </a:r>
            <a:endParaRPr lang="en-US" sz="4000" b="1" dirty="0">
              <a:latin typeface="Times New Roman" pitchFamily="18" charset="0"/>
              <a:cs typeface="Times New Roman" pitchFamily="18" charset="0"/>
            </a:endParaRPr>
          </a:p>
          <a:p>
            <a:endParaRPr lang="en-IN" sz="3200" dirty="0" smtClean="0"/>
          </a:p>
          <a:p>
            <a:r>
              <a:rPr lang="en-IN" sz="3200" dirty="0" err="1" smtClean="0"/>
              <a:t>Akhil</a:t>
            </a:r>
            <a:r>
              <a:rPr lang="en-IN" sz="3200" dirty="0" smtClean="0"/>
              <a:t> </a:t>
            </a:r>
            <a:r>
              <a:rPr lang="en-IN" sz="3200" dirty="0" smtClean="0"/>
              <a:t>Krishna </a:t>
            </a:r>
            <a:r>
              <a:rPr lang="en-US" sz="3000" dirty="0" smtClean="0"/>
              <a:t>​</a:t>
            </a:r>
            <a:endParaRPr lang="en-US" sz="3000" dirty="0"/>
          </a:p>
          <a:p>
            <a:r>
              <a:rPr lang="en-US" sz="3000" dirty="0" err="1" smtClean="0"/>
              <a:t>Jyoti</a:t>
            </a:r>
            <a:r>
              <a:rPr lang="en-US" sz="3000" dirty="0" smtClean="0"/>
              <a:t> </a:t>
            </a:r>
            <a:r>
              <a:rPr lang="en-US" sz="3000" dirty="0" err="1" smtClean="0"/>
              <a:t>Kumari</a:t>
            </a:r>
            <a:r>
              <a:rPr lang="en-US" sz="3000" dirty="0" smtClean="0"/>
              <a:t>​</a:t>
            </a:r>
            <a:endParaRPr lang="en-US" sz="3000" dirty="0"/>
          </a:p>
          <a:p>
            <a:r>
              <a:rPr lang="en-US" sz="3000" dirty="0" err="1" smtClean="0"/>
              <a:t>Priyanshi</a:t>
            </a:r>
            <a:r>
              <a:rPr lang="en-US" sz="3000" dirty="0" smtClean="0"/>
              <a:t> </a:t>
            </a:r>
            <a:r>
              <a:rPr lang="en-US" sz="3000" dirty="0" err="1" smtClean="0"/>
              <a:t>Chirania</a:t>
            </a:r>
            <a:r>
              <a:rPr lang="en-US" sz="3000" dirty="0" smtClean="0"/>
              <a:t>​</a:t>
            </a:r>
            <a:endParaRPr lang="en-US" sz="3000" dirty="0"/>
          </a:p>
          <a:p>
            <a:r>
              <a:rPr lang="en-US" sz="3000" dirty="0" err="1" smtClean="0"/>
              <a:t>Tanmay</a:t>
            </a:r>
            <a:r>
              <a:rPr lang="en-US" sz="3000" dirty="0" smtClean="0"/>
              <a:t> </a:t>
            </a:r>
            <a:r>
              <a:rPr lang="en-US" sz="3000" dirty="0" err="1" smtClean="0"/>
              <a:t>Pachpande</a:t>
            </a:r>
            <a:r>
              <a:rPr lang="en-US" sz="3000" dirty="0" smtClean="0"/>
              <a:t>​</a:t>
            </a:r>
            <a:endParaRPr lang="en-US" sz="3000" dirty="0"/>
          </a:p>
          <a:p>
            <a:endParaRPr lang="en-US" sz="3000" dirty="0"/>
          </a:p>
          <a:p>
            <a:r>
              <a:rPr lang="en-US" sz="3000" dirty="0"/>
              <a:t>Dr. Suneet Kumar </a:t>
            </a:r>
            <a:r>
              <a:rPr lang="en-US" sz="3000" dirty="0" smtClean="0"/>
              <a:t>Gupta</a:t>
            </a:r>
          </a:p>
          <a:p>
            <a:r>
              <a:rPr lang="en-IN" sz="3000" dirty="0" smtClean="0"/>
              <a:t>Mr. </a:t>
            </a:r>
            <a:r>
              <a:rPr lang="en-IN" sz="3000" dirty="0" err="1" smtClean="0"/>
              <a:t>Sahibnoor</a:t>
            </a:r>
            <a:endParaRPr lang="en-IN" sz="3000" dirty="0" smtClean="0"/>
          </a:p>
          <a:p>
            <a:r>
              <a:rPr lang="en-IN" sz="3000" dirty="0" smtClean="0"/>
              <a:t>Mr. </a:t>
            </a:r>
            <a:r>
              <a:rPr lang="en-IN" sz="3000" dirty="0" err="1" smtClean="0"/>
              <a:t>Yash</a:t>
            </a:r>
            <a:r>
              <a:rPr lang="en-IN" sz="3000" dirty="0" smtClean="0"/>
              <a:t> Raj </a:t>
            </a:r>
            <a:r>
              <a:rPr lang="en-IN" sz="3000" dirty="0" err="1" smtClean="0"/>
              <a:t>Saxena</a:t>
            </a:r>
            <a:endParaRPr lang="en-US" sz="3000" dirty="0"/>
          </a:p>
          <a:p>
            <a:endParaRPr lang="en-US" sz="3600" dirty="0"/>
          </a:p>
          <a:p>
            <a:endParaRPr lang="en-US" sz="3600" dirty="0"/>
          </a:p>
          <a:p>
            <a:pPr algn="ctr"/>
            <a:endParaRPr lang="en-US" sz="3600" b="1" dirty="0">
              <a:latin typeface="Times New Roman" pitchFamily="18" charset="0"/>
              <a:cs typeface="Times New Roman" pitchFamily="18" charset="0"/>
            </a:endParaRPr>
          </a:p>
          <a:p>
            <a:pPr algn="ctr"/>
            <a:endParaRPr lang="en-US" sz="4800" b="1" dirty="0">
              <a:latin typeface="Arial" charset="0"/>
            </a:endParaRPr>
          </a:p>
          <a:p>
            <a:pPr algn="ctr"/>
            <a:endParaRPr lang="en-US" sz="4800" b="1" dirty="0"/>
          </a:p>
        </p:txBody>
      </p:sp>
      <p:sp>
        <p:nvSpPr>
          <p:cNvPr id="11" name="TextBox 10">
            <a:extLst>
              <a:ext uri="{FF2B5EF4-FFF2-40B4-BE49-F238E27FC236}">
                <a16:creationId xmlns=""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- 31</a:t>
            </a:r>
          </a:p>
        </p:txBody>
      </p:sp>
      <p:sp>
        <p:nvSpPr>
          <p:cNvPr id="2" name="TextBox 1">
            <a:extLst>
              <a:ext uri="{FF2B5EF4-FFF2-40B4-BE49-F238E27FC236}">
                <a16:creationId xmlns="" xmlns:a16="http://schemas.microsoft.com/office/drawing/2014/main" id="{F4F1CD2B-4B81-4194-9034-7A48C75D00FE}"/>
              </a:ext>
            </a:extLst>
          </p:cNvPr>
          <p:cNvSpPr txBox="1"/>
          <p:nvPr/>
        </p:nvSpPr>
        <p:spPr>
          <a:xfrm>
            <a:off x="1173732" y="7131338"/>
            <a:ext cx="13368201" cy="8987076"/>
          </a:xfrm>
          <a:custGeom>
            <a:avLst/>
            <a:gdLst>
              <a:gd name="connsiteX0" fmla="*/ 0 w 12829723"/>
              <a:gd name="connsiteY0" fmla="*/ 0 h 4524315"/>
              <a:gd name="connsiteX1" fmla="*/ 12829723 w 12829723"/>
              <a:gd name="connsiteY1" fmla="*/ 0 h 4524315"/>
              <a:gd name="connsiteX2" fmla="*/ 12829723 w 12829723"/>
              <a:gd name="connsiteY2" fmla="*/ 4524315 h 4524315"/>
              <a:gd name="connsiteX3" fmla="*/ 0 w 12829723"/>
              <a:gd name="connsiteY3" fmla="*/ 4524315 h 4524315"/>
              <a:gd name="connsiteX4" fmla="*/ 0 w 12829723"/>
              <a:gd name="connsiteY4" fmla="*/ 0 h 4524315"/>
              <a:gd name="connsiteX0" fmla="*/ 0 w 12854436"/>
              <a:gd name="connsiteY0" fmla="*/ 49427 h 4524315"/>
              <a:gd name="connsiteX1" fmla="*/ 12854436 w 12854436"/>
              <a:gd name="connsiteY1" fmla="*/ 0 h 4524315"/>
              <a:gd name="connsiteX2" fmla="*/ 12854436 w 12854436"/>
              <a:gd name="connsiteY2" fmla="*/ 4524315 h 4524315"/>
              <a:gd name="connsiteX3" fmla="*/ 24713 w 12854436"/>
              <a:gd name="connsiteY3" fmla="*/ 4524315 h 4524315"/>
              <a:gd name="connsiteX4" fmla="*/ 0 w 12854436"/>
              <a:gd name="connsiteY4" fmla="*/ 49427 h 4524315"/>
              <a:gd name="connsiteX0" fmla="*/ 0 w 12854436"/>
              <a:gd name="connsiteY0" fmla="*/ 49427 h 4524315"/>
              <a:gd name="connsiteX1" fmla="*/ 12854436 w 12854436"/>
              <a:gd name="connsiteY1" fmla="*/ 0 h 4524315"/>
              <a:gd name="connsiteX2" fmla="*/ 12854436 w 12854436"/>
              <a:gd name="connsiteY2" fmla="*/ 4524315 h 4524315"/>
              <a:gd name="connsiteX3" fmla="*/ 101112 w 12854436"/>
              <a:gd name="connsiteY3" fmla="*/ 3256030 h 4524315"/>
              <a:gd name="connsiteX4" fmla="*/ 0 w 12854436"/>
              <a:gd name="connsiteY4" fmla="*/ 49427 h 4524315"/>
              <a:gd name="connsiteX0" fmla="*/ 0 w 12854436"/>
              <a:gd name="connsiteY0" fmla="*/ 49427 h 3256030"/>
              <a:gd name="connsiteX1" fmla="*/ 12854436 w 12854436"/>
              <a:gd name="connsiteY1" fmla="*/ 0 h 3256030"/>
              <a:gd name="connsiteX2" fmla="*/ 12701637 w 12854436"/>
              <a:gd name="connsiteY2" fmla="*/ 3245281 h 3256030"/>
              <a:gd name="connsiteX3" fmla="*/ 101112 w 12854436"/>
              <a:gd name="connsiteY3" fmla="*/ 3256030 h 3256030"/>
              <a:gd name="connsiteX4" fmla="*/ 0 w 12854436"/>
              <a:gd name="connsiteY4" fmla="*/ 49427 h 325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4436" h="3256030">
                <a:moveTo>
                  <a:pt x="0" y="49427"/>
                </a:moveTo>
                <a:lnTo>
                  <a:pt x="12854436" y="0"/>
                </a:lnTo>
                <a:lnTo>
                  <a:pt x="12701637" y="3245281"/>
                </a:lnTo>
                <a:lnTo>
                  <a:pt x="101112" y="3256030"/>
                </a:lnTo>
                <a:lnTo>
                  <a:pt x="0" y="49427"/>
                </a:lnTo>
                <a:close/>
              </a:path>
            </a:pathLst>
          </a:custGeom>
          <a:noFill/>
        </p:spPr>
        <p:txBody>
          <a:bodyPr wrap="square" rtlCol="0">
            <a:spAutoFit/>
          </a:bodyPr>
          <a:lstStyle/>
          <a:p>
            <a:pPr algn="l"/>
            <a:endParaRPr lang="en-IN" sz="3000" dirty="0" smtClean="0"/>
          </a:p>
          <a:p>
            <a:pPr algn="l"/>
            <a:r>
              <a:rPr lang="en-IN" sz="3000" dirty="0" smtClean="0"/>
              <a:t>3D </a:t>
            </a:r>
            <a:r>
              <a:rPr lang="en-IN" sz="3000" dirty="0"/>
              <a:t>Point Cloud is a way of generating 3 dimensional data(x,y coordinates are generated as in 2D approach and z is generated by rotating the model by 30 degrees along the gravity direction) using LIDAR sensor. </a:t>
            </a:r>
          </a:p>
          <a:p>
            <a:pPr algn="l"/>
            <a:endParaRPr lang="en-IN" sz="3000" dirty="0"/>
          </a:p>
          <a:p>
            <a:pPr algn="l"/>
            <a:r>
              <a:rPr lang="en-IN" sz="3200" dirty="0"/>
              <a:t>3D object classification approaches are getting more attentions.</a:t>
            </a:r>
          </a:p>
          <a:p>
            <a:pPr algn="l"/>
            <a:endParaRPr lang="en-IN" sz="3200" dirty="0"/>
          </a:p>
          <a:p>
            <a:pPr algn="l"/>
            <a:r>
              <a:rPr lang="en-IN" sz="3200" dirty="0"/>
              <a:t>For this approach we used a special type of Neural Network called PointNet.</a:t>
            </a:r>
            <a:endParaRPr lang="en-IN" sz="3000" dirty="0"/>
          </a:p>
          <a:p>
            <a:pPr algn="l"/>
            <a:endParaRPr lang="en-IN" sz="3000" dirty="0"/>
          </a:p>
          <a:p>
            <a:pPr algn="l"/>
            <a:r>
              <a:rPr lang="en-IN" sz="3000" dirty="0"/>
              <a:t> Used in variety of applications such as robot perception,augmented reality and autonomous cars.</a:t>
            </a:r>
          </a:p>
          <a:p>
            <a:pPr algn="l"/>
            <a:endParaRPr lang="en-IN" sz="3000" dirty="0"/>
          </a:p>
          <a:p>
            <a:pPr algn="l"/>
            <a:r>
              <a:rPr lang="en-IN" sz="3000" dirty="0"/>
              <a:t> </a:t>
            </a:r>
          </a:p>
          <a:p>
            <a:pPr algn="l"/>
            <a:endParaRPr lang="en-IN" sz="3000" dirty="0"/>
          </a:p>
          <a:p>
            <a:pPr algn="l"/>
            <a:endParaRPr lang="en-IN" sz="3000" dirty="0"/>
          </a:p>
          <a:p>
            <a:pPr algn="l"/>
            <a:endParaRPr lang="en-IN" sz="3000" dirty="0"/>
          </a:p>
          <a:p>
            <a:pPr algn="l"/>
            <a:endParaRPr lang="en-IN" sz="3000" dirty="0"/>
          </a:p>
          <a:p>
            <a:pPr algn="l"/>
            <a:endParaRPr lang="en-IN" sz="3000" dirty="0"/>
          </a:p>
        </p:txBody>
      </p:sp>
      <p:sp>
        <p:nvSpPr>
          <p:cNvPr id="6" name="TextBox 5">
            <a:extLst>
              <a:ext uri="{FF2B5EF4-FFF2-40B4-BE49-F238E27FC236}">
                <a16:creationId xmlns="" xmlns:a16="http://schemas.microsoft.com/office/drawing/2014/main" id="{CEE6B331-4F38-431F-8682-A59BB6D80CA7}"/>
              </a:ext>
            </a:extLst>
          </p:cNvPr>
          <p:cNvSpPr txBox="1"/>
          <p:nvPr/>
        </p:nvSpPr>
        <p:spPr>
          <a:xfrm>
            <a:off x="593686" y="15543317"/>
            <a:ext cx="14127194" cy="646331"/>
          </a:xfrm>
          <a:custGeom>
            <a:avLst/>
            <a:gdLst>
              <a:gd name="connsiteX0" fmla="*/ 0 w 13880058"/>
              <a:gd name="connsiteY0" fmla="*/ 0 h 1354217"/>
              <a:gd name="connsiteX1" fmla="*/ 13880058 w 13880058"/>
              <a:gd name="connsiteY1" fmla="*/ 0 h 1354217"/>
              <a:gd name="connsiteX2" fmla="*/ 13880058 w 13880058"/>
              <a:gd name="connsiteY2" fmla="*/ 1354217 h 1354217"/>
              <a:gd name="connsiteX3" fmla="*/ 0 w 13880058"/>
              <a:gd name="connsiteY3" fmla="*/ 1354217 h 1354217"/>
              <a:gd name="connsiteX4" fmla="*/ 0 w 13880058"/>
              <a:gd name="connsiteY4" fmla="*/ 0 h 1354217"/>
              <a:gd name="connsiteX0" fmla="*/ 0 w 14053053"/>
              <a:gd name="connsiteY0" fmla="*/ 0 h 3825568"/>
              <a:gd name="connsiteX1" fmla="*/ 14053053 w 14053053"/>
              <a:gd name="connsiteY1" fmla="*/ 2471351 h 3825568"/>
              <a:gd name="connsiteX2" fmla="*/ 14053053 w 14053053"/>
              <a:gd name="connsiteY2" fmla="*/ 3825568 h 3825568"/>
              <a:gd name="connsiteX3" fmla="*/ 172995 w 14053053"/>
              <a:gd name="connsiteY3" fmla="*/ 3825568 h 3825568"/>
              <a:gd name="connsiteX4" fmla="*/ 0 w 14053053"/>
              <a:gd name="connsiteY4" fmla="*/ 0 h 3825568"/>
              <a:gd name="connsiteX0" fmla="*/ 0 w 14102480"/>
              <a:gd name="connsiteY0" fmla="*/ 0 h 3825568"/>
              <a:gd name="connsiteX1" fmla="*/ 14102480 w 14102480"/>
              <a:gd name="connsiteY1" fmla="*/ 741405 h 3825568"/>
              <a:gd name="connsiteX2" fmla="*/ 14053053 w 14102480"/>
              <a:gd name="connsiteY2" fmla="*/ 3825568 h 3825568"/>
              <a:gd name="connsiteX3" fmla="*/ 172995 w 14102480"/>
              <a:gd name="connsiteY3" fmla="*/ 3825568 h 3825568"/>
              <a:gd name="connsiteX4" fmla="*/ 0 w 14102480"/>
              <a:gd name="connsiteY4" fmla="*/ 0 h 3825568"/>
              <a:gd name="connsiteX0" fmla="*/ 0 w 14127194"/>
              <a:gd name="connsiteY0" fmla="*/ 0 h 3825568"/>
              <a:gd name="connsiteX1" fmla="*/ 14127194 w 14127194"/>
              <a:gd name="connsiteY1" fmla="*/ 0 h 3825568"/>
              <a:gd name="connsiteX2" fmla="*/ 14053053 w 14127194"/>
              <a:gd name="connsiteY2" fmla="*/ 3825568 h 3825568"/>
              <a:gd name="connsiteX3" fmla="*/ 172995 w 14127194"/>
              <a:gd name="connsiteY3" fmla="*/ 3825568 h 3825568"/>
              <a:gd name="connsiteX4" fmla="*/ 0 w 14127194"/>
              <a:gd name="connsiteY4" fmla="*/ 0 h 3825568"/>
              <a:gd name="connsiteX0" fmla="*/ 0 w 14127194"/>
              <a:gd name="connsiteY0" fmla="*/ 0 h 11091341"/>
              <a:gd name="connsiteX1" fmla="*/ 14127194 w 14127194"/>
              <a:gd name="connsiteY1" fmla="*/ 0 h 11091341"/>
              <a:gd name="connsiteX2" fmla="*/ 14053053 w 14127194"/>
              <a:gd name="connsiteY2" fmla="*/ 3825568 h 11091341"/>
              <a:gd name="connsiteX3" fmla="*/ 74141 w 14127194"/>
              <a:gd name="connsiteY3" fmla="*/ 11091341 h 11091341"/>
              <a:gd name="connsiteX4" fmla="*/ 0 w 14127194"/>
              <a:gd name="connsiteY4" fmla="*/ 0 h 11091341"/>
              <a:gd name="connsiteX0" fmla="*/ 0 w 14127194"/>
              <a:gd name="connsiteY0" fmla="*/ 0 h 11091341"/>
              <a:gd name="connsiteX1" fmla="*/ 14127194 w 14127194"/>
              <a:gd name="connsiteY1" fmla="*/ 0 h 11091341"/>
              <a:gd name="connsiteX2" fmla="*/ 14077766 w 14127194"/>
              <a:gd name="connsiteY2" fmla="*/ 11017200 h 11091341"/>
              <a:gd name="connsiteX3" fmla="*/ 74141 w 14127194"/>
              <a:gd name="connsiteY3" fmla="*/ 11091341 h 11091341"/>
              <a:gd name="connsiteX4" fmla="*/ 0 w 14127194"/>
              <a:gd name="connsiteY4" fmla="*/ 0 h 11091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7194" h="11091341">
                <a:moveTo>
                  <a:pt x="0" y="0"/>
                </a:moveTo>
                <a:lnTo>
                  <a:pt x="14127194" y="0"/>
                </a:lnTo>
                <a:lnTo>
                  <a:pt x="14077766" y="11017200"/>
                </a:lnTo>
                <a:lnTo>
                  <a:pt x="74141" y="11091341"/>
                </a:lnTo>
                <a:lnTo>
                  <a:pt x="0" y="0"/>
                </a:lnTo>
                <a:close/>
              </a:path>
            </a:pathLst>
          </a:custGeom>
          <a:noFill/>
        </p:spPr>
        <p:txBody>
          <a:bodyPr wrap="square" rtlCol="0">
            <a:spAutoFit/>
          </a:bodyPr>
          <a:lstStyle/>
          <a:p>
            <a:endParaRPr lang="en-IN" sz="3600" dirty="0"/>
          </a:p>
        </p:txBody>
      </p:sp>
      <p:sp>
        <p:nvSpPr>
          <p:cNvPr id="7" name="TextBox 6">
            <a:extLst>
              <a:ext uri="{FF2B5EF4-FFF2-40B4-BE49-F238E27FC236}">
                <a16:creationId xmlns="" xmlns:a16="http://schemas.microsoft.com/office/drawing/2014/main" id="{3110CF6E-4896-4DAF-A2F3-D656FE5BA883}"/>
              </a:ext>
            </a:extLst>
          </p:cNvPr>
          <p:cNvSpPr txBox="1"/>
          <p:nvPr/>
        </p:nvSpPr>
        <p:spPr>
          <a:xfrm>
            <a:off x="910103" y="29409082"/>
            <a:ext cx="13399022" cy="2460758"/>
          </a:xfrm>
          <a:custGeom>
            <a:avLst/>
            <a:gdLst>
              <a:gd name="connsiteX0" fmla="*/ 0 w 184731"/>
              <a:gd name="connsiteY0" fmla="*/ 0 h 1354217"/>
              <a:gd name="connsiteX1" fmla="*/ 184731 w 184731"/>
              <a:gd name="connsiteY1" fmla="*/ 0 h 1354217"/>
              <a:gd name="connsiteX2" fmla="*/ 184731 w 184731"/>
              <a:gd name="connsiteY2" fmla="*/ 1354217 h 1354217"/>
              <a:gd name="connsiteX3" fmla="*/ 0 w 184731"/>
              <a:gd name="connsiteY3" fmla="*/ 1354217 h 1354217"/>
              <a:gd name="connsiteX4" fmla="*/ 0 w 184731"/>
              <a:gd name="connsiteY4" fmla="*/ 0 h 1354217"/>
              <a:gd name="connsiteX0" fmla="*/ 0 w 7228082"/>
              <a:gd name="connsiteY0" fmla="*/ 0 h 3306585"/>
              <a:gd name="connsiteX1" fmla="*/ 7228082 w 7228082"/>
              <a:gd name="connsiteY1" fmla="*/ 1952368 h 3306585"/>
              <a:gd name="connsiteX2" fmla="*/ 7228082 w 7228082"/>
              <a:gd name="connsiteY2" fmla="*/ 3306585 h 3306585"/>
              <a:gd name="connsiteX3" fmla="*/ 7043351 w 7228082"/>
              <a:gd name="connsiteY3" fmla="*/ 3306585 h 3306585"/>
              <a:gd name="connsiteX4" fmla="*/ 0 w 7228082"/>
              <a:gd name="connsiteY4" fmla="*/ 0 h 3306585"/>
              <a:gd name="connsiteX0" fmla="*/ 0 w 13851304"/>
              <a:gd name="connsiteY0" fmla="*/ 24713 h 3331298"/>
              <a:gd name="connsiteX1" fmla="*/ 13851304 w 13851304"/>
              <a:gd name="connsiteY1" fmla="*/ 0 h 3331298"/>
              <a:gd name="connsiteX2" fmla="*/ 7228082 w 13851304"/>
              <a:gd name="connsiteY2" fmla="*/ 3331298 h 3331298"/>
              <a:gd name="connsiteX3" fmla="*/ 7043351 w 13851304"/>
              <a:gd name="connsiteY3" fmla="*/ 3331298 h 3331298"/>
              <a:gd name="connsiteX4" fmla="*/ 0 w 13851304"/>
              <a:gd name="connsiteY4" fmla="*/ 24713 h 3331298"/>
              <a:gd name="connsiteX0" fmla="*/ 0 w 13851304"/>
              <a:gd name="connsiteY0" fmla="*/ 24713 h 8175147"/>
              <a:gd name="connsiteX1" fmla="*/ 13851304 w 13851304"/>
              <a:gd name="connsiteY1" fmla="*/ 0 h 8175147"/>
              <a:gd name="connsiteX2" fmla="*/ 7228082 w 13851304"/>
              <a:gd name="connsiteY2" fmla="*/ 3331298 h 8175147"/>
              <a:gd name="connsiteX3" fmla="*/ 24713 w 13851304"/>
              <a:gd name="connsiteY3" fmla="*/ 8175147 h 8175147"/>
              <a:gd name="connsiteX4" fmla="*/ 0 w 13851304"/>
              <a:gd name="connsiteY4" fmla="*/ 24713 h 8175147"/>
              <a:gd name="connsiteX0" fmla="*/ 0 w 13851304"/>
              <a:gd name="connsiteY0" fmla="*/ 24713 h 8175147"/>
              <a:gd name="connsiteX1" fmla="*/ 13851304 w 13851304"/>
              <a:gd name="connsiteY1" fmla="*/ 0 h 8175147"/>
              <a:gd name="connsiteX2" fmla="*/ 11132817 w 13851304"/>
              <a:gd name="connsiteY2" fmla="*/ 6519341 h 8175147"/>
              <a:gd name="connsiteX3" fmla="*/ 24713 w 13851304"/>
              <a:gd name="connsiteY3" fmla="*/ 8175147 h 8175147"/>
              <a:gd name="connsiteX4" fmla="*/ 0 w 13851304"/>
              <a:gd name="connsiteY4" fmla="*/ 24713 h 8175147"/>
              <a:gd name="connsiteX0" fmla="*/ 0 w 13851304"/>
              <a:gd name="connsiteY0" fmla="*/ 24713 h 8175147"/>
              <a:gd name="connsiteX1" fmla="*/ 13851304 w 13851304"/>
              <a:gd name="connsiteY1" fmla="*/ 0 h 8175147"/>
              <a:gd name="connsiteX2" fmla="*/ 11330526 w 13851304"/>
              <a:gd name="connsiteY2" fmla="*/ 6667622 h 8175147"/>
              <a:gd name="connsiteX3" fmla="*/ 24713 w 13851304"/>
              <a:gd name="connsiteY3" fmla="*/ 8175147 h 8175147"/>
              <a:gd name="connsiteX4" fmla="*/ 0 w 13851304"/>
              <a:gd name="connsiteY4" fmla="*/ 24713 h 8175147"/>
              <a:gd name="connsiteX0" fmla="*/ 0 w 13851304"/>
              <a:gd name="connsiteY0" fmla="*/ 24713 h 8175147"/>
              <a:gd name="connsiteX1" fmla="*/ 13851304 w 13851304"/>
              <a:gd name="connsiteY1" fmla="*/ 0 h 8175147"/>
              <a:gd name="connsiteX2" fmla="*/ 13826591 w 13851304"/>
              <a:gd name="connsiteY2" fmla="*/ 8101005 h 8175147"/>
              <a:gd name="connsiteX3" fmla="*/ 24713 w 13851304"/>
              <a:gd name="connsiteY3" fmla="*/ 8175147 h 8175147"/>
              <a:gd name="connsiteX4" fmla="*/ 0 w 13851304"/>
              <a:gd name="connsiteY4" fmla="*/ 24713 h 8175147"/>
              <a:gd name="connsiteX0" fmla="*/ 4445 w 13855749"/>
              <a:gd name="connsiteY0" fmla="*/ 24713 h 8101175"/>
              <a:gd name="connsiteX1" fmla="*/ 13855749 w 13855749"/>
              <a:gd name="connsiteY1" fmla="*/ 0 h 8101175"/>
              <a:gd name="connsiteX2" fmla="*/ 13831036 w 13855749"/>
              <a:gd name="connsiteY2" fmla="*/ 8101005 h 8101175"/>
              <a:gd name="connsiteX3" fmla="*/ 2141 w 13855749"/>
              <a:gd name="connsiteY3" fmla="*/ 5492651 h 8101175"/>
              <a:gd name="connsiteX4" fmla="*/ 4445 w 13855749"/>
              <a:gd name="connsiteY4" fmla="*/ 24713 h 8101175"/>
              <a:gd name="connsiteX0" fmla="*/ 4445 w 13855749"/>
              <a:gd name="connsiteY0" fmla="*/ 24713 h 5492650"/>
              <a:gd name="connsiteX1" fmla="*/ 13855749 w 13855749"/>
              <a:gd name="connsiteY1" fmla="*/ 0 h 5492650"/>
              <a:gd name="connsiteX2" fmla="*/ 13804020 w 13855749"/>
              <a:gd name="connsiteY2" fmla="*/ 5418509 h 5492650"/>
              <a:gd name="connsiteX3" fmla="*/ 2141 w 13855749"/>
              <a:gd name="connsiteY3" fmla="*/ 5492651 h 5492650"/>
              <a:gd name="connsiteX4" fmla="*/ 4445 w 13855749"/>
              <a:gd name="connsiteY4" fmla="*/ 24713 h 549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55749" h="5492650">
                <a:moveTo>
                  <a:pt x="4445" y="24713"/>
                </a:moveTo>
                <a:lnTo>
                  <a:pt x="13855749" y="0"/>
                </a:lnTo>
                <a:cubicBezTo>
                  <a:pt x="13847511" y="2700335"/>
                  <a:pt x="13812258" y="2718174"/>
                  <a:pt x="13804020" y="5418509"/>
                </a:cubicBezTo>
                <a:lnTo>
                  <a:pt x="2141" y="5492651"/>
                </a:lnTo>
                <a:cubicBezTo>
                  <a:pt x="-6097" y="2775840"/>
                  <a:pt x="12683" y="2741524"/>
                  <a:pt x="4445" y="24713"/>
                </a:cubicBezTo>
                <a:close/>
              </a:path>
            </a:pathLst>
          </a:custGeom>
          <a:noFill/>
        </p:spPr>
        <p:txBody>
          <a:bodyPr wrap="square" rtlCol="0">
            <a:spAutoFit/>
          </a:bodyPr>
          <a:lstStyle/>
          <a:p>
            <a:pPr algn="l"/>
            <a:r>
              <a:rPr lang="en-IN" sz="3000" dirty="0"/>
              <a:t>We propose a novel type of neural network(PointNet) that directly consumes point clouds(set of points) without voxelization or rendering.</a:t>
            </a:r>
          </a:p>
          <a:p>
            <a:pPr algn="l"/>
            <a:endParaRPr lang="en-IN" sz="3000" dirty="0"/>
          </a:p>
          <a:p>
            <a:pPr algn="l"/>
            <a:r>
              <a:rPr lang="en-IN" sz="3000" dirty="0"/>
              <a:t>The PointNet architecture learns both local and global features providing a simple,efficient and effective approach for a number of 3D recognition tasks.</a:t>
            </a:r>
          </a:p>
          <a:p>
            <a:endParaRPr lang="en-IN" dirty="0"/>
          </a:p>
        </p:txBody>
      </p:sp>
      <p:sp>
        <p:nvSpPr>
          <p:cNvPr id="13" name="TextBox 12">
            <a:extLst>
              <a:ext uri="{FF2B5EF4-FFF2-40B4-BE49-F238E27FC236}">
                <a16:creationId xmlns="" xmlns:a16="http://schemas.microsoft.com/office/drawing/2014/main" id="{DBE64A71-4FCF-4246-A24F-2CDD19F9B227}"/>
              </a:ext>
            </a:extLst>
          </p:cNvPr>
          <p:cNvSpPr txBox="1"/>
          <p:nvPr/>
        </p:nvSpPr>
        <p:spPr>
          <a:xfrm>
            <a:off x="718811" y="15635981"/>
            <a:ext cx="13394724" cy="553998"/>
          </a:xfrm>
          <a:prstGeom prst="rect">
            <a:avLst/>
          </a:prstGeom>
          <a:noFill/>
        </p:spPr>
        <p:txBody>
          <a:bodyPr wrap="square" rtlCol="0">
            <a:spAutoFit/>
          </a:bodyPr>
          <a:lstStyle/>
          <a:p>
            <a:pPr algn="l"/>
            <a:endParaRPr lang="en-IN" sz="3000" dirty="0"/>
          </a:p>
        </p:txBody>
      </p:sp>
      <p:sp>
        <p:nvSpPr>
          <p:cNvPr id="9" name="TextBox 8">
            <a:extLst>
              <a:ext uri="{FF2B5EF4-FFF2-40B4-BE49-F238E27FC236}">
                <a16:creationId xmlns="" xmlns:a16="http://schemas.microsoft.com/office/drawing/2014/main" id="{1482620B-CEC0-4BAE-B57F-0074E5C21E0F}"/>
              </a:ext>
            </a:extLst>
          </p:cNvPr>
          <p:cNvSpPr txBox="1"/>
          <p:nvPr/>
        </p:nvSpPr>
        <p:spPr>
          <a:xfrm>
            <a:off x="15630763" y="14359803"/>
            <a:ext cx="12863918" cy="553998"/>
          </a:xfrm>
          <a:prstGeom prst="rect">
            <a:avLst/>
          </a:prstGeom>
          <a:noFill/>
        </p:spPr>
        <p:txBody>
          <a:bodyPr wrap="square" rtlCol="0">
            <a:spAutoFit/>
          </a:bodyPr>
          <a:lstStyle/>
          <a:p>
            <a:pPr algn="l"/>
            <a:endParaRPr lang="en-IN" sz="3000" dirty="0"/>
          </a:p>
        </p:txBody>
      </p:sp>
      <p:sp>
        <p:nvSpPr>
          <p:cNvPr id="14" name="TextBox 13">
            <a:extLst>
              <a:ext uri="{FF2B5EF4-FFF2-40B4-BE49-F238E27FC236}">
                <a16:creationId xmlns="" xmlns:a16="http://schemas.microsoft.com/office/drawing/2014/main" id="{F4592AA9-A493-43D0-82B4-C30B4B643E3B}"/>
              </a:ext>
            </a:extLst>
          </p:cNvPr>
          <p:cNvSpPr txBox="1"/>
          <p:nvPr/>
        </p:nvSpPr>
        <p:spPr>
          <a:xfrm>
            <a:off x="889686" y="15496362"/>
            <a:ext cx="13532014" cy="8679299"/>
          </a:xfrm>
          <a:custGeom>
            <a:avLst/>
            <a:gdLst>
              <a:gd name="connsiteX0" fmla="*/ 0 w 13339544"/>
              <a:gd name="connsiteY0" fmla="*/ 0 h 1354217"/>
              <a:gd name="connsiteX1" fmla="*/ 13339544 w 13339544"/>
              <a:gd name="connsiteY1" fmla="*/ 0 h 1354217"/>
              <a:gd name="connsiteX2" fmla="*/ 13339544 w 13339544"/>
              <a:gd name="connsiteY2" fmla="*/ 1354217 h 1354217"/>
              <a:gd name="connsiteX3" fmla="*/ 0 w 13339544"/>
              <a:gd name="connsiteY3" fmla="*/ 1354217 h 1354217"/>
              <a:gd name="connsiteX4" fmla="*/ 0 w 13339544"/>
              <a:gd name="connsiteY4" fmla="*/ 0 h 1354217"/>
              <a:gd name="connsiteX0" fmla="*/ 1186248 w 13339544"/>
              <a:gd name="connsiteY0" fmla="*/ 741406 h 1354217"/>
              <a:gd name="connsiteX1" fmla="*/ 13339544 w 13339544"/>
              <a:gd name="connsiteY1" fmla="*/ 0 h 1354217"/>
              <a:gd name="connsiteX2" fmla="*/ 13339544 w 13339544"/>
              <a:gd name="connsiteY2" fmla="*/ 1354217 h 1354217"/>
              <a:gd name="connsiteX3" fmla="*/ 0 w 13339544"/>
              <a:gd name="connsiteY3" fmla="*/ 1354217 h 1354217"/>
              <a:gd name="connsiteX4" fmla="*/ 1186248 w 13339544"/>
              <a:gd name="connsiteY4" fmla="*/ 741406 h 1354217"/>
              <a:gd name="connsiteX0" fmla="*/ 1186248 w 13339544"/>
              <a:gd name="connsiteY0" fmla="*/ 0 h 612811"/>
              <a:gd name="connsiteX1" fmla="*/ 13215976 w 13339544"/>
              <a:gd name="connsiteY1" fmla="*/ 24713 h 612811"/>
              <a:gd name="connsiteX2" fmla="*/ 13339544 w 13339544"/>
              <a:gd name="connsiteY2" fmla="*/ 612811 h 612811"/>
              <a:gd name="connsiteX3" fmla="*/ 0 w 13339544"/>
              <a:gd name="connsiteY3" fmla="*/ 612811 h 612811"/>
              <a:gd name="connsiteX4" fmla="*/ 1186248 w 13339544"/>
              <a:gd name="connsiteY4" fmla="*/ 0 h 612811"/>
              <a:gd name="connsiteX0" fmla="*/ 148281 w 12301577"/>
              <a:gd name="connsiteY0" fmla="*/ 0 h 711665"/>
              <a:gd name="connsiteX1" fmla="*/ 12178009 w 12301577"/>
              <a:gd name="connsiteY1" fmla="*/ 24713 h 711665"/>
              <a:gd name="connsiteX2" fmla="*/ 12301577 w 12301577"/>
              <a:gd name="connsiteY2" fmla="*/ 612811 h 711665"/>
              <a:gd name="connsiteX3" fmla="*/ 0 w 12301577"/>
              <a:gd name="connsiteY3" fmla="*/ 711665 h 711665"/>
              <a:gd name="connsiteX4" fmla="*/ 148281 w 12301577"/>
              <a:gd name="connsiteY4" fmla="*/ 0 h 711665"/>
              <a:gd name="connsiteX0" fmla="*/ 172677 w 12325973"/>
              <a:gd name="connsiteY0" fmla="*/ 0 h 612811"/>
              <a:gd name="connsiteX1" fmla="*/ 12202405 w 12325973"/>
              <a:gd name="connsiteY1" fmla="*/ 24713 h 612811"/>
              <a:gd name="connsiteX2" fmla="*/ 12325973 w 12325973"/>
              <a:gd name="connsiteY2" fmla="*/ 612811 h 612811"/>
              <a:gd name="connsiteX3" fmla="*/ 0 w 12325973"/>
              <a:gd name="connsiteY3" fmla="*/ 554477 h 612811"/>
              <a:gd name="connsiteX4" fmla="*/ 172677 w 12325973"/>
              <a:gd name="connsiteY4" fmla="*/ 0 h 612811"/>
              <a:gd name="connsiteX0" fmla="*/ 172677 w 12350369"/>
              <a:gd name="connsiteY0" fmla="*/ 0 h 554477"/>
              <a:gd name="connsiteX1" fmla="*/ 12202405 w 12350369"/>
              <a:gd name="connsiteY1" fmla="*/ 24713 h 554477"/>
              <a:gd name="connsiteX2" fmla="*/ 12350369 w 12350369"/>
              <a:gd name="connsiteY2" fmla="*/ 553865 h 554477"/>
              <a:gd name="connsiteX3" fmla="*/ 0 w 12350369"/>
              <a:gd name="connsiteY3" fmla="*/ 554477 h 554477"/>
              <a:gd name="connsiteX4" fmla="*/ 172677 w 12350369"/>
              <a:gd name="connsiteY4" fmla="*/ 0 h 554477"/>
              <a:gd name="connsiteX0" fmla="*/ 172677 w 12350369"/>
              <a:gd name="connsiteY0" fmla="*/ 0 h 553865"/>
              <a:gd name="connsiteX1" fmla="*/ 12202405 w 12350369"/>
              <a:gd name="connsiteY1" fmla="*/ 24713 h 553865"/>
              <a:gd name="connsiteX2" fmla="*/ 12350369 w 12350369"/>
              <a:gd name="connsiteY2" fmla="*/ 553865 h 553865"/>
              <a:gd name="connsiteX3" fmla="*/ 0 w 12350369"/>
              <a:gd name="connsiteY3" fmla="*/ 466548 h 553865"/>
              <a:gd name="connsiteX4" fmla="*/ 172677 w 12350369"/>
              <a:gd name="connsiteY4" fmla="*/ 0 h 553865"/>
              <a:gd name="connsiteX0" fmla="*/ 172677 w 12202405"/>
              <a:gd name="connsiteY0" fmla="*/ 0 h 466548"/>
              <a:gd name="connsiteX1" fmla="*/ 12202405 w 12202405"/>
              <a:gd name="connsiteY1" fmla="*/ 24713 h 466548"/>
              <a:gd name="connsiteX2" fmla="*/ 12038376 w 12202405"/>
              <a:gd name="connsiteY2" fmla="*/ 464540 h 466548"/>
              <a:gd name="connsiteX3" fmla="*/ 0 w 12202405"/>
              <a:gd name="connsiteY3" fmla="*/ 466548 h 466548"/>
              <a:gd name="connsiteX4" fmla="*/ 172677 w 12202405"/>
              <a:gd name="connsiteY4" fmla="*/ 0 h 466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2405" h="466548">
                <a:moveTo>
                  <a:pt x="172677" y="0"/>
                </a:moveTo>
                <a:lnTo>
                  <a:pt x="12202405" y="24713"/>
                </a:lnTo>
                <a:lnTo>
                  <a:pt x="12038376" y="464540"/>
                </a:lnTo>
                <a:lnTo>
                  <a:pt x="0" y="466548"/>
                </a:lnTo>
                <a:lnTo>
                  <a:pt x="172677" y="0"/>
                </a:lnTo>
                <a:close/>
              </a:path>
            </a:pathLst>
          </a:custGeom>
          <a:noFill/>
        </p:spPr>
        <p:txBody>
          <a:bodyPr wrap="square" rtlCol="0">
            <a:spAutoFit/>
          </a:bodyPr>
          <a:lstStyle/>
          <a:p>
            <a:pPr algn="l"/>
            <a:r>
              <a:rPr lang="en-IN" sz="3000" dirty="0"/>
              <a:t>In</a:t>
            </a:r>
            <a:r>
              <a:rPr lang="en-IN" sz="3200" dirty="0"/>
              <a:t> </a:t>
            </a:r>
            <a:r>
              <a:rPr lang="en-IN" sz="3000" dirty="0"/>
              <a:t>this Project,we want to solve </a:t>
            </a:r>
            <a:r>
              <a:rPr lang="en-IN" sz="3000" dirty="0" smtClean="0"/>
              <a:t>Semantic Labelling Of Each 3D Point on </a:t>
            </a:r>
            <a:r>
              <a:rPr lang="en-IN" sz="3000" dirty="0"/>
              <a:t>the 3D domain and try to achieve human level accuracy using PointNet Neural Network.</a:t>
            </a:r>
          </a:p>
          <a:p>
            <a:pPr algn="l"/>
            <a:endParaRPr lang="en-IN" sz="3000" dirty="0"/>
          </a:p>
          <a:p>
            <a:pPr algn="just"/>
            <a:r>
              <a:rPr lang="en-US" sz="3200" dirty="0" smtClean="0"/>
              <a:t>There was no data for the 3D image classification a few years ago, now with the increase in demand, the data is being generated by using sensors like </a:t>
            </a:r>
            <a:r>
              <a:rPr lang="en-US" sz="3200" dirty="0" err="1" smtClean="0"/>
              <a:t>LiDAR</a:t>
            </a:r>
            <a:r>
              <a:rPr lang="en-US" sz="3200" dirty="0" smtClean="0"/>
              <a:t> and Depth Sensors.</a:t>
            </a:r>
          </a:p>
          <a:p>
            <a:pPr algn="just"/>
            <a:endParaRPr lang="en-US" sz="3200" dirty="0" smtClean="0"/>
          </a:p>
          <a:p>
            <a:pPr algn="just"/>
            <a:r>
              <a:rPr lang="en-US" sz="3200" dirty="0" smtClean="0"/>
              <a:t>The most commonly used approach for this problem is transforming the point cloud data into 3D </a:t>
            </a:r>
            <a:r>
              <a:rPr lang="en-US" sz="3200" dirty="0" err="1" smtClean="0"/>
              <a:t>voxel</a:t>
            </a:r>
            <a:r>
              <a:rPr lang="en-US" sz="3200" dirty="0" smtClean="0"/>
              <a:t> grids. This renders data unnecessarily voluminous and causes issues. Our network, </a:t>
            </a:r>
            <a:r>
              <a:rPr lang="en-US" sz="3200" dirty="0" err="1" smtClean="0"/>
              <a:t>PointNet</a:t>
            </a:r>
            <a:r>
              <a:rPr lang="en-US" sz="3200" dirty="0" smtClean="0"/>
              <a:t> directly consumes point clouds. </a:t>
            </a:r>
            <a:r>
              <a:rPr lang="en-US" sz="3200" dirty="0" err="1" smtClean="0"/>
              <a:t>PointNet</a:t>
            </a:r>
            <a:r>
              <a:rPr lang="en-US" sz="3200" dirty="0" smtClean="0"/>
              <a:t> is highly effective and efficient.</a:t>
            </a:r>
          </a:p>
          <a:p>
            <a:pPr algn="just"/>
            <a:endParaRPr lang="en-IN" sz="3000" dirty="0"/>
          </a:p>
          <a:p>
            <a:pPr algn="l"/>
            <a:r>
              <a:rPr lang="en-IN" sz="3000" dirty="0"/>
              <a:t>PointNet architecture can able to learn directly from unordered point clouds.</a:t>
            </a:r>
          </a:p>
          <a:p>
            <a:pPr algn="l"/>
            <a:endParaRPr lang="en-IN" sz="3000" dirty="0"/>
          </a:p>
          <a:p>
            <a:pPr algn="l"/>
            <a:endParaRPr lang="en-IN" sz="3000" dirty="0"/>
          </a:p>
          <a:p>
            <a:pPr algn="l"/>
            <a:endParaRPr lang="en-IN" sz="3000" dirty="0"/>
          </a:p>
          <a:p>
            <a:pPr algn="l"/>
            <a:endParaRPr lang="en-IN" sz="3000" dirty="0"/>
          </a:p>
        </p:txBody>
      </p:sp>
      <p:sp>
        <p:nvSpPr>
          <p:cNvPr id="41" name="Rectangle 40">
            <a:extLst>
              <a:ext uri="{FF2B5EF4-FFF2-40B4-BE49-F238E27FC236}">
                <a16:creationId xmlns="" xmlns:a16="http://schemas.microsoft.com/office/drawing/2014/main" id="{A441C826-1EA6-4E69-A5DF-C4AE25F81783}"/>
              </a:ext>
            </a:extLst>
          </p:cNvPr>
          <p:cNvSpPr/>
          <p:nvPr/>
        </p:nvSpPr>
        <p:spPr>
          <a:xfrm flipV="1">
            <a:off x="14735334" y="20215654"/>
            <a:ext cx="804545" cy="1089072"/>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Thread 3</a:t>
            </a:r>
            <a:endParaRPr lang="en-IN" sz="1100">
              <a:solidFill>
                <a:srgbClr val="000000"/>
              </a:solidFill>
              <a:effectLst/>
              <a:latin typeface="Calibri" panose="020F0502020204030204" pitchFamily="34" charset="0"/>
              <a:ea typeface="Calibri" panose="020F0502020204030204" pitchFamily="34" charset="0"/>
            </a:endParaRPr>
          </a:p>
        </p:txBody>
      </p:sp>
      <p:pic>
        <p:nvPicPr>
          <p:cNvPr id="16" name="Picture 15">
            <a:extLst>
              <a:ext uri="{FF2B5EF4-FFF2-40B4-BE49-F238E27FC236}">
                <a16:creationId xmlns="" xmlns:a16="http://schemas.microsoft.com/office/drawing/2014/main" id="{DA4AD8D8-73F4-4B43-AD32-29C301A49106}"/>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614139" y="23373395"/>
            <a:ext cx="14106741" cy="5265276"/>
          </a:xfrm>
          <a:prstGeom prst="rect">
            <a:avLst/>
          </a:prstGeom>
        </p:spPr>
      </p:pic>
      <p:sp>
        <p:nvSpPr>
          <p:cNvPr id="18" name="TextBox 17">
            <a:extLst>
              <a:ext uri="{FF2B5EF4-FFF2-40B4-BE49-F238E27FC236}">
                <a16:creationId xmlns="" xmlns:a16="http://schemas.microsoft.com/office/drawing/2014/main" id="{10E8D6D3-4E7B-4787-8BFF-28DCDE70AA9C}"/>
              </a:ext>
            </a:extLst>
          </p:cNvPr>
          <p:cNvSpPr txBox="1"/>
          <p:nvPr/>
        </p:nvSpPr>
        <p:spPr>
          <a:xfrm>
            <a:off x="15448884" y="34695686"/>
            <a:ext cx="13911928" cy="4001095"/>
          </a:xfrm>
          <a:prstGeom prst="rect">
            <a:avLst/>
          </a:prstGeom>
          <a:noFill/>
        </p:spPr>
        <p:txBody>
          <a:bodyPr wrap="square" rtlCol="0">
            <a:spAutoFit/>
          </a:bodyPr>
          <a:lstStyle/>
          <a:p>
            <a:pPr marL="457200" indent="-457200" algn="just"/>
            <a:r>
              <a:rPr lang="en-IN" sz="3200" dirty="0" smtClean="0"/>
              <a:t>    The idea of 3D Object classification or processing can be used to solve many real-life problems due to which this project has some future work which can be done by increasing the number of classes and converting a real-life image and converting into a 3D Point Cloud which can actually solve many problems like object detection and all. 3D point cloud classification is a paramount job with applications in robotics, AR (augmented reality) and urban planning.</a:t>
            </a:r>
            <a:endParaRPr lang="en-US" sz="3200" dirty="0" smtClean="0"/>
          </a:p>
          <a:p>
            <a:pPr marL="457200" indent="-457200" algn="just"/>
            <a:r>
              <a:rPr lang="en-IN" sz="3000" dirty="0" smtClean="0"/>
              <a:t>                                                </a:t>
            </a:r>
            <a:endParaRPr lang="en-IN" sz="3000" dirty="0"/>
          </a:p>
        </p:txBody>
      </p:sp>
      <p:sp>
        <p:nvSpPr>
          <p:cNvPr id="20" name="TextBox 19">
            <a:extLst>
              <a:ext uri="{FF2B5EF4-FFF2-40B4-BE49-F238E27FC236}">
                <a16:creationId xmlns="" xmlns:a16="http://schemas.microsoft.com/office/drawing/2014/main" id="{983B1F4A-658B-48D0-A7E6-732C6125C6BF}"/>
              </a:ext>
            </a:extLst>
          </p:cNvPr>
          <p:cNvSpPr txBox="1"/>
          <p:nvPr/>
        </p:nvSpPr>
        <p:spPr>
          <a:xfrm flipH="1">
            <a:off x="614139" y="38119287"/>
            <a:ext cx="14016259" cy="2862322"/>
          </a:xfrm>
          <a:custGeom>
            <a:avLst/>
            <a:gdLst>
              <a:gd name="connsiteX0" fmla="*/ 0 w 13922528"/>
              <a:gd name="connsiteY0" fmla="*/ 0 h 553998"/>
              <a:gd name="connsiteX1" fmla="*/ 13922528 w 13922528"/>
              <a:gd name="connsiteY1" fmla="*/ 0 h 553998"/>
              <a:gd name="connsiteX2" fmla="*/ 13922528 w 13922528"/>
              <a:gd name="connsiteY2" fmla="*/ 553998 h 553998"/>
              <a:gd name="connsiteX3" fmla="*/ 0 w 13922528"/>
              <a:gd name="connsiteY3" fmla="*/ 553998 h 553998"/>
              <a:gd name="connsiteX4" fmla="*/ 0 w 13922528"/>
              <a:gd name="connsiteY4" fmla="*/ 0 h 553998"/>
              <a:gd name="connsiteX0" fmla="*/ 0 w 13922528"/>
              <a:gd name="connsiteY0" fmla="*/ 654 h 554652"/>
              <a:gd name="connsiteX1" fmla="*/ 7638408 w 13922528"/>
              <a:gd name="connsiteY1" fmla="*/ 137232 h 554652"/>
              <a:gd name="connsiteX2" fmla="*/ 13922528 w 13922528"/>
              <a:gd name="connsiteY2" fmla="*/ 654 h 554652"/>
              <a:gd name="connsiteX3" fmla="*/ 13922528 w 13922528"/>
              <a:gd name="connsiteY3" fmla="*/ 554652 h 554652"/>
              <a:gd name="connsiteX4" fmla="*/ 0 w 13922528"/>
              <a:gd name="connsiteY4" fmla="*/ 554652 h 554652"/>
              <a:gd name="connsiteX5" fmla="*/ 0 w 13922528"/>
              <a:gd name="connsiteY5" fmla="*/ 654 h 554652"/>
              <a:gd name="connsiteX0" fmla="*/ 0 w 13922528"/>
              <a:gd name="connsiteY0" fmla="*/ 654 h 554652"/>
              <a:gd name="connsiteX1" fmla="*/ 7638408 w 13922528"/>
              <a:gd name="connsiteY1" fmla="*/ 137232 h 554652"/>
              <a:gd name="connsiteX2" fmla="*/ 7366560 w 13922528"/>
              <a:gd name="connsiteY2" fmla="*/ 161945 h 554652"/>
              <a:gd name="connsiteX3" fmla="*/ 13922528 w 13922528"/>
              <a:gd name="connsiteY3" fmla="*/ 654 h 554652"/>
              <a:gd name="connsiteX4" fmla="*/ 13922528 w 13922528"/>
              <a:gd name="connsiteY4" fmla="*/ 554652 h 554652"/>
              <a:gd name="connsiteX5" fmla="*/ 0 w 13922528"/>
              <a:gd name="connsiteY5" fmla="*/ 554652 h 554652"/>
              <a:gd name="connsiteX6" fmla="*/ 0 w 13922528"/>
              <a:gd name="connsiteY6" fmla="*/ 654 h 554652"/>
              <a:gd name="connsiteX0" fmla="*/ 0 w 13922528"/>
              <a:gd name="connsiteY0" fmla="*/ 654 h 554652"/>
              <a:gd name="connsiteX1" fmla="*/ 7638408 w 13922528"/>
              <a:gd name="connsiteY1" fmla="*/ 137232 h 554652"/>
              <a:gd name="connsiteX2" fmla="*/ 7366560 w 13922528"/>
              <a:gd name="connsiteY2" fmla="*/ 161945 h 554652"/>
              <a:gd name="connsiteX3" fmla="*/ 7168852 w 13922528"/>
              <a:gd name="connsiteY3" fmla="*/ 161945 h 554652"/>
              <a:gd name="connsiteX4" fmla="*/ 13922528 w 13922528"/>
              <a:gd name="connsiteY4" fmla="*/ 654 h 554652"/>
              <a:gd name="connsiteX5" fmla="*/ 13922528 w 13922528"/>
              <a:gd name="connsiteY5" fmla="*/ 554652 h 554652"/>
              <a:gd name="connsiteX6" fmla="*/ 0 w 13922528"/>
              <a:gd name="connsiteY6" fmla="*/ 554652 h 554652"/>
              <a:gd name="connsiteX7" fmla="*/ 0 w 13922528"/>
              <a:gd name="connsiteY7" fmla="*/ 654 h 554652"/>
              <a:gd name="connsiteX0" fmla="*/ 0 w 13922528"/>
              <a:gd name="connsiteY0" fmla="*/ 654 h 761130"/>
              <a:gd name="connsiteX1" fmla="*/ 7638408 w 13922528"/>
              <a:gd name="connsiteY1" fmla="*/ 137232 h 761130"/>
              <a:gd name="connsiteX2" fmla="*/ 7366560 w 13922528"/>
              <a:gd name="connsiteY2" fmla="*/ 161945 h 761130"/>
              <a:gd name="connsiteX3" fmla="*/ 7168852 w 13922528"/>
              <a:gd name="connsiteY3" fmla="*/ 161945 h 761130"/>
              <a:gd name="connsiteX4" fmla="*/ 13922528 w 13922528"/>
              <a:gd name="connsiteY4" fmla="*/ 654 h 761130"/>
              <a:gd name="connsiteX5" fmla="*/ 9291534 w 13922528"/>
              <a:gd name="connsiteY5" fmla="*/ 761130 h 761130"/>
              <a:gd name="connsiteX6" fmla="*/ 0 w 13922528"/>
              <a:gd name="connsiteY6" fmla="*/ 554652 h 761130"/>
              <a:gd name="connsiteX7" fmla="*/ 0 w 13922528"/>
              <a:gd name="connsiteY7" fmla="*/ 654 h 761130"/>
              <a:gd name="connsiteX0" fmla="*/ 0 w 9940463"/>
              <a:gd name="connsiteY0" fmla="*/ 654 h 761130"/>
              <a:gd name="connsiteX1" fmla="*/ 7638408 w 9940463"/>
              <a:gd name="connsiteY1" fmla="*/ 137232 h 761130"/>
              <a:gd name="connsiteX2" fmla="*/ 7366560 w 9940463"/>
              <a:gd name="connsiteY2" fmla="*/ 161945 h 761130"/>
              <a:gd name="connsiteX3" fmla="*/ 7168852 w 9940463"/>
              <a:gd name="connsiteY3" fmla="*/ 161945 h 761130"/>
              <a:gd name="connsiteX4" fmla="*/ 9940463 w 9940463"/>
              <a:gd name="connsiteY4" fmla="*/ 177635 h 761130"/>
              <a:gd name="connsiteX5" fmla="*/ 9291534 w 9940463"/>
              <a:gd name="connsiteY5" fmla="*/ 761130 h 761130"/>
              <a:gd name="connsiteX6" fmla="*/ 0 w 9940463"/>
              <a:gd name="connsiteY6" fmla="*/ 554652 h 761130"/>
              <a:gd name="connsiteX7" fmla="*/ 0 w 9940463"/>
              <a:gd name="connsiteY7" fmla="*/ 654 h 7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0463" h="761130">
                <a:moveTo>
                  <a:pt x="0" y="654"/>
                </a:moveTo>
                <a:cubicBezTo>
                  <a:pt x="3551152" y="-11485"/>
                  <a:pt x="4087256" y="149371"/>
                  <a:pt x="7638408" y="137232"/>
                </a:cubicBezTo>
                <a:cubicBezTo>
                  <a:pt x="9080030" y="112518"/>
                  <a:pt x="5924938" y="186659"/>
                  <a:pt x="7366560" y="161945"/>
                </a:cubicBezTo>
                <a:cubicBezTo>
                  <a:pt x="8948225" y="104280"/>
                  <a:pt x="5587187" y="219610"/>
                  <a:pt x="7168852" y="161945"/>
                </a:cubicBezTo>
                <a:lnTo>
                  <a:pt x="9940463" y="177635"/>
                </a:lnTo>
                <a:lnTo>
                  <a:pt x="9291534" y="761130"/>
                </a:lnTo>
                <a:lnTo>
                  <a:pt x="0" y="554652"/>
                </a:lnTo>
                <a:lnTo>
                  <a:pt x="0" y="654"/>
                </a:lnTo>
                <a:close/>
              </a:path>
            </a:pathLst>
          </a:custGeom>
          <a:noFill/>
        </p:spPr>
        <p:txBody>
          <a:bodyPr wrap="square" rtlCol="0">
            <a:spAutoFit/>
          </a:bodyPr>
          <a:lstStyle/>
          <a:p>
            <a:pPr algn="l"/>
            <a:r>
              <a:rPr lang="en-US" sz="3000" dirty="0"/>
              <a:t>We evaluate our algorithm on ModelNet40 dataset for 3D Object Classification in which there are 12,311 CAD models of 40 different categories. Which we have divided into 9,843 for training and 2,468 for testing. The best accuracy is obtained once the model is trained till </a:t>
            </a:r>
            <a:r>
              <a:rPr lang="en-US" sz="3000" dirty="0" smtClean="0"/>
              <a:t>40 </a:t>
            </a:r>
            <a:r>
              <a:rPr lang="en-US" sz="3000" dirty="0"/>
              <a:t>epochs. We get the accuracy of every class in the dataset ModelNet40. The images of the same are attached.</a:t>
            </a:r>
            <a:endParaRPr lang="en-IN" sz="3000" dirty="0"/>
          </a:p>
          <a:p>
            <a:pPr algn="l"/>
            <a:endParaRPr lang="en-IN" sz="3000" dirty="0"/>
          </a:p>
        </p:txBody>
      </p:sp>
      <p:grpSp>
        <p:nvGrpSpPr>
          <p:cNvPr id="42" name="Group 41">
            <a:extLst>
              <a:ext uri="{FF2B5EF4-FFF2-40B4-BE49-F238E27FC236}">
                <a16:creationId xmlns="" xmlns:a16="http://schemas.microsoft.com/office/drawing/2014/main" id="{9E242C97-8067-46DA-AE6A-507453854D61}"/>
              </a:ext>
            </a:extLst>
          </p:cNvPr>
          <p:cNvGrpSpPr/>
          <p:nvPr/>
        </p:nvGrpSpPr>
        <p:grpSpPr>
          <a:xfrm>
            <a:off x="914400" y="31667312"/>
            <a:ext cx="13627533" cy="5524073"/>
            <a:chOff x="0" y="-4571"/>
            <a:chExt cx="12188952" cy="3712464"/>
          </a:xfrm>
        </p:grpSpPr>
        <p:pic>
          <p:nvPicPr>
            <p:cNvPr id="43" name="Picture 42">
              <a:extLst>
                <a:ext uri="{FF2B5EF4-FFF2-40B4-BE49-F238E27FC236}">
                  <a16:creationId xmlns="" xmlns:a16="http://schemas.microsoft.com/office/drawing/2014/main" id="{3DA859F9-5CE5-4547-8129-495CD99E4E4B}"/>
                </a:ext>
              </a:extLst>
            </p:cNvPr>
            <p:cNvPicPr/>
            <p:nvPr/>
          </p:nvPicPr>
          <p:blipFill>
            <a:blip r:embed="rId8"/>
            <a:stretch>
              <a:fillRect/>
            </a:stretch>
          </p:blipFill>
          <p:spPr>
            <a:xfrm>
              <a:off x="8948928" y="161036"/>
              <a:ext cx="3240024" cy="1871472"/>
            </a:xfrm>
            <a:prstGeom prst="rect">
              <a:avLst/>
            </a:prstGeom>
          </p:spPr>
        </p:pic>
        <p:pic>
          <p:nvPicPr>
            <p:cNvPr id="45" name="Picture 44">
              <a:extLst>
                <a:ext uri="{FF2B5EF4-FFF2-40B4-BE49-F238E27FC236}">
                  <a16:creationId xmlns="" xmlns:a16="http://schemas.microsoft.com/office/drawing/2014/main" id="{570E1CA4-B03A-40DE-9FA0-5B5050F65B9A}"/>
                </a:ext>
              </a:extLst>
            </p:cNvPr>
            <p:cNvPicPr/>
            <p:nvPr/>
          </p:nvPicPr>
          <p:blipFill>
            <a:blip r:embed="rId9"/>
            <a:stretch>
              <a:fillRect/>
            </a:stretch>
          </p:blipFill>
          <p:spPr>
            <a:xfrm>
              <a:off x="0" y="-4571"/>
              <a:ext cx="6513576" cy="3712464"/>
            </a:xfrm>
            <a:prstGeom prst="rect">
              <a:avLst/>
            </a:prstGeom>
          </p:spPr>
        </p:pic>
        <p:pic>
          <p:nvPicPr>
            <p:cNvPr id="46" name="Picture 45">
              <a:extLst>
                <a:ext uri="{FF2B5EF4-FFF2-40B4-BE49-F238E27FC236}">
                  <a16:creationId xmlns="" xmlns:a16="http://schemas.microsoft.com/office/drawing/2014/main" id="{CA26BF22-2B14-411C-AD6B-F7698FC7716D}"/>
                </a:ext>
              </a:extLst>
            </p:cNvPr>
            <p:cNvPicPr/>
            <p:nvPr/>
          </p:nvPicPr>
          <p:blipFill>
            <a:blip r:embed="rId10"/>
            <a:stretch>
              <a:fillRect/>
            </a:stretch>
          </p:blipFill>
          <p:spPr>
            <a:xfrm>
              <a:off x="63500" y="101600"/>
              <a:ext cx="8953500" cy="3568700"/>
            </a:xfrm>
            <a:prstGeom prst="rect">
              <a:avLst/>
            </a:prstGeom>
          </p:spPr>
        </p:pic>
      </p:grpSp>
      <p:sp>
        <p:nvSpPr>
          <p:cNvPr id="5" name="TextBox 4">
            <a:extLst>
              <a:ext uri="{FF2B5EF4-FFF2-40B4-BE49-F238E27FC236}">
                <a16:creationId xmlns="" xmlns:a16="http://schemas.microsoft.com/office/drawing/2014/main" id="{20A06ED7-97E7-4EC3-92DF-9C9CA7B6F401}"/>
              </a:ext>
            </a:extLst>
          </p:cNvPr>
          <p:cNvSpPr txBox="1"/>
          <p:nvPr/>
        </p:nvSpPr>
        <p:spPr>
          <a:xfrm>
            <a:off x="15513754" y="39526761"/>
            <a:ext cx="13847058" cy="3693319"/>
          </a:xfrm>
          <a:custGeom>
            <a:avLst/>
            <a:gdLst>
              <a:gd name="connsiteX0" fmla="*/ 0 w 13820933"/>
              <a:gd name="connsiteY0" fmla="*/ 0 h 4124206"/>
              <a:gd name="connsiteX1" fmla="*/ 13820933 w 13820933"/>
              <a:gd name="connsiteY1" fmla="*/ 0 h 4124206"/>
              <a:gd name="connsiteX2" fmla="*/ 13820933 w 13820933"/>
              <a:gd name="connsiteY2" fmla="*/ 4124206 h 4124206"/>
              <a:gd name="connsiteX3" fmla="*/ 0 w 13820933"/>
              <a:gd name="connsiteY3" fmla="*/ 4124206 h 4124206"/>
              <a:gd name="connsiteX4" fmla="*/ 0 w 13820933"/>
              <a:gd name="connsiteY4" fmla="*/ 0 h 4124206"/>
              <a:gd name="connsiteX0" fmla="*/ 26125 w 13847058"/>
              <a:gd name="connsiteY0" fmla="*/ 0 h 4124206"/>
              <a:gd name="connsiteX1" fmla="*/ 13847058 w 13847058"/>
              <a:gd name="connsiteY1" fmla="*/ 0 h 4124206"/>
              <a:gd name="connsiteX2" fmla="*/ 13847058 w 13847058"/>
              <a:gd name="connsiteY2" fmla="*/ 4124206 h 4124206"/>
              <a:gd name="connsiteX3" fmla="*/ 0 w 13847058"/>
              <a:gd name="connsiteY3" fmla="*/ 2948549 h 4124206"/>
              <a:gd name="connsiteX4" fmla="*/ 26125 w 13847058"/>
              <a:gd name="connsiteY4" fmla="*/ 0 h 4124206"/>
              <a:gd name="connsiteX0" fmla="*/ 26125 w 13847058"/>
              <a:gd name="connsiteY0" fmla="*/ 0 h 2948549"/>
              <a:gd name="connsiteX1" fmla="*/ 13847058 w 13847058"/>
              <a:gd name="connsiteY1" fmla="*/ 0 h 2948549"/>
              <a:gd name="connsiteX2" fmla="*/ 13820932 w 13847058"/>
              <a:gd name="connsiteY2" fmla="*/ 2373783 h 2948549"/>
              <a:gd name="connsiteX3" fmla="*/ 0 w 13847058"/>
              <a:gd name="connsiteY3" fmla="*/ 2948549 h 2948549"/>
              <a:gd name="connsiteX4" fmla="*/ 26125 w 13847058"/>
              <a:gd name="connsiteY4" fmla="*/ 0 h 2948549"/>
              <a:gd name="connsiteX0" fmla="*/ 26125 w 13847058"/>
              <a:gd name="connsiteY0" fmla="*/ 0 h 2478286"/>
              <a:gd name="connsiteX1" fmla="*/ 13847058 w 13847058"/>
              <a:gd name="connsiteY1" fmla="*/ 0 h 2478286"/>
              <a:gd name="connsiteX2" fmla="*/ 13820932 w 13847058"/>
              <a:gd name="connsiteY2" fmla="*/ 2373783 h 2478286"/>
              <a:gd name="connsiteX3" fmla="*/ 0 w 13847058"/>
              <a:gd name="connsiteY3" fmla="*/ 2478286 h 2478286"/>
              <a:gd name="connsiteX4" fmla="*/ 26125 w 13847058"/>
              <a:gd name="connsiteY4" fmla="*/ 0 h 247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7058" h="2478286">
                <a:moveTo>
                  <a:pt x="26125" y="0"/>
                </a:moveTo>
                <a:lnTo>
                  <a:pt x="13847058" y="0"/>
                </a:lnTo>
                <a:lnTo>
                  <a:pt x="13820932" y="2373783"/>
                </a:lnTo>
                <a:lnTo>
                  <a:pt x="0" y="2478286"/>
                </a:lnTo>
                <a:lnTo>
                  <a:pt x="26125" y="0"/>
                </a:lnTo>
                <a:close/>
              </a:path>
            </a:pathLst>
          </a:custGeom>
          <a:noFill/>
        </p:spPr>
        <p:txBody>
          <a:bodyPr wrap="square" rtlCol="0">
            <a:spAutoFit/>
          </a:bodyPr>
          <a:lstStyle/>
          <a:p>
            <a:pPr algn="l"/>
            <a:r>
              <a:rPr lang="en-US" sz="3200" u="sng" dirty="0" smtClean="0">
                <a:hlinkClick r:id="rId11"/>
              </a:rPr>
              <a:t>http://stanford.edu/~rqi/pointnet/docs/cvpr17_pointnet_slides.pdf</a:t>
            </a:r>
            <a:endParaRPr lang="en-US" sz="3000" u="sng" dirty="0" smtClean="0">
              <a:hlinkClick r:id="rId12"/>
            </a:endParaRPr>
          </a:p>
          <a:p>
            <a:pPr algn="l"/>
            <a:r>
              <a:rPr lang="en-US" sz="3000" u="sng" dirty="0" smtClean="0">
                <a:hlinkClick r:id="rId12"/>
              </a:rPr>
              <a:t>https</a:t>
            </a:r>
            <a:r>
              <a:rPr lang="en-US" sz="3000" u="sng" dirty="0">
                <a:hlinkClick r:id="rId12"/>
              </a:rPr>
              <a:t>://github.com/maggie0106/Graph-CNN-in-3D-Point-Cloud-Classification</a:t>
            </a:r>
            <a:r>
              <a:rPr lang="en-US" sz="3000" dirty="0"/>
              <a:t> - classification project using Graph CNN</a:t>
            </a:r>
            <a:endParaRPr lang="en-IN" sz="3000" dirty="0"/>
          </a:p>
          <a:p>
            <a:pPr algn="l"/>
            <a:r>
              <a:rPr lang="en-US" sz="3000" u="sng" dirty="0">
                <a:hlinkClick r:id="rId13"/>
              </a:rPr>
              <a:t>https://github.com/charlesq34/pointnet</a:t>
            </a:r>
            <a:r>
              <a:rPr lang="en-US" sz="3000" dirty="0"/>
              <a:t> - classification and segmentation using </a:t>
            </a:r>
            <a:r>
              <a:rPr lang="en-US" sz="3000" dirty="0" err="1"/>
              <a:t>PointNet</a:t>
            </a:r>
            <a:endParaRPr lang="en-IN" sz="3000" dirty="0"/>
          </a:p>
          <a:p>
            <a:endParaRPr lang="en-IN" dirty="0"/>
          </a:p>
        </p:txBody>
      </p:sp>
      <p:pic>
        <p:nvPicPr>
          <p:cNvPr id="17" name="Picture 16">
            <a:extLst>
              <a:ext uri="{FF2B5EF4-FFF2-40B4-BE49-F238E27FC236}">
                <a16:creationId xmlns="" xmlns:a16="http://schemas.microsoft.com/office/drawing/2014/main" id="{B8231AB2-B7DE-4095-9D90-CE68A6E7C39D}"/>
              </a:ext>
            </a:extLst>
          </p:cNvPr>
          <p:cNvPicPr>
            <a:picLocks noChangeAspect="1"/>
          </p:cNvPicPr>
          <p:nvPr/>
        </p:nvPicPr>
        <p:blipFill>
          <a:blip r:embed="rId14"/>
          <a:stretch>
            <a:fillRect/>
          </a:stretch>
        </p:blipFill>
        <p:spPr>
          <a:xfrm>
            <a:off x="15718677" y="6880091"/>
            <a:ext cx="13470717" cy="12929293"/>
          </a:xfrm>
          <a:prstGeom prst="rect">
            <a:avLst/>
          </a:prstGeom>
        </p:spPr>
      </p:pic>
      <p:pic>
        <p:nvPicPr>
          <p:cNvPr id="25" name="Picture 24">
            <a:extLst>
              <a:ext uri="{FF2B5EF4-FFF2-40B4-BE49-F238E27FC236}">
                <a16:creationId xmlns="" xmlns:a16="http://schemas.microsoft.com/office/drawing/2014/main" id="{66C2FE2D-3309-4346-863C-42216DFA6ED3}"/>
              </a:ext>
            </a:extLst>
          </p:cNvPr>
          <p:cNvPicPr>
            <a:picLocks noChangeAspect="1"/>
          </p:cNvPicPr>
          <p:nvPr/>
        </p:nvPicPr>
        <p:blipFill>
          <a:blip r:embed="rId15"/>
          <a:stretch>
            <a:fillRect/>
          </a:stretch>
        </p:blipFill>
        <p:spPr>
          <a:xfrm>
            <a:off x="15406851" y="21445505"/>
            <a:ext cx="13838442" cy="1264463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1708</TotalTime>
  <Words>465</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Priyanshi Chirania</cp:lastModifiedBy>
  <cp:revision>128</cp:revision>
  <dcterms:created xsi:type="dcterms:W3CDTF">2008-12-04T00:20:37Z</dcterms:created>
  <dcterms:modified xsi:type="dcterms:W3CDTF">2019-07-17T05:27:23Z</dcterms:modified>
  <cp:category>Research Poster</cp:category>
</cp:coreProperties>
</file>