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64" r:id="rId4"/>
    <p:sldId id="258" r:id="rId5"/>
    <p:sldId id="259" r:id="rId6"/>
    <p:sldId id="266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6ADA1-0C23-4623-9239-29091FB145B1}" type="datetimeFigureOut">
              <a:rPr lang="en-IN" smtClean="0"/>
              <a:pPr/>
              <a:t>17-07-2019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F74A-9E17-43A9-BFAC-601B179578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21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DE8718-E0DE-48E9-850A-2E7F52044918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B3E9-CC22-4B30-A2EA-0B6BECC1EF60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FF93-374E-4ED5-9651-69432EA86297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33C-F0FB-4F57-B2E8-446CAA1A66F5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002-8580-4CDE-A980-E1E45A3D92A3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6C6A-01BF-45C7-8C40-ED03B61AAE8E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F8A4-AEB6-454D-94AA-3179F1E73956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2F2-EABC-4FFF-A106-E79FFEF28AEF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CF5-D904-40EA-83D1-00B6680808D1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58D-740D-4B36-A1A6-6DB367983BF6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9F33-4DCD-4F50-93E8-207332CDB8A9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AAF7-7A18-4A4A-BB5E-60523C30E23B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7BDE-1E7E-463A-A58F-F66DF11B30E5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D749-99E7-4AB3-AE6D-2C6D1563C1AC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ECA-BB86-4F35-AEA0-706060B9F981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F604-B3C1-45D3-985E-DE9E8785C877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CCE9A-D860-42C2-B0D6-B58CA184E92B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BEEA5B-9FF1-4F59-9393-6A1B7F739090}" type="datetime1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                               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github.com/maggie0106/Graph-CNN-in-3D-Point-Cloud-Classification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s://www.youtube.com/watch?v=HIUGOKSLT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mantic3d.net/" TargetMode="External"/><Relationship Id="rId5" Type="http://schemas.openxmlformats.org/officeDocument/2006/relationships/hyperlink" Target="http://stanford.edu/~rqi/pointnet/docs/cvpr17_pointnet_slides.pdf" TargetMode="External"/><Relationship Id="rId4" Type="http://schemas.openxmlformats.org/officeDocument/2006/relationships/hyperlink" Target="https://github.com/charlesq34/point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2FBA6D91-9561-4EC7-88DB-A4FD819C3DB2}"/>
              </a:ext>
            </a:extLst>
          </p:cNvPr>
          <p:cNvSpPr>
            <a:spLocks noGrp="1"/>
          </p:cNvSpPr>
          <p:nvPr/>
        </p:nvSpPr>
        <p:spPr>
          <a:xfrm>
            <a:off x="2657762" y="1728368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Semantic Labelling </a:t>
            </a:r>
            <a:r>
              <a:rPr lang="en-IN"/>
              <a:t>Of </a:t>
            </a:r>
            <a:r>
              <a:rPr lang="en-IN" smtClean="0"/>
              <a:t>3D </a:t>
            </a:r>
            <a:r>
              <a:rPr lang="en-IN" dirty="0"/>
              <a:t>Point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782669E-479B-478D-A0C6-DB8DB901A990}"/>
              </a:ext>
            </a:extLst>
          </p:cNvPr>
          <p:cNvSpPr>
            <a:spLocks noGrp="1"/>
          </p:cNvSpPr>
          <p:nvPr/>
        </p:nvSpPr>
        <p:spPr>
          <a:xfrm>
            <a:off x="2657762" y="3623891"/>
            <a:ext cx="6815669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Presented By:                                                                    Supervised By:</a:t>
            </a:r>
          </a:p>
          <a:p>
            <a:pPr algn="l"/>
            <a:r>
              <a:rPr lang="en-IN" dirty="0"/>
              <a:t>Akhil Krishna,  Jyoti Kumari                                             Dr. </a:t>
            </a:r>
            <a:r>
              <a:rPr lang="en-IN" dirty="0" err="1"/>
              <a:t>Suneet</a:t>
            </a:r>
            <a:r>
              <a:rPr lang="en-IN" dirty="0"/>
              <a:t> Kumar Gupta, Mr. </a:t>
            </a:r>
            <a:r>
              <a:rPr lang="en-IN" dirty="0" err="1"/>
              <a:t>Sahibnoor</a:t>
            </a:r>
            <a:r>
              <a:rPr lang="en-IN" dirty="0"/>
              <a:t> </a:t>
            </a:r>
          </a:p>
          <a:p>
            <a:pPr algn="l"/>
            <a:r>
              <a:rPr lang="en-IN" dirty="0" err="1"/>
              <a:t>Priyanshi</a:t>
            </a:r>
            <a:r>
              <a:rPr lang="en-IN" dirty="0"/>
              <a:t> </a:t>
            </a:r>
            <a:r>
              <a:rPr lang="en-IN" dirty="0" err="1"/>
              <a:t>Chirania</a:t>
            </a:r>
            <a:r>
              <a:rPr lang="en-IN" dirty="0"/>
              <a:t>, Tanmay Pachpande                             Mr. </a:t>
            </a:r>
            <a:r>
              <a:rPr lang="en-IN" dirty="0" err="1"/>
              <a:t>Yash</a:t>
            </a:r>
            <a:r>
              <a:rPr lang="en-IN" dirty="0"/>
              <a:t> Raj </a:t>
            </a:r>
            <a:r>
              <a:rPr lang="en-IN" dirty="0" err="1"/>
              <a:t>Saxena</a:t>
            </a:r>
            <a:endParaRPr lang="en-IN" dirty="0"/>
          </a:p>
          <a:p>
            <a:pPr algn="l"/>
            <a:r>
              <a:rPr lang="en-IN" dirty="0"/>
              <a:t>                               </a:t>
            </a:r>
          </a:p>
        </p:txBody>
      </p:sp>
      <p:pic>
        <p:nvPicPr>
          <p:cNvPr id="10" name="Picture 9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EB9C5A8D-1233-47CF-A90A-A48F476F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68" y="4734038"/>
            <a:ext cx="1605425" cy="39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4857351-E8A1-4EED-96F8-A04D3FEF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06" y="4734038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97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="" xmlns:a16="http://schemas.microsoft.com/office/drawing/2014/main" id="{FB32C701-CBC7-4DF2-B3F5-A8F9DEEB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1666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What does semantic labelling actually mean?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It means assigning a proper meaning. What we are doing is, we are assigning a proper meaning for each 3D point.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 deploy an algorithm for semantic </a:t>
            </a:r>
            <a:r>
              <a:rPr lang="en-US" dirty="0" smtClean="0"/>
              <a:t>labelling </a:t>
            </a:r>
            <a:r>
              <a:rPr lang="en-US" dirty="0"/>
              <a:t>of each </a:t>
            </a:r>
            <a:r>
              <a:rPr lang="en-US" dirty="0" smtClean="0"/>
              <a:t>3D </a:t>
            </a:r>
            <a:r>
              <a:rPr lang="en-US" dirty="0"/>
              <a:t>point in order to make the robot understand the nature of the environment. </a:t>
            </a: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9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7B8FD-C28C-4CBE-BBA6-B869FF5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E580ED-2C10-45DF-B90D-1558AF66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implement a methodology to make use of the geometric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Also, a classifier corresponding to it is built for the prediction of associated objects in the surrounding.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network we used is PointNet which provides a unified architecture for the application of object classification.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classifies a given point cloud into 40 main classes mentioned in the dataset ModelNet40.</a:t>
            </a:r>
          </a:p>
        </p:txBody>
      </p:sp>
    </p:spTree>
    <p:extLst>
      <p:ext uri="{BB962C8B-B14F-4D97-AF65-F5344CB8AC3E}">
        <p14:creationId xmlns="" xmlns:p14="http://schemas.microsoft.com/office/powerpoint/2010/main" val="24851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build the core of the dataset, we compiled a list of the most common object categories in the world.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used 9,843 data points as the training dataset and 2,468 data points as the testing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dataset, ModelNet40 has a main goal of providing researchers in computer vision, computer graphics and other such fields with a comprehensive clean collection of 3D CAD model of objects.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00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/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model we have used is PointNet.</a:t>
            </a:r>
          </a:p>
          <a:p>
            <a:r>
              <a:rPr lang="en-US" dirty="0"/>
              <a:t>Dealing with unordered dataset requires an approach that uses a single symmetric function such as pooling (max pooling).</a:t>
            </a:r>
          </a:p>
          <a:p>
            <a:r>
              <a:rPr lang="en-US" dirty="0"/>
              <a:t>The network effectively learns a set of optimization criteria which learns only those points in the point cloud which are informative, and it encodes the reason for choosing those points.</a:t>
            </a:r>
          </a:p>
          <a:p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22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/ 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that is responsible for classifying takes n points in a point cloud as input.</a:t>
            </a:r>
          </a:p>
          <a:p>
            <a:r>
              <a:rPr lang="en-US" dirty="0"/>
              <a:t>Then applies input and feature transformations successively and draws out the point features by max-pooling.</a:t>
            </a:r>
          </a:p>
          <a:p>
            <a:r>
              <a:rPr lang="en-US" dirty="0"/>
              <a:t>The output obtained is the classification score for m classes. </a:t>
            </a: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8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evaluate our algorithm on ModelNet40 dataset for 3D Object Classification in which there are 12,311 CAD models of 40 different categories. </a:t>
            </a:r>
          </a:p>
          <a:p>
            <a:r>
              <a:rPr lang="en-US" dirty="0"/>
              <a:t>Which we have divided into 9,843 for training and 2,468 for testing. </a:t>
            </a:r>
          </a:p>
          <a:p>
            <a:r>
              <a:rPr lang="en-US" dirty="0"/>
              <a:t>We have achieved a sparse categorical accuracy value of 88%</a:t>
            </a:r>
            <a:endParaRPr lang="en-IN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42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idea of 3D Object classification or processing can be used to solve many real-life problems due to which this project has some future work which can be done by increasing the number of classes and converting a real-life image and converting into a 3D Point Cloud which can actually solve many problems like object detection and all. 3D point cloud classification is a paramount job with applications in robotics, AR (augmented reality) and urban planning.</a:t>
            </a:r>
            <a:endParaRPr lang="en-US" dirty="0"/>
          </a:p>
          <a:p>
            <a:r>
              <a:rPr lang="en-US" dirty="0"/>
              <a:t> </a:t>
            </a:r>
            <a:r>
              <a:rPr lang="en-IN" dirty="0"/>
              <a:t>Due to this project we have got a chance to explore many models which can be used to classify 3D Objects (volumetric 3D images, 3D Mesh images, 3D Point Cloud) like graph CNN, 3D CNN etc.</a:t>
            </a:r>
            <a:endParaRPr lang="en-US" dirty="0"/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40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4C281-5885-4D2C-A18F-D7BA200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8E5476-7C93-42E5-BFA2-53641CE0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https://www.youtube.com/watch?v=HIUGOKSLTcE</a:t>
            </a:r>
            <a:r>
              <a:rPr lang="en-IN" dirty="0">
                <a:solidFill>
                  <a:schemeClr val="tx1"/>
                </a:solidFill>
              </a:rPr>
              <a:t> – presentation of a paper based on </a:t>
            </a:r>
            <a:r>
              <a:rPr lang="en-IN" dirty="0" err="1">
                <a:solidFill>
                  <a:schemeClr val="tx1"/>
                </a:solidFill>
              </a:rPr>
              <a:t>VoxelNet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https://github.com/maggie0106/Graph-CNN-in-3D-Point-Cloud-Classification</a:t>
            </a:r>
            <a:r>
              <a:rPr lang="en-IN" dirty="0">
                <a:solidFill>
                  <a:schemeClr val="tx1"/>
                </a:solidFill>
              </a:rPr>
              <a:t> - classification project using Graph CNN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https://github.com/charlesq34/pointnet</a:t>
            </a:r>
            <a:r>
              <a:rPr lang="en-IN" dirty="0">
                <a:solidFill>
                  <a:schemeClr val="tx1"/>
                </a:solidFill>
              </a:rPr>
              <a:t> - classification and segmentation using PointNet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b="1" i="1" dirty="0">
                <a:solidFill>
                  <a:schemeClr val="tx1"/>
                </a:solidFill>
              </a:rPr>
              <a:t>Charles R. Qi, Hao </a:t>
            </a:r>
            <a:r>
              <a:rPr lang="en-IN" b="1" i="1" dirty="0" err="1">
                <a:solidFill>
                  <a:schemeClr val="tx1"/>
                </a:solidFill>
              </a:rPr>
              <a:t>Su</a:t>
            </a:r>
            <a:r>
              <a:rPr lang="en-IN" b="1" i="1" dirty="0">
                <a:solidFill>
                  <a:schemeClr val="tx1"/>
                </a:solidFill>
              </a:rPr>
              <a:t>, </a:t>
            </a:r>
            <a:r>
              <a:rPr lang="en-IN" b="1" i="1" dirty="0" err="1">
                <a:solidFill>
                  <a:schemeClr val="tx1"/>
                </a:solidFill>
              </a:rPr>
              <a:t>Kaichun</a:t>
            </a:r>
            <a:r>
              <a:rPr lang="en-IN" b="1" i="1" dirty="0">
                <a:solidFill>
                  <a:schemeClr val="tx1"/>
                </a:solidFill>
              </a:rPr>
              <a:t> Mo, Leonidas J. </a:t>
            </a:r>
            <a:r>
              <a:rPr lang="en-IN" b="1" i="1" dirty="0" err="1">
                <a:solidFill>
                  <a:schemeClr val="tx1"/>
                </a:solidFill>
              </a:rPr>
              <a:t>Guibas</a:t>
            </a:r>
            <a:r>
              <a:rPr lang="en-IN" dirty="0">
                <a:solidFill>
                  <a:schemeClr val="tx1"/>
                </a:solidFill>
              </a:rPr>
              <a:t>; The IEEE Conference on Computer Vision and Pattern Recognition (CVPR), 2017, pp. 652-660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Yingxue</a:t>
            </a:r>
            <a:r>
              <a:rPr lang="en-IN" dirty="0">
                <a:solidFill>
                  <a:schemeClr val="tx1"/>
                </a:solidFill>
              </a:rPr>
              <a:t> Zhang and Michael </a:t>
            </a:r>
            <a:r>
              <a:rPr lang="en-IN" dirty="0" err="1">
                <a:solidFill>
                  <a:schemeClr val="tx1"/>
                </a:solidFill>
              </a:rPr>
              <a:t>Rabbat</a:t>
            </a:r>
            <a:r>
              <a:rPr lang="en-IN" dirty="0">
                <a:solidFill>
                  <a:schemeClr val="tx1"/>
                </a:solidFill>
              </a:rPr>
              <a:t>, “A Graph-CNN for 3D Point Cloud Classification” in Conf. on Acoustics, Speech and Signal Processing (ICASSP), Alberta, Canada, 2018.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http://stanford.edu/~rqi/pointnet/docs/cvpr17_pointnet_slides.pdf</a:t>
            </a:r>
            <a:r>
              <a:rPr lang="en-IN" dirty="0">
                <a:solidFill>
                  <a:schemeClr val="tx1"/>
                </a:solidFill>
              </a:rPr>
              <a:t>  	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ISPRS Annals of the Photogrammetry, Remote Sensing and Spatial Information Sciences, Volume I-3, 2012 XXII ISPRS Congress, 25 August – 01 September 2012, Melbourne, Australia.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u="sng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IN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://www.semantic3d.net/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drawing of a face&#10;&#10;Description generated with high confidence">
            <a:extLst>
              <a:ext uri="{FF2B5EF4-FFF2-40B4-BE49-F238E27FC236}">
                <a16:creationId xmlns="" xmlns:a16="http://schemas.microsoft.com/office/drawing/2014/main" id="{8836FDF2-11E7-429D-BA6E-738259E33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313" y="5774866"/>
            <a:ext cx="1605425" cy="39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D6A49B-7679-4D4D-80B5-7F48ED982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9749" y="5751207"/>
            <a:ext cx="1356936" cy="395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17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</TotalTime>
  <Words>581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Slide 1</vt:lpstr>
      <vt:lpstr>Introduction</vt:lpstr>
      <vt:lpstr>Introduction</vt:lpstr>
      <vt:lpstr>Dataset Used</vt:lpstr>
      <vt:lpstr>Methodology / Model Used</vt:lpstr>
      <vt:lpstr>Methodology / Model Used</vt:lpstr>
      <vt:lpstr>Results Achieved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Madhushi Verma</dc:creator>
  <cp:lastModifiedBy>Priyanshi Chirania</cp:lastModifiedBy>
  <cp:revision>45</cp:revision>
  <dcterms:created xsi:type="dcterms:W3CDTF">2019-07-11T19:19:23Z</dcterms:created>
  <dcterms:modified xsi:type="dcterms:W3CDTF">2019-07-17T05:36:34Z</dcterms:modified>
</cp:coreProperties>
</file>