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Lst>
  <p:notesMasterIdLst>
    <p:notesMasterId r:id="rId16"/>
  </p:notesMasterIdLst>
  <p:handoutMasterIdLst>
    <p:handoutMasterId r:id="rId17"/>
  </p:handoutMasterIdLst>
  <p:sldIdLst>
    <p:sldId id="256" r:id="rId2"/>
    <p:sldId id="291" r:id="rId3"/>
    <p:sldId id="293" r:id="rId4"/>
    <p:sldId id="289" r:id="rId5"/>
    <p:sldId id="290" r:id="rId6"/>
    <p:sldId id="294" r:id="rId7"/>
    <p:sldId id="295" r:id="rId8"/>
    <p:sldId id="296" r:id="rId9"/>
    <p:sldId id="297" r:id="rId10"/>
    <p:sldId id="298" r:id="rId11"/>
    <p:sldId id="299" r:id="rId12"/>
    <p:sldId id="300" r:id="rId13"/>
    <p:sldId id="292" r:id="rId14"/>
    <p:sldId id="28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10" autoAdjust="0"/>
    <p:restoredTop sz="92457" autoAdjust="0"/>
  </p:normalViewPr>
  <p:slideViewPr>
    <p:cSldViewPr snapToGrid="0" snapToObjects="1">
      <p:cViewPr>
        <p:scale>
          <a:sx n="85" d="100"/>
          <a:sy n="85" d="100"/>
        </p:scale>
        <p:origin x="-124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C1C3821-0164-CD4D-AAEC-C1170414ECFD}" type="datetime1">
              <a:rPr lang="en-US" smtClean="0"/>
              <a:t>2/11/14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A54307C-47DB-A343-BBB6-D6325F3B3DFE}" type="slidenum">
              <a:rPr lang="en-US" smtClean="0"/>
              <a:t>‹#›</a:t>
            </a:fld>
            <a:endParaRPr lang="en-US"/>
          </a:p>
        </p:txBody>
      </p:sp>
    </p:spTree>
    <p:extLst>
      <p:ext uri="{BB962C8B-B14F-4D97-AF65-F5344CB8AC3E}">
        <p14:creationId xmlns:p14="http://schemas.microsoft.com/office/powerpoint/2010/main" val="1914582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473721-AE92-EB48-8A43-F2DFCA49BF4D}" type="datetime1">
              <a:rPr lang="en-US" smtClean="0"/>
              <a:t>2/11/14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C18BFC-09EA-E84E-8EA9-692F209B4859}" type="slidenum">
              <a:rPr lang="en-US" smtClean="0"/>
              <a:t>‹#›</a:t>
            </a:fld>
            <a:endParaRPr lang="en-US"/>
          </a:p>
        </p:txBody>
      </p:sp>
    </p:spTree>
    <p:extLst>
      <p:ext uri="{BB962C8B-B14F-4D97-AF65-F5344CB8AC3E}">
        <p14:creationId xmlns:p14="http://schemas.microsoft.com/office/powerpoint/2010/main" val="354751432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18BFC-09EA-E84E-8EA9-692F209B4859}" type="slidenum">
              <a:rPr lang="en-US" smtClean="0"/>
              <a:t>1</a:t>
            </a:fld>
            <a:endParaRPr lang="en-US"/>
          </a:p>
        </p:txBody>
      </p:sp>
    </p:spTree>
    <p:extLst>
      <p:ext uri="{BB962C8B-B14F-4D97-AF65-F5344CB8AC3E}">
        <p14:creationId xmlns:p14="http://schemas.microsoft.com/office/powerpoint/2010/main" val="781611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18BFC-09EA-E84E-8EA9-692F209B4859}" type="slidenum">
              <a:rPr lang="en-US" smtClean="0"/>
              <a:t>6</a:t>
            </a:fld>
            <a:endParaRPr lang="en-US"/>
          </a:p>
        </p:txBody>
      </p:sp>
    </p:spTree>
    <p:extLst>
      <p:ext uri="{BB962C8B-B14F-4D97-AF65-F5344CB8AC3E}">
        <p14:creationId xmlns:p14="http://schemas.microsoft.com/office/powerpoint/2010/main" val="1283746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18BFC-09EA-E84E-8EA9-692F209B4859}" type="slidenum">
              <a:rPr lang="en-US" smtClean="0"/>
              <a:t>11</a:t>
            </a:fld>
            <a:endParaRPr lang="en-US"/>
          </a:p>
        </p:txBody>
      </p:sp>
    </p:spTree>
    <p:extLst>
      <p:ext uri="{BB962C8B-B14F-4D97-AF65-F5344CB8AC3E}">
        <p14:creationId xmlns:p14="http://schemas.microsoft.com/office/powerpoint/2010/main" val="1283746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C18BFC-09EA-E84E-8EA9-692F209B4859}" type="slidenum">
              <a:rPr lang="en-US" smtClean="0"/>
              <a:t>14</a:t>
            </a:fld>
            <a:endParaRPr lang="en-US"/>
          </a:p>
        </p:txBody>
      </p:sp>
    </p:spTree>
    <p:extLst>
      <p:ext uri="{BB962C8B-B14F-4D97-AF65-F5344CB8AC3E}">
        <p14:creationId xmlns:p14="http://schemas.microsoft.com/office/powerpoint/2010/main" val="2073042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A98AF03-7270-45C2-A683-C5E353EF01A5}" type="datetime4">
              <a:rPr lang="en-US" smtClean="0"/>
              <a:pPr/>
              <a:t>February 11, 2014</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February 11,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February 11,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February 11,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February 11,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February 11,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February 11, 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February 11, 2014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February 11, 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pPr/>
              <a:t>February 11, 2014</a:t>
            </a:fld>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February 11, 2014</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February 11, 2014</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ml.jou.ufl.edu/projects/fall02/moody/history.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24631" y="2501386"/>
            <a:ext cx="3534046" cy="1702160"/>
          </a:xfrm>
        </p:spPr>
        <p:txBody>
          <a:bodyPr/>
          <a:lstStyle/>
          <a:p>
            <a:r>
              <a:rPr lang="en-US" dirty="0" smtClean="0"/>
              <a:t>Leaf Development </a:t>
            </a:r>
            <a:endParaRPr lang="en-US" dirty="0"/>
          </a:p>
        </p:txBody>
      </p:sp>
      <p:sp>
        <p:nvSpPr>
          <p:cNvPr id="3" name="Subtitle 2"/>
          <p:cNvSpPr>
            <a:spLocks noGrp="1"/>
          </p:cNvSpPr>
          <p:nvPr>
            <p:ph type="subTitle" idx="1"/>
          </p:nvPr>
        </p:nvSpPr>
        <p:spPr>
          <a:xfrm>
            <a:off x="4594150" y="4313994"/>
            <a:ext cx="3642322" cy="1870980"/>
          </a:xfrm>
        </p:spPr>
        <p:txBody>
          <a:bodyPr>
            <a:normAutofit fontScale="85000" lnSpcReduction="10000"/>
          </a:bodyPr>
          <a:lstStyle/>
          <a:p>
            <a:r>
              <a:rPr lang="en-US" dirty="0" smtClean="0"/>
              <a:t>Maria Cortes - V&amp;V Lead</a:t>
            </a:r>
          </a:p>
          <a:p>
            <a:r>
              <a:rPr lang="en-US" dirty="0" smtClean="0"/>
              <a:t>Manuel </a:t>
            </a:r>
            <a:r>
              <a:rPr lang="en-US" dirty="0" err="1" smtClean="0"/>
              <a:t>Dosal</a:t>
            </a:r>
            <a:r>
              <a:rPr lang="en-US" dirty="0"/>
              <a:t> </a:t>
            </a:r>
            <a:r>
              <a:rPr lang="en-US" dirty="0" smtClean="0"/>
              <a:t>– Systems Designer</a:t>
            </a:r>
          </a:p>
          <a:p>
            <a:r>
              <a:rPr lang="en-US" dirty="0" smtClean="0"/>
              <a:t>Mario Flores - Lead Programmer 1</a:t>
            </a:r>
          </a:p>
          <a:p>
            <a:r>
              <a:rPr lang="en-US" dirty="0"/>
              <a:t>Rebekah Gruver </a:t>
            </a:r>
            <a:r>
              <a:rPr lang="en-US" dirty="0" smtClean="0"/>
              <a:t>– Programmer 2</a:t>
            </a:r>
          </a:p>
          <a:p>
            <a:r>
              <a:rPr lang="en-US" dirty="0" smtClean="0"/>
              <a:t>Hector Quintana – Systems Architect</a:t>
            </a:r>
          </a:p>
          <a:p>
            <a:r>
              <a:rPr lang="en-US" dirty="0" smtClean="0"/>
              <a:t>Marcela Vazquez - Systems Analyst </a:t>
            </a:r>
          </a:p>
          <a:p>
            <a:endParaRPr lang="en-US" dirty="0" smtClean="0"/>
          </a:p>
          <a:p>
            <a:endParaRPr lang="en-US" dirty="0"/>
          </a:p>
        </p:txBody>
      </p:sp>
      <p:pic>
        <p:nvPicPr>
          <p:cNvPr id="4" name="Picture 3" descr="Leaf Development.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47170" y="35855"/>
            <a:ext cx="3313355" cy="2200667"/>
          </a:xfrm>
          <a:prstGeom prst="rect">
            <a:avLst/>
          </a:prstGeom>
        </p:spPr>
      </p:pic>
      <p:sp>
        <p:nvSpPr>
          <p:cNvPr id="5" name="TextBox 4"/>
          <p:cNvSpPr txBox="1"/>
          <p:nvPr/>
        </p:nvSpPr>
        <p:spPr>
          <a:xfrm>
            <a:off x="13512" y="2221522"/>
            <a:ext cx="4556474" cy="143116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2900" b="1" spc="50" dirty="0" smtClean="0">
                <a:ln w="11430"/>
                <a:gradFill>
                  <a:gsLst>
                    <a:gs pos="25000">
                      <a:schemeClr val="accent2">
                        <a:satMod val="155000"/>
                      </a:schemeClr>
                    </a:gs>
                    <a:gs pos="100000">
                      <a:schemeClr val="accent2">
                        <a:shade val="45000"/>
                        <a:satMod val="165000"/>
                      </a:schemeClr>
                    </a:gs>
                  </a:gsLst>
                  <a:lin ang="5400000"/>
                </a:gradFill>
                <a:effectLst>
                  <a:glow rad="647700">
                    <a:schemeClr val="bg1">
                      <a:alpha val="55000"/>
                    </a:schemeClr>
                  </a:glow>
                </a:effectLst>
              </a:rPr>
              <a:t>Software Architecture </a:t>
            </a:r>
          </a:p>
          <a:p>
            <a:r>
              <a:rPr lang="en-US" sz="2900" b="1" spc="50" dirty="0" smtClean="0">
                <a:ln w="11430"/>
                <a:gradFill>
                  <a:gsLst>
                    <a:gs pos="25000">
                      <a:schemeClr val="accent2">
                        <a:satMod val="155000"/>
                      </a:schemeClr>
                    </a:gs>
                    <a:gs pos="100000">
                      <a:schemeClr val="accent2">
                        <a:shade val="45000"/>
                        <a:satMod val="165000"/>
                      </a:schemeClr>
                    </a:gs>
                  </a:gsLst>
                  <a:lin ang="5400000"/>
                </a:gradFill>
                <a:effectLst>
                  <a:glow rad="647700">
                    <a:schemeClr val="bg1">
                      <a:alpha val="55000"/>
                    </a:schemeClr>
                  </a:glow>
                </a:effectLst>
              </a:rPr>
              <a:t>Styles: Service Oriented</a:t>
            </a:r>
            <a:endParaRPr lang="en-US" sz="2900" b="1" spc="50" dirty="0">
              <a:ln w="11430"/>
              <a:gradFill>
                <a:gsLst>
                  <a:gs pos="25000">
                    <a:schemeClr val="accent2">
                      <a:satMod val="155000"/>
                    </a:schemeClr>
                  </a:gs>
                  <a:gs pos="100000">
                    <a:schemeClr val="accent2">
                      <a:shade val="45000"/>
                      <a:satMod val="165000"/>
                    </a:schemeClr>
                  </a:gs>
                </a:gsLst>
                <a:lin ang="5400000"/>
              </a:gradFill>
              <a:effectLst>
                <a:glow rad="647700">
                  <a:schemeClr val="bg1">
                    <a:alpha val="55000"/>
                  </a:schemeClr>
                </a:glow>
              </a:effectLst>
            </a:endParaRPr>
          </a:p>
          <a:p>
            <a:r>
              <a:rPr lang="en-US" sz="2900" b="1" spc="50" dirty="0" smtClean="0">
                <a:ln w="11430"/>
                <a:gradFill>
                  <a:gsLst>
                    <a:gs pos="25000">
                      <a:schemeClr val="accent2">
                        <a:satMod val="155000"/>
                      </a:schemeClr>
                    </a:gs>
                    <a:gs pos="100000">
                      <a:schemeClr val="accent2">
                        <a:shade val="45000"/>
                        <a:satMod val="165000"/>
                      </a:schemeClr>
                    </a:gs>
                  </a:gsLst>
                  <a:lin ang="5400000"/>
                </a:gradFill>
                <a:effectLst>
                  <a:glow rad="647700">
                    <a:schemeClr val="bg1">
                      <a:alpha val="55000"/>
                    </a:schemeClr>
                  </a:glow>
                </a:effectLst>
              </a:rPr>
              <a:t>And Peer to Peer </a:t>
            </a:r>
            <a:endParaRPr lang="en-US" sz="2900" b="1" spc="50" dirty="0">
              <a:ln w="11430"/>
              <a:gradFill>
                <a:gsLst>
                  <a:gs pos="25000">
                    <a:schemeClr val="accent2">
                      <a:satMod val="155000"/>
                    </a:schemeClr>
                  </a:gs>
                  <a:gs pos="100000">
                    <a:schemeClr val="accent2">
                      <a:shade val="45000"/>
                      <a:satMod val="165000"/>
                    </a:schemeClr>
                  </a:gs>
                </a:gsLst>
                <a:lin ang="5400000"/>
              </a:gradFill>
              <a:effectLst>
                <a:glow rad="647700">
                  <a:schemeClr val="bg1">
                    <a:alpha val="55000"/>
                  </a:schemeClr>
                </a:glow>
              </a:effectLst>
            </a:endParaRPr>
          </a:p>
        </p:txBody>
      </p:sp>
    </p:spTree>
    <p:extLst>
      <p:ext uri="{BB962C8B-B14F-4D97-AF65-F5344CB8AC3E}">
        <p14:creationId xmlns:p14="http://schemas.microsoft.com/office/powerpoint/2010/main" val="218010487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79842" y="55567"/>
            <a:ext cx="1980029" cy="461665"/>
          </a:xfrm>
          <a:prstGeom prst="rect">
            <a:avLst/>
          </a:prstGeom>
          <a:noFill/>
        </p:spPr>
        <p:txBody>
          <a:bodyPr wrap="none" rtlCol="0">
            <a:spAutoFit/>
          </a:bodyPr>
          <a:lstStyle/>
          <a:p>
            <a:r>
              <a:rPr lang="en-US" sz="2400" b="1" dirty="0" smtClean="0"/>
              <a:t>Peer to Peer</a:t>
            </a:r>
            <a:endParaRPr lang="en-US" sz="2400" b="1" dirty="0"/>
          </a:p>
        </p:txBody>
      </p:sp>
      <p:sp>
        <p:nvSpPr>
          <p:cNvPr id="5" name="TextBox 4"/>
          <p:cNvSpPr txBox="1"/>
          <p:nvPr/>
        </p:nvSpPr>
        <p:spPr>
          <a:xfrm>
            <a:off x="1084783" y="517232"/>
            <a:ext cx="7590118" cy="646331"/>
          </a:xfrm>
          <a:prstGeom prst="rect">
            <a:avLst/>
          </a:prstGeom>
          <a:noFill/>
        </p:spPr>
        <p:txBody>
          <a:bodyPr wrap="square" rtlCol="0">
            <a:spAutoFit/>
          </a:bodyPr>
          <a:lstStyle/>
          <a:p>
            <a:r>
              <a:rPr lang="en-US" sz="3600" dirty="0" smtClean="0">
                <a:solidFill>
                  <a:srgbClr val="74A510"/>
                </a:solidFill>
              </a:rPr>
              <a:t>Elements   </a:t>
            </a:r>
            <a:endParaRPr lang="en-US" sz="3600" dirty="0">
              <a:solidFill>
                <a:srgbClr val="74A510"/>
              </a:solidFill>
            </a:endParaRPr>
          </a:p>
        </p:txBody>
      </p:sp>
      <p:sp>
        <p:nvSpPr>
          <p:cNvPr id="3" name="TextBox 2"/>
          <p:cNvSpPr txBox="1"/>
          <p:nvPr/>
        </p:nvSpPr>
        <p:spPr>
          <a:xfrm>
            <a:off x="597647" y="1152482"/>
            <a:ext cx="7664824" cy="4801315"/>
          </a:xfrm>
          <a:prstGeom prst="rect">
            <a:avLst/>
          </a:prstGeom>
          <a:noFill/>
        </p:spPr>
        <p:txBody>
          <a:bodyPr wrap="square" rtlCol="0">
            <a:spAutoFit/>
          </a:bodyPr>
          <a:lstStyle/>
          <a:p>
            <a:pPr marL="285750" indent="-285750">
              <a:buFont typeface="Arial"/>
              <a:buChar char="•"/>
            </a:pPr>
            <a:r>
              <a:rPr lang="en-US" b="1" dirty="0" smtClean="0"/>
              <a:t>Components</a:t>
            </a:r>
            <a:r>
              <a:rPr lang="en-US" dirty="0" smtClean="0"/>
              <a:t>: Nodes that function both as clients and servers </a:t>
            </a:r>
          </a:p>
          <a:p>
            <a:pPr marL="285750" indent="-285750">
              <a:buFont typeface="Arial"/>
              <a:buChar char="•"/>
            </a:pPr>
            <a:r>
              <a:rPr lang="en-US" b="1" dirty="0" smtClean="0"/>
              <a:t>Connectors: </a:t>
            </a:r>
            <a:r>
              <a:rPr lang="en-US" dirty="0" smtClean="0"/>
              <a:t>Data is exchanged between nodes through a TCP/IP network</a:t>
            </a:r>
          </a:p>
          <a:p>
            <a:endParaRPr lang="en-US" dirty="0"/>
          </a:p>
          <a:p>
            <a:pPr marL="285750" indent="-285750">
              <a:buFont typeface="Arial"/>
              <a:buChar char="•"/>
            </a:pPr>
            <a:r>
              <a:rPr lang="en-US" b="1" dirty="0" smtClean="0"/>
              <a:t>Topology: </a:t>
            </a:r>
            <a:endParaRPr lang="en-US" dirty="0" smtClean="0"/>
          </a:p>
          <a:p>
            <a:pPr marL="742950" lvl="1" indent="-285750">
              <a:buFont typeface="Arial"/>
              <a:buChar char="•"/>
            </a:pPr>
            <a:r>
              <a:rPr lang="en-US" b="1" dirty="0" smtClean="0"/>
              <a:t>Structured Networks </a:t>
            </a:r>
            <a:r>
              <a:rPr lang="en-US" dirty="0" smtClean="0"/>
              <a:t>– Hash Table/Tree Sort</a:t>
            </a:r>
          </a:p>
          <a:p>
            <a:pPr lvl="1"/>
            <a:r>
              <a:rPr lang="en-US" dirty="0" smtClean="0"/>
              <a:t>Because of the specific topology, any node </a:t>
            </a:r>
          </a:p>
          <a:p>
            <a:pPr lvl="1"/>
            <a:r>
              <a:rPr lang="en-US" dirty="0" smtClean="0"/>
              <a:t>can efficiently search for a particular resource</a:t>
            </a:r>
          </a:p>
          <a:p>
            <a:pPr lvl="1"/>
            <a:r>
              <a:rPr lang="en-US" dirty="0" smtClean="0"/>
              <a:t>on the network</a:t>
            </a:r>
          </a:p>
          <a:p>
            <a:pPr lvl="1"/>
            <a:r>
              <a:rPr lang="en-US" i="1" dirty="0" smtClean="0"/>
              <a:t>Caution: </a:t>
            </a:r>
            <a:r>
              <a:rPr lang="en-US" dirty="0" smtClean="0"/>
              <a:t>Less robust in networks with a high rate</a:t>
            </a:r>
            <a:endParaRPr lang="en-US" i="1" dirty="0" smtClean="0"/>
          </a:p>
          <a:p>
            <a:pPr lvl="1"/>
            <a:endParaRPr lang="en-US" b="1" dirty="0"/>
          </a:p>
          <a:p>
            <a:pPr lvl="1"/>
            <a:endParaRPr lang="en-US" b="1" dirty="0"/>
          </a:p>
          <a:p>
            <a:pPr marL="742950" lvl="1" indent="-285750">
              <a:buFont typeface="Arial"/>
              <a:buChar char="•"/>
            </a:pPr>
            <a:r>
              <a:rPr lang="en-US" b="1" dirty="0" smtClean="0"/>
              <a:t>Unstructured Networks </a:t>
            </a:r>
            <a:r>
              <a:rPr lang="en-US" dirty="0" smtClean="0"/>
              <a:t>– Random Overlay</a:t>
            </a:r>
            <a:endParaRPr lang="en-US" b="1" dirty="0"/>
          </a:p>
          <a:p>
            <a:pPr lvl="1"/>
            <a:r>
              <a:rPr lang="en-US" dirty="0" smtClean="0"/>
              <a:t>Nodes that randomly form connections</a:t>
            </a:r>
          </a:p>
          <a:p>
            <a:pPr lvl="1"/>
            <a:r>
              <a:rPr lang="en-US" dirty="0" smtClean="0"/>
              <a:t>with each other  </a:t>
            </a:r>
          </a:p>
          <a:p>
            <a:pPr lvl="1"/>
            <a:endParaRPr lang="en-US" dirty="0"/>
          </a:p>
          <a:p>
            <a:pPr lvl="1"/>
            <a:endParaRPr lang="en-US" dirty="0" smtClean="0"/>
          </a:p>
        </p:txBody>
      </p:sp>
      <p:pic>
        <p:nvPicPr>
          <p:cNvPr id="6" name="Picture 5"/>
          <p:cNvPicPr>
            <a:picLocks noChangeAspect="1"/>
          </p:cNvPicPr>
          <p:nvPr/>
        </p:nvPicPr>
        <p:blipFill>
          <a:blip r:embed="rId2"/>
          <a:stretch>
            <a:fillRect/>
          </a:stretch>
        </p:blipFill>
        <p:spPr>
          <a:xfrm>
            <a:off x="6269295" y="1937777"/>
            <a:ext cx="2271135" cy="1854760"/>
          </a:xfrm>
          <a:prstGeom prst="rect">
            <a:avLst/>
          </a:prstGeom>
        </p:spPr>
      </p:pic>
      <p:pic>
        <p:nvPicPr>
          <p:cNvPr id="7" name="Picture 6"/>
          <p:cNvPicPr>
            <a:picLocks noChangeAspect="1"/>
          </p:cNvPicPr>
          <p:nvPr/>
        </p:nvPicPr>
        <p:blipFill>
          <a:blip r:embed="rId3"/>
          <a:stretch>
            <a:fillRect/>
          </a:stretch>
        </p:blipFill>
        <p:spPr>
          <a:xfrm>
            <a:off x="6008730" y="4291803"/>
            <a:ext cx="2531700" cy="1822823"/>
          </a:xfrm>
          <a:prstGeom prst="rect">
            <a:avLst/>
          </a:prstGeom>
        </p:spPr>
      </p:pic>
    </p:spTree>
    <p:extLst>
      <p:ext uri="{BB962C8B-B14F-4D97-AF65-F5344CB8AC3E}">
        <p14:creationId xmlns:p14="http://schemas.microsoft.com/office/powerpoint/2010/main" val="76952827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6168" y="1688033"/>
            <a:ext cx="6777317" cy="1746543"/>
          </a:xfrm>
        </p:spPr>
        <p:txBody>
          <a:bodyPr>
            <a:normAutofit/>
          </a:bodyPr>
          <a:lstStyle/>
          <a:p>
            <a:pPr algn="r"/>
            <a:endParaRPr lang="en-US" dirty="0" smtClean="0"/>
          </a:p>
          <a:p>
            <a:endParaRPr lang="en-US" dirty="0"/>
          </a:p>
        </p:txBody>
      </p:sp>
      <p:sp>
        <p:nvSpPr>
          <p:cNvPr id="5" name="TextBox 4"/>
          <p:cNvSpPr txBox="1"/>
          <p:nvPr/>
        </p:nvSpPr>
        <p:spPr>
          <a:xfrm>
            <a:off x="1196167" y="925916"/>
            <a:ext cx="6662891" cy="646331"/>
          </a:xfrm>
          <a:prstGeom prst="rect">
            <a:avLst/>
          </a:prstGeom>
          <a:noFill/>
        </p:spPr>
        <p:txBody>
          <a:bodyPr wrap="square" rtlCol="0">
            <a:spAutoFit/>
          </a:bodyPr>
          <a:lstStyle/>
          <a:p>
            <a:r>
              <a:rPr lang="en-US" sz="3600" dirty="0" smtClean="0">
                <a:solidFill>
                  <a:srgbClr val="74A510"/>
                </a:solidFill>
              </a:rPr>
              <a:t>Strengths and Weaknesses</a:t>
            </a:r>
            <a:endParaRPr lang="en-US" sz="3600" dirty="0">
              <a:solidFill>
                <a:srgbClr val="74A510"/>
              </a:solidFill>
            </a:endParaRPr>
          </a:p>
        </p:txBody>
      </p:sp>
      <p:sp>
        <p:nvSpPr>
          <p:cNvPr id="8" name="Content Placeholder 2"/>
          <p:cNvSpPr txBox="1">
            <a:spLocks/>
          </p:cNvSpPr>
          <p:nvPr/>
        </p:nvSpPr>
        <p:spPr>
          <a:xfrm>
            <a:off x="1196168" y="4080907"/>
            <a:ext cx="6777317" cy="1746543"/>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endParaRPr lang="en-US" dirty="0"/>
          </a:p>
        </p:txBody>
      </p:sp>
      <p:sp>
        <p:nvSpPr>
          <p:cNvPr id="9" name="TextBox 8"/>
          <p:cNvSpPr txBox="1"/>
          <p:nvPr/>
        </p:nvSpPr>
        <p:spPr>
          <a:xfrm>
            <a:off x="4908373" y="1"/>
            <a:ext cx="3279391" cy="461665"/>
          </a:xfrm>
          <a:prstGeom prst="rect">
            <a:avLst/>
          </a:prstGeom>
          <a:noFill/>
        </p:spPr>
        <p:txBody>
          <a:bodyPr wrap="square" rtlCol="0">
            <a:spAutoFit/>
          </a:bodyPr>
          <a:lstStyle/>
          <a:p>
            <a:r>
              <a:rPr lang="en-US" sz="2400" b="1" dirty="0"/>
              <a:t>Peer to Peer</a:t>
            </a:r>
          </a:p>
        </p:txBody>
      </p:sp>
      <p:sp>
        <p:nvSpPr>
          <p:cNvPr id="2" name="Rectangle 1"/>
          <p:cNvSpPr/>
          <p:nvPr/>
        </p:nvSpPr>
        <p:spPr>
          <a:xfrm>
            <a:off x="1479176" y="1698696"/>
            <a:ext cx="5961529" cy="1754327"/>
          </a:xfrm>
          <a:prstGeom prst="rect">
            <a:avLst/>
          </a:prstGeom>
        </p:spPr>
        <p:txBody>
          <a:bodyPr wrap="square">
            <a:spAutoFit/>
          </a:bodyPr>
          <a:lstStyle/>
          <a:p>
            <a:r>
              <a:rPr lang="en-US" dirty="0"/>
              <a:t>Its biggest strength is the lack of need for a server, where users are allowed to do anything they want without the consent of a server. Which can be also a potential drawback, </a:t>
            </a:r>
            <a:r>
              <a:rPr lang="en-US" dirty="0" smtClean="0"/>
              <a:t>because applications work as a host and a client at the same time, they are prone to attacks.</a:t>
            </a:r>
            <a:endParaRPr lang="en-US" dirty="0"/>
          </a:p>
        </p:txBody>
      </p:sp>
    </p:spTree>
    <p:extLst>
      <p:ext uri="{BB962C8B-B14F-4D97-AF65-F5344CB8AC3E}">
        <p14:creationId xmlns:p14="http://schemas.microsoft.com/office/powerpoint/2010/main" val="428409240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Most modern applications still follow the early type of programs like Napster. </a:t>
            </a:r>
            <a:r>
              <a:rPr lang="en-US" dirty="0" smtClean="0"/>
              <a:t>They </a:t>
            </a:r>
            <a:r>
              <a:rPr lang="en-US" dirty="0"/>
              <a:t>use peer-to-peer are related to sharing files, most of the time illegally. </a:t>
            </a:r>
            <a:endParaRPr lang="en-US" dirty="0" smtClean="0"/>
          </a:p>
          <a:p>
            <a:r>
              <a:rPr lang="en-US" dirty="0" smtClean="0"/>
              <a:t>Another </a:t>
            </a:r>
            <a:r>
              <a:rPr lang="en-US" dirty="0"/>
              <a:t>modern application is digital currencies, where every client owns a wallet with currency that only exists on every client’s wallet. Kind of like real money, every person has money that is validated once you buy something and it’s taken away from you. </a:t>
            </a:r>
            <a:endParaRPr lang="en-US" dirty="0" smtClean="0"/>
          </a:p>
        </p:txBody>
      </p:sp>
      <p:sp>
        <p:nvSpPr>
          <p:cNvPr id="4" name="TextBox 3"/>
          <p:cNvSpPr txBox="1"/>
          <p:nvPr/>
        </p:nvSpPr>
        <p:spPr>
          <a:xfrm>
            <a:off x="4908373" y="1"/>
            <a:ext cx="3279391" cy="461665"/>
          </a:xfrm>
          <a:prstGeom prst="rect">
            <a:avLst/>
          </a:prstGeom>
          <a:noFill/>
        </p:spPr>
        <p:txBody>
          <a:bodyPr wrap="square" rtlCol="0">
            <a:spAutoFit/>
          </a:bodyPr>
          <a:lstStyle/>
          <a:p>
            <a:r>
              <a:rPr lang="en-US" sz="2400" b="1" dirty="0" smtClean="0"/>
              <a:t>Peer to Peer</a:t>
            </a:r>
            <a:endParaRPr lang="en-US" sz="2400" b="1" dirty="0"/>
          </a:p>
        </p:txBody>
      </p:sp>
    </p:spTree>
    <p:extLst>
      <p:ext uri="{BB962C8B-B14F-4D97-AF65-F5344CB8AC3E}">
        <p14:creationId xmlns:p14="http://schemas.microsoft.com/office/powerpoint/2010/main" val="40837797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45748"/>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1043492" y="1673412"/>
            <a:ext cx="7458037" cy="4168588"/>
          </a:xfrm>
        </p:spPr>
        <p:txBody>
          <a:bodyPr/>
          <a:lstStyle/>
          <a:p>
            <a:pPr>
              <a:buFont typeface="Wingdings" charset="2"/>
              <a:buChar char="v"/>
            </a:pPr>
            <a:r>
              <a:rPr lang="en-US" sz="1800" dirty="0"/>
              <a:t>[</a:t>
            </a:r>
            <a:r>
              <a:rPr lang="en-US" sz="1800" dirty="0" smtClean="0"/>
              <a:t>1] </a:t>
            </a:r>
            <a:r>
              <a:rPr lang="en-US" sz="1800" dirty="0"/>
              <a:t>http://</a:t>
            </a:r>
            <a:r>
              <a:rPr lang="en-US" sz="1800" dirty="0" err="1"/>
              <a:t>www.indiawebdevelopers.com</a:t>
            </a:r>
            <a:r>
              <a:rPr lang="en-US" sz="1800" dirty="0"/>
              <a:t>/</a:t>
            </a:r>
            <a:r>
              <a:rPr lang="en-US" sz="1800" dirty="0" err="1"/>
              <a:t>resource_center</a:t>
            </a:r>
            <a:r>
              <a:rPr lang="en-US" sz="1800" dirty="0"/>
              <a:t>/articles/</a:t>
            </a:r>
            <a:r>
              <a:rPr lang="en-US" sz="1800" dirty="0" err="1" smtClean="0"/>
              <a:t>soa.html</a:t>
            </a:r>
            <a:endParaRPr lang="en-US" sz="1800" dirty="0" smtClean="0"/>
          </a:p>
          <a:p>
            <a:pPr>
              <a:buFont typeface="Wingdings" charset="2"/>
              <a:buChar char="v"/>
            </a:pPr>
            <a:r>
              <a:rPr lang="en-US" sz="1800" dirty="0" smtClean="0"/>
              <a:t>[2] </a:t>
            </a:r>
            <a:r>
              <a:rPr lang="en-US" sz="1800" dirty="0"/>
              <a:t>http://</a:t>
            </a:r>
            <a:r>
              <a:rPr lang="en-US" sz="1800" dirty="0" err="1"/>
              <a:t>en.wikipedia.org</a:t>
            </a:r>
            <a:r>
              <a:rPr lang="en-US" sz="1800" dirty="0"/>
              <a:t>/wiki/Service-</a:t>
            </a:r>
            <a:r>
              <a:rPr lang="en-US" sz="1800" dirty="0" err="1" smtClean="0"/>
              <a:t>oriented_architecture</a:t>
            </a:r>
            <a:endParaRPr lang="en-US" sz="1800" dirty="0" smtClean="0"/>
          </a:p>
          <a:p>
            <a:pPr lvl="0"/>
            <a:r>
              <a:rPr lang="en-US" sz="1800" dirty="0" smtClean="0"/>
              <a:t>[3] </a:t>
            </a:r>
            <a:r>
              <a:rPr lang="en-US" sz="1800" dirty="0" smtClean="0">
                <a:solidFill>
                  <a:schemeClr val="tx1"/>
                </a:solidFill>
                <a:hlinkClick r:id="rId2"/>
              </a:rPr>
              <a:t>http</a:t>
            </a:r>
            <a:r>
              <a:rPr lang="en-US" sz="1800" dirty="0">
                <a:solidFill>
                  <a:schemeClr val="tx1"/>
                </a:solidFill>
                <a:hlinkClick r:id="rId2"/>
              </a:rPr>
              <a:t>://iml.jou.ufl.edu/projects/fall02/moody/</a:t>
            </a:r>
            <a:r>
              <a:rPr lang="en-US" sz="1800" dirty="0" smtClean="0">
                <a:solidFill>
                  <a:schemeClr val="tx1"/>
                </a:solidFill>
                <a:hlinkClick r:id="rId2"/>
              </a:rPr>
              <a:t>history.html</a:t>
            </a:r>
            <a:endParaRPr lang="en-US" sz="1800" dirty="0" smtClean="0">
              <a:solidFill>
                <a:schemeClr val="tx1"/>
              </a:solidFill>
            </a:endParaRPr>
          </a:p>
          <a:p>
            <a:r>
              <a:rPr lang="en-US" sz="1800" dirty="0" smtClean="0"/>
              <a:t>[4] </a:t>
            </a:r>
            <a:r>
              <a:rPr lang="en-US" sz="1800" dirty="0"/>
              <a:t>http://</a:t>
            </a:r>
            <a:r>
              <a:rPr lang="en-US" sz="1800" dirty="0" err="1"/>
              <a:t>www.cato.org</a:t>
            </a:r>
            <a:r>
              <a:rPr lang="en-US" sz="1800" dirty="0"/>
              <a:t>/publications/policy-analysis/peerpeer-networking-digital-rights-management-how-market-tools-can-solve-copyright-problems</a:t>
            </a:r>
          </a:p>
          <a:p>
            <a:pPr lvl="0"/>
            <a:endParaRPr lang="en-US" sz="1800" dirty="0"/>
          </a:p>
          <a:p>
            <a:pPr marL="68580" indent="0">
              <a:buNone/>
            </a:pPr>
            <a:endParaRPr lang="en-US" sz="1800" dirty="0" smtClean="0"/>
          </a:p>
          <a:p>
            <a:endParaRPr lang="en-US" dirty="0" smtClean="0"/>
          </a:p>
          <a:p>
            <a:endParaRPr lang="en-US" dirty="0"/>
          </a:p>
        </p:txBody>
      </p:sp>
      <p:sp>
        <p:nvSpPr>
          <p:cNvPr id="4" name="TextBox 3"/>
          <p:cNvSpPr txBox="1"/>
          <p:nvPr/>
        </p:nvSpPr>
        <p:spPr>
          <a:xfrm>
            <a:off x="5199529" y="24511"/>
            <a:ext cx="1705214" cy="461665"/>
          </a:xfrm>
          <a:prstGeom prst="rect">
            <a:avLst/>
          </a:prstGeom>
          <a:noFill/>
        </p:spPr>
        <p:txBody>
          <a:bodyPr wrap="none" rtlCol="0">
            <a:spAutoFit/>
          </a:bodyPr>
          <a:lstStyle/>
          <a:p>
            <a:r>
              <a:rPr lang="en-US" sz="2400" b="1" dirty="0" smtClean="0"/>
              <a:t>Resources</a:t>
            </a:r>
            <a:endParaRPr lang="en-US" sz="2400" b="1" dirty="0"/>
          </a:p>
        </p:txBody>
      </p:sp>
    </p:spTree>
    <p:extLst>
      <p:ext uri="{BB962C8B-B14F-4D97-AF65-F5344CB8AC3E}">
        <p14:creationId xmlns:p14="http://schemas.microsoft.com/office/powerpoint/2010/main" val="409456227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81372" y="35742"/>
            <a:ext cx="2540096" cy="523220"/>
          </a:xfrm>
          <a:prstGeom prst="rect">
            <a:avLst/>
          </a:prstGeom>
          <a:noFill/>
        </p:spPr>
        <p:txBody>
          <a:bodyPr wrap="square" rtlCol="0">
            <a:spAutoFit/>
          </a:bodyPr>
          <a:lstStyle/>
          <a:p>
            <a:endParaRPr lang="en-US" sz="2800" dirty="0">
              <a:solidFill>
                <a:schemeClr val="bg1"/>
              </a:solidFill>
            </a:endParaRPr>
          </a:p>
        </p:txBody>
      </p:sp>
      <p:sp>
        <p:nvSpPr>
          <p:cNvPr id="7" name="Content Placeholder 2"/>
          <p:cNvSpPr txBox="1">
            <a:spLocks/>
          </p:cNvSpPr>
          <p:nvPr/>
        </p:nvSpPr>
        <p:spPr>
          <a:xfrm>
            <a:off x="762000" y="1783080"/>
            <a:ext cx="7670800" cy="4536439"/>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endParaRPr lang="en-US" sz="2400" dirty="0"/>
          </a:p>
        </p:txBody>
      </p:sp>
      <p:sp>
        <p:nvSpPr>
          <p:cNvPr id="5" name="TextBox 4"/>
          <p:cNvSpPr txBox="1"/>
          <p:nvPr/>
        </p:nvSpPr>
        <p:spPr>
          <a:xfrm>
            <a:off x="4681372" y="35742"/>
            <a:ext cx="2540096" cy="461665"/>
          </a:xfrm>
          <a:prstGeom prst="rect">
            <a:avLst/>
          </a:prstGeom>
          <a:noFill/>
        </p:spPr>
        <p:txBody>
          <a:bodyPr wrap="square" rtlCol="0">
            <a:spAutoFit/>
          </a:bodyPr>
          <a:lstStyle/>
          <a:p>
            <a:r>
              <a:rPr lang="en-US" sz="2400" dirty="0" smtClean="0">
                <a:solidFill>
                  <a:schemeClr val="bg1"/>
                </a:solidFill>
              </a:rPr>
              <a:t>Questions?</a:t>
            </a:r>
            <a:endParaRPr lang="en-US" sz="2400" dirty="0">
              <a:solidFill>
                <a:schemeClr val="bg1"/>
              </a:solidFill>
            </a:endParaRPr>
          </a:p>
        </p:txBody>
      </p:sp>
      <p:pic>
        <p:nvPicPr>
          <p:cNvPr id="3" name="Picture 2"/>
          <p:cNvPicPr>
            <a:picLocks noChangeAspect="1"/>
          </p:cNvPicPr>
          <p:nvPr/>
        </p:nvPicPr>
        <p:blipFill>
          <a:blip r:embed="rId3">
            <a:alphaModFix/>
          </a:blip>
          <a:stretch>
            <a:fillRect/>
          </a:stretch>
        </p:blipFill>
        <p:spPr>
          <a:xfrm>
            <a:off x="1804069" y="994704"/>
            <a:ext cx="5754606" cy="4661593"/>
          </a:xfrm>
          <a:prstGeom prst="rect">
            <a:avLst/>
          </a:prstGeom>
        </p:spPr>
      </p:pic>
    </p:spTree>
    <p:extLst>
      <p:ext uri="{BB962C8B-B14F-4D97-AF65-F5344CB8AC3E}">
        <p14:creationId xmlns:p14="http://schemas.microsoft.com/office/powerpoint/2010/main" val="10870708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79842" y="55567"/>
            <a:ext cx="2671374" cy="461665"/>
          </a:xfrm>
          <a:prstGeom prst="rect">
            <a:avLst/>
          </a:prstGeom>
          <a:noFill/>
        </p:spPr>
        <p:txBody>
          <a:bodyPr wrap="none" rtlCol="0">
            <a:spAutoFit/>
          </a:bodyPr>
          <a:lstStyle/>
          <a:p>
            <a:r>
              <a:rPr lang="en-US" sz="2400" b="1" dirty="0" smtClean="0"/>
              <a:t>Service Oriented</a:t>
            </a:r>
            <a:endParaRPr lang="en-US" sz="2400" b="1" dirty="0"/>
          </a:p>
        </p:txBody>
      </p:sp>
      <p:sp>
        <p:nvSpPr>
          <p:cNvPr id="5" name="TextBox 4"/>
          <p:cNvSpPr txBox="1"/>
          <p:nvPr/>
        </p:nvSpPr>
        <p:spPr>
          <a:xfrm>
            <a:off x="1045882" y="836706"/>
            <a:ext cx="7590118" cy="646331"/>
          </a:xfrm>
          <a:prstGeom prst="rect">
            <a:avLst/>
          </a:prstGeom>
          <a:noFill/>
        </p:spPr>
        <p:txBody>
          <a:bodyPr wrap="square" rtlCol="0">
            <a:spAutoFit/>
          </a:bodyPr>
          <a:lstStyle/>
          <a:p>
            <a:r>
              <a:rPr lang="en-US" sz="3600" dirty="0" smtClean="0">
                <a:solidFill>
                  <a:srgbClr val="74A510"/>
                </a:solidFill>
              </a:rPr>
              <a:t>What is it?   </a:t>
            </a:r>
            <a:endParaRPr lang="en-US" sz="3600" dirty="0">
              <a:solidFill>
                <a:srgbClr val="74A510"/>
              </a:solidFill>
            </a:endParaRPr>
          </a:p>
        </p:txBody>
      </p:sp>
      <p:sp>
        <p:nvSpPr>
          <p:cNvPr id="2" name="TextBox 1"/>
          <p:cNvSpPr txBox="1"/>
          <p:nvPr/>
        </p:nvSpPr>
        <p:spPr>
          <a:xfrm>
            <a:off x="791882" y="1486897"/>
            <a:ext cx="7844118" cy="5078314"/>
          </a:xfrm>
          <a:prstGeom prst="rect">
            <a:avLst/>
          </a:prstGeom>
          <a:noFill/>
        </p:spPr>
        <p:txBody>
          <a:bodyPr wrap="square" rtlCol="0">
            <a:spAutoFit/>
          </a:bodyPr>
          <a:lstStyle/>
          <a:p>
            <a:pPr marL="285750" indent="-285750">
              <a:buClr>
                <a:schemeClr val="accent1"/>
              </a:buClr>
              <a:buFont typeface="Wingdings" charset="2"/>
              <a:buChar char="v"/>
            </a:pPr>
            <a:r>
              <a:rPr lang="en-US" i="1" dirty="0"/>
              <a:t>Service-oriented architecture is a client/server design </a:t>
            </a:r>
            <a:r>
              <a:rPr lang="en-US" i="1" dirty="0" smtClean="0"/>
              <a:t>approach </a:t>
            </a:r>
            <a:r>
              <a:rPr lang="en-US" i="1" dirty="0"/>
              <a:t>in which an application consists </a:t>
            </a:r>
            <a:r>
              <a:rPr lang="en-US" i="1" dirty="0" smtClean="0"/>
              <a:t>of a collection of </a:t>
            </a:r>
            <a:r>
              <a:rPr lang="en-US" i="1" dirty="0"/>
              <a:t>software </a:t>
            </a:r>
            <a:r>
              <a:rPr lang="en-US" i="1" dirty="0" smtClean="0"/>
              <a:t>services </a:t>
            </a:r>
            <a:r>
              <a:rPr lang="en-US" i="1" dirty="0"/>
              <a:t>and software service </a:t>
            </a:r>
            <a:r>
              <a:rPr lang="en-US" i="1" dirty="0" smtClean="0"/>
              <a:t>consumers [1]. </a:t>
            </a:r>
          </a:p>
          <a:p>
            <a:pPr marL="285750" indent="-285750">
              <a:buClr>
                <a:schemeClr val="accent1"/>
              </a:buClr>
              <a:buFont typeface="Wingdings" charset="2"/>
              <a:buChar char="v"/>
            </a:pPr>
            <a:endParaRPr lang="en-US" i="1" dirty="0" smtClean="0"/>
          </a:p>
          <a:p>
            <a:pPr marL="285750" indent="-285750">
              <a:buClr>
                <a:schemeClr val="accent1"/>
              </a:buClr>
              <a:buFont typeface="Wingdings" charset="2"/>
              <a:buChar char="v"/>
            </a:pPr>
            <a:endParaRPr lang="en-US" i="1" dirty="0" smtClean="0"/>
          </a:p>
          <a:p>
            <a:pPr marL="285750" indent="-285750">
              <a:buClr>
                <a:schemeClr val="accent1"/>
              </a:buClr>
              <a:buFont typeface="Wingdings" charset="2"/>
              <a:buChar char="v"/>
            </a:pPr>
            <a:endParaRPr lang="en-US" i="1" dirty="0" smtClean="0"/>
          </a:p>
          <a:p>
            <a:pPr marL="285750" indent="-285750">
              <a:buClr>
                <a:schemeClr val="accent1"/>
              </a:buClr>
              <a:buFont typeface="Wingdings" charset="2"/>
              <a:buChar char="v"/>
            </a:pPr>
            <a:endParaRPr lang="en-US" i="1" dirty="0"/>
          </a:p>
          <a:p>
            <a:pPr marL="285750" indent="-285750">
              <a:buClr>
                <a:schemeClr val="accent1"/>
              </a:buClr>
              <a:buFont typeface="Wingdings" charset="2"/>
              <a:buChar char="v"/>
            </a:pPr>
            <a:endParaRPr lang="en-US" i="1" dirty="0" smtClean="0"/>
          </a:p>
          <a:p>
            <a:pPr marL="285750" indent="-285750">
              <a:buClr>
                <a:schemeClr val="accent1"/>
              </a:buClr>
              <a:buFont typeface="Wingdings" charset="2"/>
              <a:buChar char="v"/>
            </a:pPr>
            <a:endParaRPr lang="en-US" i="1" dirty="0"/>
          </a:p>
          <a:p>
            <a:pPr marL="285750" indent="-285750">
              <a:buClr>
                <a:schemeClr val="accent1"/>
              </a:buClr>
              <a:buFont typeface="Wingdings" charset="2"/>
              <a:buChar char="v"/>
            </a:pPr>
            <a:endParaRPr lang="en-US" i="1" dirty="0" smtClean="0"/>
          </a:p>
          <a:p>
            <a:pPr marL="285750" indent="-285750">
              <a:buClr>
                <a:schemeClr val="accent1"/>
              </a:buClr>
              <a:buFont typeface="Wingdings" charset="2"/>
              <a:buChar char="v"/>
            </a:pPr>
            <a:endParaRPr lang="en-US" i="1" dirty="0"/>
          </a:p>
          <a:p>
            <a:pPr marL="285750" indent="-285750">
              <a:buClr>
                <a:schemeClr val="accent1"/>
              </a:buClr>
              <a:buFont typeface="Wingdings" charset="2"/>
              <a:buChar char="v"/>
            </a:pPr>
            <a:endParaRPr lang="en-US" i="1" dirty="0" smtClean="0"/>
          </a:p>
          <a:p>
            <a:pPr marL="285750" indent="-285750">
              <a:buClr>
                <a:schemeClr val="accent1"/>
              </a:buClr>
              <a:buFont typeface="Wingdings" charset="2"/>
              <a:buChar char="v"/>
            </a:pPr>
            <a:endParaRPr lang="en-US" i="1" dirty="0" smtClean="0"/>
          </a:p>
          <a:p>
            <a:pPr marL="285750" indent="-285750">
              <a:buClr>
                <a:schemeClr val="accent1"/>
              </a:buClr>
              <a:buFont typeface="Wingdings" charset="2"/>
              <a:buChar char="v"/>
            </a:pPr>
            <a:endParaRPr lang="en-US" i="1" dirty="0" smtClean="0"/>
          </a:p>
          <a:p>
            <a:pPr marL="285750" indent="-285750">
              <a:buClr>
                <a:schemeClr val="accent1"/>
              </a:buClr>
              <a:buFont typeface="Wingdings" charset="2"/>
              <a:buChar char="v"/>
            </a:pPr>
            <a:r>
              <a:rPr lang="en-US" i="1" dirty="0" smtClean="0"/>
              <a:t>These services communicate with each other</a:t>
            </a:r>
            <a:r>
              <a:rPr lang="en-US" dirty="0" smtClean="0"/>
              <a:t>: </a:t>
            </a:r>
            <a:r>
              <a:rPr lang="en-US" b="1" dirty="0" smtClean="0">
                <a:solidFill>
                  <a:srgbClr val="74A510"/>
                </a:solidFill>
              </a:rPr>
              <a:t>Two roles</a:t>
            </a:r>
            <a:r>
              <a:rPr lang="en-US" dirty="0" smtClean="0"/>
              <a:t> a </a:t>
            </a:r>
            <a:r>
              <a:rPr lang="en-US" dirty="0"/>
              <a:t>service provider and a service consumer. </a:t>
            </a:r>
            <a:endParaRPr lang="en-US" dirty="0" smtClean="0"/>
          </a:p>
          <a:p>
            <a:pPr marL="285750" indent="-285750">
              <a:buClr>
                <a:schemeClr val="accent1"/>
              </a:buClr>
              <a:buFont typeface="Wingdings" charset="2"/>
              <a:buChar char="v"/>
            </a:pPr>
            <a:endParaRPr lang="en-US" dirty="0"/>
          </a:p>
          <a:p>
            <a:pPr marL="285750" indent="-285750">
              <a:buClr>
                <a:schemeClr val="accent1"/>
              </a:buClr>
              <a:buFont typeface="Wingdings" charset="2"/>
              <a:buChar char="v"/>
            </a:pPr>
            <a:endParaRPr lang="en-US" dirty="0"/>
          </a:p>
        </p:txBody>
      </p:sp>
      <p:pic>
        <p:nvPicPr>
          <p:cNvPr id="3" name="Picture 2" descr="Screen Shot 2014-02-10 at 4.17.3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295" y="2465293"/>
            <a:ext cx="5348940" cy="2857113"/>
          </a:xfrm>
          <a:prstGeom prst="rect">
            <a:avLst/>
          </a:prstGeom>
        </p:spPr>
      </p:pic>
    </p:spTree>
    <p:extLst>
      <p:ext uri="{BB962C8B-B14F-4D97-AF65-F5344CB8AC3E}">
        <p14:creationId xmlns:p14="http://schemas.microsoft.com/office/powerpoint/2010/main" val="229520218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85800" y="457200"/>
            <a:ext cx="7772400" cy="533400"/>
          </a:xfrm>
          <a:prstGeom prst="rect">
            <a:avLst/>
          </a:prstGeom>
        </p:spPr>
        <p:txBody>
          <a:bodyPr vert="horz" lIns="91440" tIns="45720" rIns="91440" bIns="45720" rtlCol="0" anchor="b">
            <a:normAutofit fontScale="55000" lnSpcReduction="2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Problems Addressed by a Service Oriented Architecture   </a:t>
            </a:r>
            <a:endParaRPr lang="en-US" dirty="0"/>
          </a:p>
        </p:txBody>
      </p:sp>
      <p:pic>
        <p:nvPicPr>
          <p:cNvPr id="5" name="Picture 4" descr="Complexity"/>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060" y="1025856"/>
            <a:ext cx="6090574" cy="548481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936681" y="17040"/>
            <a:ext cx="2049697" cy="369332"/>
          </a:xfrm>
          <a:prstGeom prst="rect">
            <a:avLst/>
          </a:prstGeom>
        </p:spPr>
        <p:txBody>
          <a:bodyPr wrap="none">
            <a:spAutoFit/>
          </a:bodyPr>
          <a:lstStyle/>
          <a:p>
            <a:r>
              <a:rPr lang="en-US" b="1" dirty="0"/>
              <a:t>Service Oriented</a:t>
            </a:r>
          </a:p>
        </p:txBody>
      </p:sp>
      <p:sp>
        <p:nvSpPr>
          <p:cNvPr id="6" name="TextBox 5"/>
          <p:cNvSpPr txBox="1"/>
          <p:nvPr/>
        </p:nvSpPr>
        <p:spPr>
          <a:xfrm>
            <a:off x="1030940" y="2121647"/>
            <a:ext cx="2525060" cy="1754327"/>
          </a:xfrm>
          <a:prstGeom prst="rect">
            <a:avLst/>
          </a:prstGeom>
          <a:noFill/>
        </p:spPr>
        <p:txBody>
          <a:bodyPr wrap="square" rtlCol="0">
            <a:spAutoFit/>
          </a:bodyPr>
          <a:lstStyle/>
          <a:p>
            <a:pPr marL="285750" indent="-285750">
              <a:buFont typeface="Wingdings" charset="2"/>
              <a:buChar char="v"/>
            </a:pPr>
            <a:r>
              <a:rPr lang="en-US" dirty="0" smtClean="0"/>
              <a:t>Promote Reusability of Code</a:t>
            </a:r>
          </a:p>
          <a:p>
            <a:pPr marL="285750" indent="-285750">
              <a:buFont typeface="Wingdings" charset="2"/>
              <a:buChar char="v"/>
            </a:pPr>
            <a:r>
              <a:rPr lang="en-US" dirty="0" smtClean="0"/>
              <a:t>Maintainability</a:t>
            </a:r>
          </a:p>
          <a:p>
            <a:pPr marL="285750" indent="-285750">
              <a:buFont typeface="Wingdings" charset="2"/>
              <a:buChar char="v"/>
            </a:pPr>
            <a:r>
              <a:rPr lang="en-US" dirty="0" smtClean="0"/>
              <a:t>Extendibility </a:t>
            </a:r>
          </a:p>
          <a:p>
            <a:pPr marL="285750" indent="-285750">
              <a:buFont typeface="Wingdings" charset="2"/>
              <a:buChar char="v"/>
            </a:pPr>
            <a:endParaRPr lang="en-US" dirty="0" smtClean="0"/>
          </a:p>
        </p:txBody>
      </p:sp>
    </p:spTree>
    <p:extLst>
      <p:ext uri="{BB962C8B-B14F-4D97-AF65-F5344CB8AC3E}">
        <p14:creationId xmlns:p14="http://schemas.microsoft.com/office/powerpoint/2010/main" val="416513751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23654" y="258285"/>
            <a:ext cx="184666" cy="369332"/>
          </a:xfrm>
          <a:prstGeom prst="rect">
            <a:avLst/>
          </a:prstGeom>
          <a:noFill/>
        </p:spPr>
        <p:txBody>
          <a:bodyPr wrap="none" rtlCol="0">
            <a:spAutoFit/>
          </a:bodyPr>
          <a:lstStyle/>
          <a:p>
            <a:endParaRPr lang="en-US" dirty="0"/>
          </a:p>
        </p:txBody>
      </p:sp>
      <p:sp>
        <p:nvSpPr>
          <p:cNvPr id="5" name="TextBox 4"/>
          <p:cNvSpPr txBox="1"/>
          <p:nvPr/>
        </p:nvSpPr>
        <p:spPr>
          <a:xfrm>
            <a:off x="4908373" y="1"/>
            <a:ext cx="3279391" cy="461665"/>
          </a:xfrm>
          <a:prstGeom prst="rect">
            <a:avLst/>
          </a:prstGeom>
          <a:noFill/>
        </p:spPr>
        <p:txBody>
          <a:bodyPr wrap="square" rtlCol="0">
            <a:spAutoFit/>
          </a:bodyPr>
          <a:lstStyle/>
          <a:p>
            <a:r>
              <a:rPr lang="en-US" sz="2400" b="1" dirty="0" smtClean="0"/>
              <a:t>Service Oriented</a:t>
            </a:r>
            <a:endParaRPr lang="en-US" sz="2400" b="1" dirty="0"/>
          </a:p>
        </p:txBody>
      </p:sp>
      <p:sp>
        <p:nvSpPr>
          <p:cNvPr id="6" name="Content Placeholder 2"/>
          <p:cNvSpPr>
            <a:spLocks noGrp="1"/>
          </p:cNvSpPr>
          <p:nvPr>
            <p:ph idx="1"/>
          </p:nvPr>
        </p:nvSpPr>
        <p:spPr>
          <a:xfrm>
            <a:off x="4649695" y="1032736"/>
            <a:ext cx="3854825" cy="5513892"/>
          </a:xfrm>
        </p:spPr>
        <p:txBody>
          <a:bodyPr numCol="2">
            <a:normAutofit/>
          </a:bodyPr>
          <a:lstStyle/>
          <a:p>
            <a:pPr marL="68580" indent="0">
              <a:buNone/>
            </a:pPr>
            <a:endParaRPr lang="en-US" sz="1400" dirty="0" smtClean="0"/>
          </a:p>
          <a:p>
            <a:pPr marL="609600" indent="-609600">
              <a:lnSpc>
                <a:spcPct val="80000"/>
              </a:lnSpc>
              <a:buNone/>
            </a:pPr>
            <a:endParaRPr lang="en-US" sz="1600" dirty="0"/>
          </a:p>
        </p:txBody>
      </p:sp>
      <p:sp>
        <p:nvSpPr>
          <p:cNvPr id="7" name="Content Placeholder 2"/>
          <p:cNvSpPr txBox="1">
            <a:spLocks/>
          </p:cNvSpPr>
          <p:nvPr/>
        </p:nvSpPr>
        <p:spPr>
          <a:xfrm>
            <a:off x="914399" y="883921"/>
            <a:ext cx="3854825" cy="5513892"/>
          </a:xfrm>
          <a:prstGeom prst="rect">
            <a:avLst/>
          </a:prstGeom>
        </p:spPr>
        <p:txBody>
          <a:bodyPr vert="horz" lIns="91440" tIns="45720" rIns="91440" bIns="45720" numCol="2"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Font typeface="Wingdings 2" pitchFamily="18" charset="2"/>
              <a:buNone/>
            </a:pPr>
            <a:endParaRPr lang="en-US" sz="1400" dirty="0" smtClean="0"/>
          </a:p>
          <a:p>
            <a:pPr marL="609600" indent="-609600">
              <a:lnSpc>
                <a:spcPct val="80000"/>
              </a:lnSpc>
              <a:buFont typeface="Wingdings 2" pitchFamily="18" charset="2"/>
              <a:buNone/>
            </a:pPr>
            <a:endParaRPr lang="en-US" sz="1600" dirty="0"/>
          </a:p>
        </p:txBody>
      </p:sp>
      <p:sp>
        <p:nvSpPr>
          <p:cNvPr id="8" name="Content Placeholder 2"/>
          <p:cNvSpPr txBox="1">
            <a:spLocks/>
          </p:cNvSpPr>
          <p:nvPr/>
        </p:nvSpPr>
        <p:spPr>
          <a:xfrm>
            <a:off x="794870" y="883921"/>
            <a:ext cx="3854825" cy="5513892"/>
          </a:xfrm>
          <a:prstGeom prst="rect">
            <a:avLst/>
          </a:prstGeom>
        </p:spPr>
        <p:txBody>
          <a:bodyPr vert="horz" lIns="91440" tIns="45720" rIns="91440" bIns="45720" numCol="2"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Font typeface="Wingdings 2" pitchFamily="18" charset="2"/>
              <a:buNone/>
            </a:pPr>
            <a:endParaRPr lang="en-US" sz="1400" smtClean="0"/>
          </a:p>
          <a:p>
            <a:pPr marL="609600" indent="-609600">
              <a:lnSpc>
                <a:spcPct val="80000"/>
              </a:lnSpc>
              <a:buFont typeface="Wingdings 2" pitchFamily="18" charset="2"/>
              <a:buNone/>
            </a:pPr>
            <a:endParaRPr lang="en-US" sz="1600" dirty="0"/>
          </a:p>
        </p:txBody>
      </p:sp>
      <p:sp>
        <p:nvSpPr>
          <p:cNvPr id="10" name="Rectangle 9"/>
          <p:cNvSpPr/>
          <p:nvPr/>
        </p:nvSpPr>
        <p:spPr>
          <a:xfrm>
            <a:off x="551654" y="371699"/>
            <a:ext cx="4217570" cy="6379696"/>
          </a:xfrm>
          <a:prstGeom prst="rect">
            <a:avLst/>
          </a:prstGeom>
        </p:spPr>
        <p:txBody>
          <a:bodyPr wrap="square">
            <a:spAutoFit/>
          </a:bodyPr>
          <a:lstStyle/>
          <a:p>
            <a:pPr marL="609600" indent="-609600">
              <a:lnSpc>
                <a:spcPct val="80000"/>
              </a:lnSpc>
              <a:buNone/>
            </a:pPr>
            <a:r>
              <a:rPr lang="en-US" sz="3600" dirty="0" smtClean="0">
                <a:solidFill>
                  <a:srgbClr val="74A510"/>
                </a:solidFill>
              </a:rPr>
              <a:t>Elements </a:t>
            </a:r>
            <a:endParaRPr lang="en-US" sz="1600" dirty="0" smtClean="0">
              <a:solidFill>
                <a:srgbClr val="74A510"/>
              </a:solidFill>
            </a:endParaRPr>
          </a:p>
          <a:p>
            <a:pPr marL="609600" indent="-609600">
              <a:lnSpc>
                <a:spcPct val="80000"/>
              </a:lnSpc>
              <a:buNone/>
            </a:pPr>
            <a:endParaRPr lang="en-US" sz="1600" dirty="0">
              <a:solidFill>
                <a:srgbClr val="74A510"/>
              </a:solidFill>
            </a:endParaRPr>
          </a:p>
          <a:p>
            <a:pPr marL="609600" indent="-609600">
              <a:lnSpc>
                <a:spcPct val="80000"/>
              </a:lnSpc>
              <a:buNone/>
            </a:pPr>
            <a:r>
              <a:rPr lang="en-US" sz="1700" dirty="0" smtClean="0">
                <a:solidFill>
                  <a:srgbClr val="74A510"/>
                </a:solidFill>
              </a:rPr>
              <a:t>Application </a:t>
            </a:r>
            <a:r>
              <a:rPr lang="en-US" sz="1700" dirty="0">
                <a:solidFill>
                  <a:srgbClr val="74A510"/>
                </a:solidFill>
              </a:rPr>
              <a:t>frontend</a:t>
            </a:r>
          </a:p>
          <a:p>
            <a:pPr marL="609600" indent="-609600">
              <a:lnSpc>
                <a:spcPct val="80000"/>
              </a:lnSpc>
              <a:buNone/>
            </a:pPr>
            <a:r>
              <a:rPr lang="en-US" sz="1700" dirty="0"/>
              <a:t>	Active elements of the architecture, delivering the value to the end users. It initiates and control all activity of the enterprise system. Web application, application with GUI, or a batch application.</a:t>
            </a:r>
          </a:p>
          <a:p>
            <a:pPr marL="609600" indent="-609600">
              <a:lnSpc>
                <a:spcPct val="80000"/>
              </a:lnSpc>
              <a:buNone/>
            </a:pPr>
            <a:r>
              <a:rPr lang="en-US" sz="1700" dirty="0" smtClean="0">
                <a:solidFill>
                  <a:srgbClr val="74A510"/>
                </a:solidFill>
              </a:rPr>
              <a:t>Service</a:t>
            </a:r>
            <a:endParaRPr lang="en-US" sz="1700" dirty="0">
              <a:solidFill>
                <a:srgbClr val="74A510"/>
              </a:solidFill>
            </a:endParaRPr>
          </a:p>
          <a:p>
            <a:pPr marL="609600" indent="-609600">
              <a:lnSpc>
                <a:spcPct val="80000"/>
              </a:lnSpc>
              <a:buNone/>
            </a:pPr>
            <a:r>
              <a:rPr lang="en-US" sz="1700" dirty="0"/>
              <a:t>	A software component that encapsulates a high level business concept.</a:t>
            </a:r>
          </a:p>
          <a:p>
            <a:pPr marL="609600" indent="-609600">
              <a:lnSpc>
                <a:spcPct val="80000"/>
              </a:lnSpc>
              <a:buNone/>
            </a:pPr>
            <a:r>
              <a:rPr lang="en-US" sz="1700" dirty="0" smtClean="0">
                <a:solidFill>
                  <a:srgbClr val="74A510"/>
                </a:solidFill>
              </a:rPr>
              <a:t>Service </a:t>
            </a:r>
            <a:r>
              <a:rPr lang="en-US" sz="1700" dirty="0">
                <a:solidFill>
                  <a:srgbClr val="74A510"/>
                </a:solidFill>
              </a:rPr>
              <a:t>repository</a:t>
            </a:r>
          </a:p>
          <a:p>
            <a:pPr marL="609600" indent="-609600">
              <a:lnSpc>
                <a:spcPct val="80000"/>
              </a:lnSpc>
              <a:buNone/>
            </a:pPr>
            <a:r>
              <a:rPr lang="en-US" sz="1700" dirty="0"/>
              <a:t>	It registers the services and their attributes to facilitate the discovery of services; operation, access rights, owner, or qualities.</a:t>
            </a:r>
          </a:p>
          <a:p>
            <a:pPr marL="609600" indent="-609600">
              <a:lnSpc>
                <a:spcPct val="80000"/>
              </a:lnSpc>
              <a:buNone/>
            </a:pPr>
            <a:r>
              <a:rPr lang="en-US" sz="1700" dirty="0" smtClean="0">
                <a:solidFill>
                  <a:srgbClr val="74A510"/>
                </a:solidFill>
              </a:rPr>
              <a:t>Service </a:t>
            </a:r>
            <a:r>
              <a:rPr lang="en-US" sz="1700" dirty="0">
                <a:solidFill>
                  <a:srgbClr val="74A510"/>
                </a:solidFill>
              </a:rPr>
              <a:t>Bus</a:t>
            </a:r>
          </a:p>
          <a:p>
            <a:pPr marL="609600" indent="-609600">
              <a:lnSpc>
                <a:spcPct val="80000"/>
              </a:lnSpc>
              <a:buNone/>
            </a:pPr>
            <a:r>
              <a:rPr lang="en-US" sz="1700" dirty="0"/>
              <a:t>	A flexible infrastructure for integrating applications and services by : routing messages, transforming protocols between requestor and service, handling business events and delivering them. It provides mediation and security.</a:t>
            </a:r>
          </a:p>
        </p:txBody>
      </p:sp>
      <p:sp>
        <p:nvSpPr>
          <p:cNvPr id="11" name="Rectangle 10"/>
          <p:cNvSpPr/>
          <p:nvPr/>
        </p:nvSpPr>
        <p:spPr>
          <a:xfrm>
            <a:off x="4908373" y="650147"/>
            <a:ext cx="3597835" cy="6207853"/>
          </a:xfrm>
          <a:prstGeom prst="rect">
            <a:avLst/>
          </a:prstGeom>
        </p:spPr>
        <p:txBody>
          <a:bodyPr wrap="square">
            <a:spAutoFit/>
          </a:bodyPr>
          <a:lstStyle/>
          <a:p>
            <a:pPr marL="609600" indent="-609600">
              <a:lnSpc>
                <a:spcPct val="80000"/>
              </a:lnSpc>
              <a:buNone/>
            </a:pPr>
            <a:endParaRPr lang="en-US" sz="1700" dirty="0" smtClean="0">
              <a:solidFill>
                <a:srgbClr val="74A510"/>
              </a:solidFill>
            </a:endParaRPr>
          </a:p>
          <a:p>
            <a:pPr marL="609600" indent="-609600">
              <a:lnSpc>
                <a:spcPct val="80000"/>
              </a:lnSpc>
              <a:buNone/>
            </a:pPr>
            <a:r>
              <a:rPr lang="en-US" sz="1700" dirty="0" smtClean="0">
                <a:solidFill>
                  <a:srgbClr val="74A510"/>
                </a:solidFill>
              </a:rPr>
              <a:t>Contract</a:t>
            </a:r>
            <a:endParaRPr lang="en-US" sz="1700" dirty="0">
              <a:solidFill>
                <a:srgbClr val="74A510"/>
              </a:solidFill>
            </a:endParaRPr>
          </a:p>
          <a:p>
            <a:pPr marL="609600" indent="-609600">
              <a:lnSpc>
                <a:spcPct val="80000"/>
              </a:lnSpc>
              <a:buNone/>
            </a:pPr>
            <a:r>
              <a:rPr lang="en-US" sz="1700" dirty="0"/>
              <a:t>	Provides a specification of the purpose, functionality, constraints, and usage of services.</a:t>
            </a:r>
          </a:p>
          <a:p>
            <a:pPr marL="609600" indent="-609600">
              <a:lnSpc>
                <a:spcPct val="80000"/>
              </a:lnSpc>
              <a:buNone/>
            </a:pPr>
            <a:r>
              <a:rPr lang="en-US" sz="1700" dirty="0" smtClean="0">
                <a:solidFill>
                  <a:srgbClr val="74A510"/>
                </a:solidFill>
              </a:rPr>
              <a:t>Implementation</a:t>
            </a:r>
            <a:endParaRPr lang="en-US" sz="1700" dirty="0">
              <a:solidFill>
                <a:srgbClr val="74A510"/>
              </a:solidFill>
            </a:endParaRPr>
          </a:p>
          <a:p>
            <a:pPr marL="609600" indent="-609600">
              <a:lnSpc>
                <a:spcPct val="80000"/>
              </a:lnSpc>
              <a:buNone/>
            </a:pPr>
            <a:r>
              <a:rPr lang="en-US" sz="1700" dirty="0"/>
              <a:t>	The service implementation provides the required </a:t>
            </a:r>
            <a:r>
              <a:rPr lang="en-US" sz="1700" b="1" dirty="0">
                <a:solidFill>
                  <a:srgbClr val="74A510"/>
                </a:solidFill>
              </a:rPr>
              <a:t>business logic </a:t>
            </a:r>
            <a:r>
              <a:rPr lang="en-US" sz="1700" dirty="0"/>
              <a:t>and appropriate </a:t>
            </a:r>
            <a:r>
              <a:rPr lang="en-US" sz="1700" b="1" dirty="0">
                <a:solidFill>
                  <a:srgbClr val="74A510"/>
                </a:solidFill>
              </a:rPr>
              <a:t>data</a:t>
            </a:r>
            <a:r>
              <a:rPr lang="en-US" sz="1700" dirty="0"/>
              <a:t>. It contains one or more of the artifacts: programs, configuration, data and databases</a:t>
            </a:r>
            <a:r>
              <a:rPr lang="en-US" sz="1700" dirty="0" smtClean="0"/>
              <a:t>.</a:t>
            </a:r>
          </a:p>
          <a:p>
            <a:pPr marL="609600" indent="-609600">
              <a:lnSpc>
                <a:spcPct val="80000"/>
              </a:lnSpc>
              <a:buNone/>
            </a:pPr>
            <a:r>
              <a:rPr lang="en-US" sz="1700" dirty="0">
                <a:solidFill>
                  <a:srgbClr val="74A510"/>
                </a:solidFill>
              </a:rPr>
              <a:t>Interface</a:t>
            </a:r>
          </a:p>
          <a:p>
            <a:pPr marL="609600" indent="-609600">
              <a:lnSpc>
                <a:spcPct val="80000"/>
              </a:lnSpc>
              <a:buNone/>
            </a:pPr>
            <a:r>
              <a:rPr lang="en-US" sz="1700" dirty="0"/>
              <a:t>	Functionality exposed by the service to the clients that are connected to it.</a:t>
            </a:r>
          </a:p>
          <a:p>
            <a:pPr marL="609600" indent="-609600">
              <a:lnSpc>
                <a:spcPct val="80000"/>
              </a:lnSpc>
              <a:buNone/>
            </a:pPr>
            <a:r>
              <a:rPr lang="en-US" sz="1700" dirty="0" smtClean="0">
                <a:solidFill>
                  <a:srgbClr val="74A510"/>
                </a:solidFill>
              </a:rPr>
              <a:t>Business </a:t>
            </a:r>
            <a:r>
              <a:rPr lang="en-US" sz="1700" dirty="0">
                <a:solidFill>
                  <a:srgbClr val="74A510"/>
                </a:solidFill>
              </a:rPr>
              <a:t>logic</a:t>
            </a:r>
          </a:p>
          <a:p>
            <a:pPr marL="609600" indent="-609600">
              <a:lnSpc>
                <a:spcPct val="80000"/>
              </a:lnSpc>
              <a:buNone/>
            </a:pPr>
            <a:r>
              <a:rPr lang="en-US" sz="1700" dirty="0"/>
              <a:t>	Business process represented by the service.</a:t>
            </a:r>
          </a:p>
          <a:p>
            <a:pPr marL="609600" indent="-609600">
              <a:lnSpc>
                <a:spcPct val="80000"/>
              </a:lnSpc>
              <a:buNone/>
            </a:pPr>
            <a:r>
              <a:rPr lang="en-US" sz="1700" dirty="0" smtClean="0">
                <a:solidFill>
                  <a:srgbClr val="74A510"/>
                </a:solidFill>
              </a:rPr>
              <a:t>Data</a:t>
            </a:r>
            <a:endParaRPr lang="en-US" sz="1700" dirty="0">
              <a:solidFill>
                <a:srgbClr val="74A510"/>
              </a:solidFill>
            </a:endParaRPr>
          </a:p>
          <a:p>
            <a:pPr marL="609600" indent="-609600">
              <a:lnSpc>
                <a:spcPct val="80000"/>
              </a:lnSpc>
              <a:buNone/>
            </a:pPr>
            <a:r>
              <a:rPr lang="en-US" sz="1700" dirty="0"/>
              <a:t>	Data represented in the service and used by it.</a:t>
            </a:r>
          </a:p>
          <a:p>
            <a:pPr marL="609600" indent="-609600">
              <a:lnSpc>
                <a:spcPct val="80000"/>
              </a:lnSpc>
              <a:buNone/>
            </a:pPr>
            <a:endParaRPr lang="en-US" dirty="0" smtClean="0"/>
          </a:p>
          <a:p>
            <a:pPr marL="609600" indent="-609600">
              <a:lnSpc>
                <a:spcPct val="80000"/>
              </a:lnSpc>
              <a:buNone/>
            </a:pPr>
            <a:endParaRPr lang="en-US" dirty="0"/>
          </a:p>
          <a:p>
            <a:pPr marL="609600" indent="-609600">
              <a:lnSpc>
                <a:spcPct val="80000"/>
              </a:lnSpc>
              <a:buNone/>
            </a:pPr>
            <a:r>
              <a:rPr lang="en-US" dirty="0"/>
              <a:t>	</a:t>
            </a:r>
          </a:p>
        </p:txBody>
      </p:sp>
      <p:sp>
        <p:nvSpPr>
          <p:cNvPr id="12" name="TextBox 11"/>
          <p:cNvSpPr txBox="1"/>
          <p:nvPr/>
        </p:nvSpPr>
        <p:spPr>
          <a:xfrm>
            <a:off x="5797176" y="-40341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48840003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79842" y="55567"/>
            <a:ext cx="2671374" cy="461665"/>
          </a:xfrm>
          <a:prstGeom prst="rect">
            <a:avLst/>
          </a:prstGeom>
          <a:noFill/>
        </p:spPr>
        <p:txBody>
          <a:bodyPr wrap="none" rtlCol="0">
            <a:spAutoFit/>
          </a:bodyPr>
          <a:lstStyle/>
          <a:p>
            <a:r>
              <a:rPr lang="en-US" sz="2400" b="1" dirty="0" smtClean="0"/>
              <a:t>Service Oriented</a:t>
            </a:r>
            <a:endParaRPr lang="en-US" sz="2400" b="1" dirty="0"/>
          </a:p>
        </p:txBody>
      </p:sp>
      <p:sp>
        <p:nvSpPr>
          <p:cNvPr id="5" name="TextBox 4"/>
          <p:cNvSpPr txBox="1"/>
          <p:nvPr/>
        </p:nvSpPr>
        <p:spPr>
          <a:xfrm>
            <a:off x="1374588" y="836706"/>
            <a:ext cx="2174919" cy="646331"/>
          </a:xfrm>
          <a:prstGeom prst="rect">
            <a:avLst/>
          </a:prstGeom>
          <a:noFill/>
        </p:spPr>
        <p:txBody>
          <a:bodyPr wrap="none" rtlCol="0">
            <a:spAutoFit/>
          </a:bodyPr>
          <a:lstStyle/>
          <a:p>
            <a:r>
              <a:rPr lang="en-US" sz="3600" dirty="0" smtClean="0">
                <a:solidFill>
                  <a:srgbClr val="74A510"/>
                </a:solidFill>
              </a:rPr>
              <a:t>Elements</a:t>
            </a:r>
            <a:endParaRPr lang="en-US" sz="3600" dirty="0">
              <a:solidFill>
                <a:srgbClr val="74A510"/>
              </a:solidFill>
            </a:endParaRPr>
          </a:p>
        </p:txBody>
      </p:sp>
      <p:pic>
        <p:nvPicPr>
          <p:cNvPr id="7" name="Picture 6" descr="SOA_Elements.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99170" y="1778000"/>
            <a:ext cx="6719654" cy="4418402"/>
          </a:xfrm>
          <a:prstGeom prst="rect">
            <a:avLst/>
          </a:prstGeom>
        </p:spPr>
      </p:pic>
    </p:spTree>
    <p:extLst>
      <p:ext uri="{BB962C8B-B14F-4D97-AF65-F5344CB8AC3E}">
        <p14:creationId xmlns:p14="http://schemas.microsoft.com/office/powerpoint/2010/main" val="326818720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6168" y="1688033"/>
            <a:ext cx="6777317" cy="1746543"/>
          </a:xfrm>
        </p:spPr>
        <p:txBody>
          <a:bodyPr>
            <a:normAutofit lnSpcReduction="10000"/>
          </a:bodyPr>
          <a:lstStyle/>
          <a:p>
            <a:r>
              <a:rPr lang="en-US" dirty="0" smtClean="0"/>
              <a:t>Modularity</a:t>
            </a:r>
          </a:p>
          <a:p>
            <a:r>
              <a:rPr lang="en-US" dirty="0" smtClean="0"/>
              <a:t>Reusability</a:t>
            </a:r>
          </a:p>
          <a:p>
            <a:r>
              <a:rPr lang="en-US" dirty="0" smtClean="0"/>
              <a:t>Extendibility</a:t>
            </a:r>
          </a:p>
          <a:p>
            <a:r>
              <a:rPr lang="en-US" dirty="0" smtClean="0"/>
              <a:t>Parallelism</a:t>
            </a:r>
          </a:p>
          <a:p>
            <a:pPr algn="r"/>
            <a:endParaRPr lang="en-US" dirty="0" smtClean="0"/>
          </a:p>
          <a:p>
            <a:endParaRPr lang="en-US" dirty="0"/>
          </a:p>
        </p:txBody>
      </p:sp>
      <p:sp>
        <p:nvSpPr>
          <p:cNvPr id="5" name="TextBox 4"/>
          <p:cNvSpPr txBox="1"/>
          <p:nvPr/>
        </p:nvSpPr>
        <p:spPr>
          <a:xfrm>
            <a:off x="1196168" y="925916"/>
            <a:ext cx="2222083" cy="646331"/>
          </a:xfrm>
          <a:prstGeom prst="rect">
            <a:avLst/>
          </a:prstGeom>
          <a:noFill/>
        </p:spPr>
        <p:txBody>
          <a:bodyPr wrap="none" rtlCol="0">
            <a:spAutoFit/>
          </a:bodyPr>
          <a:lstStyle/>
          <a:p>
            <a:r>
              <a:rPr lang="en-US" sz="3600" dirty="0" smtClean="0">
                <a:solidFill>
                  <a:srgbClr val="74A510"/>
                </a:solidFill>
              </a:rPr>
              <a:t>Strengths</a:t>
            </a:r>
            <a:endParaRPr lang="en-US" sz="3600" dirty="0">
              <a:solidFill>
                <a:srgbClr val="74A510"/>
              </a:solidFill>
            </a:endParaRPr>
          </a:p>
        </p:txBody>
      </p:sp>
      <p:sp>
        <p:nvSpPr>
          <p:cNvPr id="6" name="TextBox 5"/>
          <p:cNvSpPr txBox="1"/>
          <p:nvPr/>
        </p:nvSpPr>
        <p:spPr>
          <a:xfrm>
            <a:off x="1196168" y="3434576"/>
            <a:ext cx="2895344" cy="646331"/>
          </a:xfrm>
          <a:prstGeom prst="rect">
            <a:avLst/>
          </a:prstGeom>
          <a:noFill/>
        </p:spPr>
        <p:txBody>
          <a:bodyPr wrap="none" rtlCol="0">
            <a:spAutoFit/>
          </a:bodyPr>
          <a:lstStyle/>
          <a:p>
            <a:r>
              <a:rPr lang="en-US" sz="3600" dirty="0" smtClean="0">
                <a:solidFill>
                  <a:srgbClr val="74A510"/>
                </a:solidFill>
              </a:rPr>
              <a:t>Weaknesses</a:t>
            </a:r>
            <a:endParaRPr lang="en-US" sz="3600" dirty="0">
              <a:solidFill>
                <a:srgbClr val="74A510"/>
              </a:solidFill>
            </a:endParaRPr>
          </a:p>
        </p:txBody>
      </p:sp>
      <p:sp>
        <p:nvSpPr>
          <p:cNvPr id="8" name="Content Placeholder 2"/>
          <p:cNvSpPr txBox="1">
            <a:spLocks/>
          </p:cNvSpPr>
          <p:nvPr/>
        </p:nvSpPr>
        <p:spPr>
          <a:xfrm>
            <a:off x="1196168" y="4080907"/>
            <a:ext cx="6777317" cy="1746543"/>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US" dirty="0" smtClean="0"/>
              <a:t>Development overhead</a:t>
            </a:r>
          </a:p>
          <a:p>
            <a:r>
              <a:rPr lang="en-US" dirty="0" smtClean="0"/>
              <a:t>Latency</a:t>
            </a:r>
          </a:p>
          <a:p>
            <a:r>
              <a:rPr lang="en-US" dirty="0" smtClean="0"/>
              <a:t>Dependency</a:t>
            </a:r>
          </a:p>
          <a:p>
            <a:endParaRPr lang="en-US" dirty="0"/>
          </a:p>
        </p:txBody>
      </p:sp>
      <p:sp>
        <p:nvSpPr>
          <p:cNvPr id="9" name="TextBox 8"/>
          <p:cNvSpPr txBox="1"/>
          <p:nvPr/>
        </p:nvSpPr>
        <p:spPr>
          <a:xfrm>
            <a:off x="4908373" y="1"/>
            <a:ext cx="3279391" cy="461665"/>
          </a:xfrm>
          <a:prstGeom prst="rect">
            <a:avLst/>
          </a:prstGeom>
          <a:noFill/>
        </p:spPr>
        <p:txBody>
          <a:bodyPr wrap="square" rtlCol="0">
            <a:spAutoFit/>
          </a:bodyPr>
          <a:lstStyle/>
          <a:p>
            <a:r>
              <a:rPr lang="en-US" sz="2400" b="1" dirty="0" smtClean="0"/>
              <a:t>Service Oriented</a:t>
            </a:r>
            <a:endParaRPr lang="en-US" sz="2400" b="1" dirty="0"/>
          </a:p>
        </p:txBody>
      </p:sp>
    </p:spTree>
    <p:extLst>
      <p:ext uri="{BB962C8B-B14F-4D97-AF65-F5344CB8AC3E}">
        <p14:creationId xmlns:p14="http://schemas.microsoft.com/office/powerpoint/2010/main" val="295099708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err="1" smtClean="0"/>
              <a:t>VisKo</a:t>
            </a:r>
            <a:endParaRPr lang="en-US" dirty="0" smtClean="0"/>
          </a:p>
          <a:p>
            <a:pPr lvl="1"/>
            <a:r>
              <a:rPr lang="en-US" dirty="0" err="1" smtClean="0"/>
              <a:t>VisKo</a:t>
            </a:r>
            <a:r>
              <a:rPr lang="en-US" dirty="0" smtClean="0"/>
              <a:t> uses transformation services to visualize data. Each service is independent and can services can be added or deleted.</a:t>
            </a:r>
            <a:endParaRPr lang="en-US" dirty="0"/>
          </a:p>
          <a:p>
            <a:r>
              <a:rPr lang="en-US" dirty="0" smtClean="0"/>
              <a:t>Web Services</a:t>
            </a:r>
          </a:p>
          <a:p>
            <a:pPr lvl="1"/>
            <a:r>
              <a:rPr lang="en-US" dirty="0" smtClean="0"/>
              <a:t>Each protocol was designed with the Service Oriented Architecture style in mind.</a:t>
            </a:r>
          </a:p>
          <a:p>
            <a:endParaRPr lang="en-US" dirty="0" smtClean="0"/>
          </a:p>
        </p:txBody>
      </p:sp>
      <p:sp>
        <p:nvSpPr>
          <p:cNvPr id="4" name="TextBox 3"/>
          <p:cNvSpPr txBox="1"/>
          <p:nvPr/>
        </p:nvSpPr>
        <p:spPr>
          <a:xfrm>
            <a:off x="4908373" y="1"/>
            <a:ext cx="3279391" cy="461665"/>
          </a:xfrm>
          <a:prstGeom prst="rect">
            <a:avLst/>
          </a:prstGeom>
          <a:noFill/>
        </p:spPr>
        <p:txBody>
          <a:bodyPr wrap="square" rtlCol="0">
            <a:spAutoFit/>
          </a:bodyPr>
          <a:lstStyle/>
          <a:p>
            <a:r>
              <a:rPr lang="en-US" sz="2400" b="1" dirty="0" smtClean="0"/>
              <a:t>Service Oriented</a:t>
            </a:r>
            <a:endParaRPr lang="en-US" sz="2400" b="1" dirty="0"/>
          </a:p>
        </p:txBody>
      </p:sp>
    </p:spTree>
    <p:extLst>
      <p:ext uri="{BB962C8B-B14F-4D97-AF65-F5344CB8AC3E}">
        <p14:creationId xmlns:p14="http://schemas.microsoft.com/office/powerpoint/2010/main" val="63137180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79842" y="55567"/>
            <a:ext cx="1980029" cy="461665"/>
          </a:xfrm>
          <a:prstGeom prst="rect">
            <a:avLst/>
          </a:prstGeom>
          <a:noFill/>
        </p:spPr>
        <p:txBody>
          <a:bodyPr wrap="none" rtlCol="0">
            <a:spAutoFit/>
          </a:bodyPr>
          <a:lstStyle/>
          <a:p>
            <a:r>
              <a:rPr lang="en-US" sz="2400" b="1" dirty="0" smtClean="0"/>
              <a:t>Peer to Peer</a:t>
            </a:r>
            <a:endParaRPr lang="en-US" sz="2400" b="1" dirty="0"/>
          </a:p>
        </p:txBody>
      </p:sp>
      <p:sp>
        <p:nvSpPr>
          <p:cNvPr id="5" name="TextBox 4"/>
          <p:cNvSpPr txBox="1"/>
          <p:nvPr/>
        </p:nvSpPr>
        <p:spPr>
          <a:xfrm>
            <a:off x="1045882" y="1483037"/>
            <a:ext cx="7590118" cy="646331"/>
          </a:xfrm>
          <a:prstGeom prst="rect">
            <a:avLst/>
          </a:prstGeom>
          <a:noFill/>
        </p:spPr>
        <p:txBody>
          <a:bodyPr wrap="square" rtlCol="0">
            <a:spAutoFit/>
          </a:bodyPr>
          <a:lstStyle/>
          <a:p>
            <a:r>
              <a:rPr lang="en-US" sz="3600" dirty="0" smtClean="0">
                <a:solidFill>
                  <a:srgbClr val="74A510"/>
                </a:solidFill>
              </a:rPr>
              <a:t>What is it?   </a:t>
            </a:r>
            <a:endParaRPr lang="en-US" sz="3600" dirty="0">
              <a:solidFill>
                <a:srgbClr val="74A510"/>
              </a:solidFill>
            </a:endParaRPr>
          </a:p>
        </p:txBody>
      </p:sp>
      <p:sp>
        <p:nvSpPr>
          <p:cNvPr id="2" name="TextBox 1"/>
          <p:cNvSpPr txBox="1"/>
          <p:nvPr/>
        </p:nvSpPr>
        <p:spPr>
          <a:xfrm>
            <a:off x="1299883" y="2473014"/>
            <a:ext cx="5991412" cy="1631216"/>
          </a:xfrm>
          <a:prstGeom prst="rect">
            <a:avLst/>
          </a:prstGeom>
          <a:noFill/>
        </p:spPr>
        <p:txBody>
          <a:bodyPr wrap="square" rtlCol="0">
            <a:spAutoFit/>
          </a:bodyPr>
          <a:lstStyle/>
          <a:p>
            <a:r>
              <a:rPr lang="en-US" sz="2000" dirty="0" smtClean="0"/>
              <a:t>Peer</a:t>
            </a:r>
            <a:r>
              <a:rPr lang="en-US" sz="2000" dirty="0"/>
              <a:t>-to-peer it’s a type of architectural network that depends only on its clients. A server doesn’t exist for this architecture to work, because every client has access to each other client. </a:t>
            </a:r>
          </a:p>
        </p:txBody>
      </p:sp>
    </p:spTree>
    <p:extLst>
      <p:ext uri="{BB962C8B-B14F-4D97-AF65-F5344CB8AC3E}">
        <p14:creationId xmlns:p14="http://schemas.microsoft.com/office/powerpoint/2010/main" val="43467657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79842" y="55567"/>
            <a:ext cx="1980029" cy="461665"/>
          </a:xfrm>
          <a:prstGeom prst="rect">
            <a:avLst/>
          </a:prstGeom>
          <a:noFill/>
        </p:spPr>
        <p:txBody>
          <a:bodyPr wrap="none" rtlCol="0">
            <a:spAutoFit/>
          </a:bodyPr>
          <a:lstStyle/>
          <a:p>
            <a:r>
              <a:rPr lang="en-US" sz="2400" b="1" dirty="0" smtClean="0"/>
              <a:t>Peer to Peer</a:t>
            </a:r>
            <a:endParaRPr lang="en-US" sz="2400" b="1" dirty="0"/>
          </a:p>
        </p:txBody>
      </p:sp>
      <p:pic>
        <p:nvPicPr>
          <p:cNvPr id="3" name="Picture 2"/>
          <p:cNvPicPr>
            <a:picLocks noChangeAspect="1"/>
          </p:cNvPicPr>
          <p:nvPr/>
        </p:nvPicPr>
        <p:blipFill>
          <a:blip r:embed="rId2"/>
          <a:stretch>
            <a:fillRect/>
          </a:stretch>
        </p:blipFill>
        <p:spPr>
          <a:xfrm>
            <a:off x="4153645" y="1197295"/>
            <a:ext cx="4441571" cy="4286117"/>
          </a:xfrm>
          <a:prstGeom prst="rect">
            <a:avLst/>
          </a:prstGeom>
        </p:spPr>
      </p:pic>
      <p:sp>
        <p:nvSpPr>
          <p:cNvPr id="7" name="Rectangle 6"/>
          <p:cNvSpPr/>
          <p:nvPr/>
        </p:nvSpPr>
        <p:spPr>
          <a:xfrm>
            <a:off x="556542" y="3831359"/>
            <a:ext cx="3746516" cy="830997"/>
          </a:xfrm>
          <a:prstGeom prst="rect">
            <a:avLst/>
          </a:prstGeom>
        </p:spPr>
        <p:txBody>
          <a:bodyPr wrap="square">
            <a:spAutoFit/>
          </a:bodyPr>
          <a:lstStyle/>
          <a:p>
            <a:r>
              <a:rPr lang="en-US" sz="2400" dirty="0" smtClean="0">
                <a:solidFill>
                  <a:srgbClr val="74A510"/>
                </a:solidFill>
              </a:rPr>
              <a:t>How does it solve the problem? </a:t>
            </a:r>
            <a:endParaRPr lang="en-US" sz="2400" dirty="0">
              <a:solidFill>
                <a:srgbClr val="74A510"/>
              </a:solidFill>
            </a:endParaRPr>
          </a:p>
        </p:txBody>
      </p:sp>
      <p:sp>
        <p:nvSpPr>
          <p:cNvPr id="9" name="Rectangle 8"/>
          <p:cNvSpPr/>
          <p:nvPr/>
        </p:nvSpPr>
        <p:spPr>
          <a:xfrm>
            <a:off x="556542" y="1197295"/>
            <a:ext cx="3447693" cy="2585323"/>
          </a:xfrm>
          <a:prstGeom prst="rect">
            <a:avLst/>
          </a:prstGeom>
        </p:spPr>
        <p:txBody>
          <a:bodyPr wrap="square">
            <a:spAutoFit/>
          </a:bodyPr>
          <a:lstStyle/>
          <a:p>
            <a:r>
              <a:rPr lang="en-US" dirty="0"/>
              <a:t>Peer-to-peer gets rid of having a main server receiving and delivering all the requests at once, instead the workload is distributed to all clients. Its rudimentary architecture made it possible for the internet to exist in the very beginning. </a:t>
            </a:r>
            <a:r>
              <a:rPr lang="en-US" dirty="0" smtClean="0"/>
              <a:t>[3] </a:t>
            </a:r>
            <a:endParaRPr lang="en-US" dirty="0"/>
          </a:p>
        </p:txBody>
      </p:sp>
      <p:sp>
        <p:nvSpPr>
          <p:cNvPr id="10" name="Rectangle 9"/>
          <p:cNvSpPr/>
          <p:nvPr/>
        </p:nvSpPr>
        <p:spPr>
          <a:xfrm>
            <a:off x="556542" y="442872"/>
            <a:ext cx="3746516" cy="830997"/>
          </a:xfrm>
          <a:prstGeom prst="rect">
            <a:avLst/>
          </a:prstGeom>
        </p:spPr>
        <p:txBody>
          <a:bodyPr wrap="square">
            <a:spAutoFit/>
          </a:bodyPr>
          <a:lstStyle/>
          <a:p>
            <a:r>
              <a:rPr lang="en-US" sz="2400" dirty="0">
                <a:solidFill>
                  <a:srgbClr val="74A510"/>
                </a:solidFill>
              </a:rPr>
              <a:t>What </a:t>
            </a:r>
            <a:r>
              <a:rPr lang="en-US" sz="2400" dirty="0" smtClean="0">
                <a:solidFill>
                  <a:srgbClr val="74A510"/>
                </a:solidFill>
              </a:rPr>
              <a:t>problem does it solve?   </a:t>
            </a:r>
            <a:endParaRPr lang="en-US" sz="2400" dirty="0">
              <a:solidFill>
                <a:srgbClr val="74A510"/>
              </a:solidFill>
            </a:endParaRPr>
          </a:p>
        </p:txBody>
      </p:sp>
      <p:sp>
        <p:nvSpPr>
          <p:cNvPr id="13" name="Rectangle 12"/>
          <p:cNvSpPr/>
          <p:nvPr/>
        </p:nvSpPr>
        <p:spPr>
          <a:xfrm>
            <a:off x="556542" y="4668019"/>
            <a:ext cx="4004235" cy="1477328"/>
          </a:xfrm>
          <a:prstGeom prst="rect">
            <a:avLst/>
          </a:prstGeom>
        </p:spPr>
        <p:txBody>
          <a:bodyPr wrap="square">
            <a:spAutoFit/>
          </a:bodyPr>
          <a:lstStyle/>
          <a:p>
            <a:r>
              <a:rPr lang="en-US" dirty="0"/>
              <a:t>It does not required a centralized server that hosts its files, since everyone has access to each other’s files through FTP (File Transfer Protocol). </a:t>
            </a:r>
            <a:r>
              <a:rPr lang="en-US" dirty="0" smtClean="0"/>
              <a:t>[4]  </a:t>
            </a:r>
            <a:endParaRPr lang="en-US" dirty="0"/>
          </a:p>
        </p:txBody>
      </p:sp>
    </p:spTree>
    <p:extLst>
      <p:ext uri="{BB962C8B-B14F-4D97-AF65-F5344CB8AC3E}">
        <p14:creationId xmlns:p14="http://schemas.microsoft.com/office/powerpoint/2010/main" val="73452661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1735</TotalTime>
  <Words>628</Words>
  <Application>Microsoft Macintosh PowerPoint</Application>
  <PresentationFormat>On-screen Show (4:3)</PresentationFormat>
  <Paragraphs>117</Paragraphs>
  <Slides>14</Slides>
  <Notes>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Austin</vt:lpstr>
      <vt:lpstr>Leaf Development </vt:lpstr>
      <vt:lpstr>PowerPoint Presentation</vt:lpstr>
      <vt:lpstr>PowerPoint Presentation</vt:lpstr>
      <vt:lpstr>PowerPoint Presentation</vt:lpstr>
      <vt:lpstr>PowerPoint Presentation</vt:lpstr>
      <vt:lpstr>PowerPoint Presentation</vt:lpstr>
      <vt:lpstr>Examples</vt:lpstr>
      <vt:lpstr>PowerPoint Presentation</vt:lpstr>
      <vt:lpstr>PowerPoint Presentation</vt:lpstr>
      <vt:lpstr>PowerPoint Presentation</vt:lpstr>
      <vt:lpstr>PowerPoint Presentation</vt:lpstr>
      <vt:lpstr>Examples</vt:lpstr>
      <vt:lpstr>References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Leaf Development </dc:title>
  <dc:creator>Rebekah Gruver</dc:creator>
  <cp:lastModifiedBy>Maria Cortes</cp:lastModifiedBy>
  <cp:revision>100</cp:revision>
  <dcterms:created xsi:type="dcterms:W3CDTF">2013-12-05T20:38:46Z</dcterms:created>
  <dcterms:modified xsi:type="dcterms:W3CDTF">2014-02-11T20:44:23Z</dcterms:modified>
</cp:coreProperties>
</file>