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1" r:id="rId3"/>
    <p:sldId id="293" r:id="rId4"/>
    <p:sldId id="289" r:id="rId5"/>
    <p:sldId id="290" r:id="rId6"/>
    <p:sldId id="294" r:id="rId7"/>
    <p:sldId id="295" r:id="rId8"/>
    <p:sldId id="292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0" autoAdjust="0"/>
    <p:restoredTop sz="92457" autoAdjust="0"/>
  </p:normalViewPr>
  <p:slideViewPr>
    <p:cSldViewPr snapToGrid="0" snapToObjects="1">
      <p:cViewPr>
        <p:scale>
          <a:sx n="85" d="100"/>
          <a:sy n="85" d="100"/>
        </p:scale>
        <p:origin x="-2364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C3821-0164-CD4D-AAEC-C1170414ECFD}" type="datetime1">
              <a:rPr lang="en-US" smtClean="0"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4307C-47DB-A343-BBB6-D6325F3B3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8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73721-AE92-EB48-8A43-F2DFCA49BF4D}" type="datetime1">
              <a:rPr lang="en-US" smtClean="0"/>
              <a:t>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18BFC-09EA-E84E-8EA9-692F209B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143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18BFC-09EA-E84E-8EA9-692F209B48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11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18BFC-09EA-E84E-8EA9-692F209B48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46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 fontAlgn="auto" hangingPunct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</a:t>
            </a:r>
            <a:endParaRPr lang="en-US" sz="1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auto" hangingPunct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system shall require a user password of at least eight characters.</a:t>
            </a:r>
          </a:p>
          <a:p>
            <a:pPr lvl="0" fontAlgn="auto" hangingPunct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user password shall include at least one capital letter.</a:t>
            </a:r>
          </a:p>
          <a:p>
            <a:pPr lvl="0" fontAlgn="auto" hangingPunct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user password shall include at least one special character. </a:t>
            </a:r>
          </a:p>
          <a:p>
            <a:pPr lvl="3" fontAlgn="auto" hangingPunct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Maintainability</a:t>
            </a:r>
            <a:endParaRPr lang="en-US" sz="1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auto" hangingPunct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system shall be accessible for the update and addition of Internet browsers. </a:t>
            </a:r>
          </a:p>
          <a:p>
            <a:pPr lvl="0" fontAlgn="auto" hangingPunct="0"/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average person-time required to update or add Internet browsers (including regression testing and documentation update) shall not exceed 80 hours.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18BFC-09EA-E84E-8EA9-692F209B48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4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February 10, 2014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February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February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February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February 10,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February 10,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February 10,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February 10,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February 10, 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February 10,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February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4631" y="2501386"/>
            <a:ext cx="3534046" cy="1702160"/>
          </a:xfrm>
        </p:spPr>
        <p:txBody>
          <a:bodyPr/>
          <a:lstStyle/>
          <a:p>
            <a:r>
              <a:rPr lang="en-US" dirty="0" smtClean="0"/>
              <a:t>Leaf Development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4150" y="4313994"/>
            <a:ext cx="3642322" cy="187098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Maria Cortes - V&amp;V Lead</a:t>
            </a:r>
          </a:p>
          <a:p>
            <a:r>
              <a:rPr lang="en-US" dirty="0" smtClean="0"/>
              <a:t>Manuel </a:t>
            </a:r>
            <a:r>
              <a:rPr lang="en-US" dirty="0" err="1" smtClean="0"/>
              <a:t>Dosal</a:t>
            </a:r>
            <a:r>
              <a:rPr lang="en-US" dirty="0"/>
              <a:t> </a:t>
            </a:r>
            <a:r>
              <a:rPr lang="en-US" dirty="0" smtClean="0"/>
              <a:t>– Systems Designer</a:t>
            </a:r>
          </a:p>
          <a:p>
            <a:r>
              <a:rPr lang="en-US" dirty="0" smtClean="0"/>
              <a:t>Mario Flores - Lead Programmer 1</a:t>
            </a:r>
          </a:p>
          <a:p>
            <a:r>
              <a:rPr lang="en-US" dirty="0"/>
              <a:t>Rebekah Gruver </a:t>
            </a:r>
            <a:r>
              <a:rPr lang="en-US" dirty="0" smtClean="0"/>
              <a:t>– Programmer 2</a:t>
            </a:r>
          </a:p>
          <a:p>
            <a:r>
              <a:rPr lang="en-US" dirty="0" smtClean="0"/>
              <a:t>Hector Quintana – Systems Architect</a:t>
            </a:r>
          </a:p>
          <a:p>
            <a:r>
              <a:rPr lang="en-US" dirty="0" smtClean="0"/>
              <a:t>Marcela Vazquez - Systems Analyst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eaf Development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170" y="35855"/>
            <a:ext cx="3313355" cy="2200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12" y="2221522"/>
            <a:ext cx="4556474" cy="143116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9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647700">
                    <a:schemeClr val="bg1">
                      <a:alpha val="55000"/>
                    </a:schemeClr>
                  </a:glow>
                </a:effectLst>
              </a:rPr>
              <a:t>Software Architecture </a:t>
            </a:r>
          </a:p>
          <a:p>
            <a:r>
              <a:rPr lang="en-US" sz="29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647700">
                    <a:schemeClr val="bg1">
                      <a:alpha val="55000"/>
                    </a:schemeClr>
                  </a:glow>
                </a:effectLst>
              </a:rPr>
              <a:t>Styles: Service Oriented</a:t>
            </a:r>
            <a:endParaRPr lang="en-US" sz="29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647700">
                  <a:schemeClr val="bg1">
                    <a:alpha val="55000"/>
                  </a:schemeClr>
                </a:glow>
              </a:effectLst>
            </a:endParaRPr>
          </a:p>
          <a:p>
            <a:r>
              <a:rPr lang="en-US" sz="29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647700">
                    <a:schemeClr val="bg1">
                      <a:alpha val="55000"/>
                    </a:schemeClr>
                  </a:glow>
                </a:effectLst>
              </a:rPr>
              <a:t>and… </a:t>
            </a:r>
            <a:endParaRPr lang="en-US" sz="29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647700">
                  <a:schemeClr val="bg1">
                    <a:alpha val="5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010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9842" y="55567"/>
            <a:ext cx="2671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Service Oriented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5882" y="836706"/>
            <a:ext cx="7590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4A510"/>
                </a:solidFill>
              </a:rPr>
              <a:t>What is it?   </a:t>
            </a:r>
            <a:endParaRPr lang="en-US" sz="3600" dirty="0">
              <a:solidFill>
                <a:srgbClr val="74A51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1882" y="1486897"/>
            <a:ext cx="7844118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charset="2"/>
              <a:buChar char="v"/>
            </a:pPr>
            <a:r>
              <a:rPr lang="en-US" i="1" dirty="0"/>
              <a:t>Service-oriented architecture is a client/server design </a:t>
            </a:r>
            <a:r>
              <a:rPr lang="en-US" i="1" dirty="0" smtClean="0"/>
              <a:t>approach </a:t>
            </a:r>
            <a:r>
              <a:rPr lang="en-US" i="1" dirty="0"/>
              <a:t>in which an application consists </a:t>
            </a:r>
            <a:r>
              <a:rPr lang="en-US" i="1" dirty="0" smtClean="0"/>
              <a:t>of a collection of </a:t>
            </a:r>
            <a:r>
              <a:rPr lang="en-US" i="1" dirty="0"/>
              <a:t>software </a:t>
            </a:r>
            <a:r>
              <a:rPr lang="en-US" i="1" dirty="0" smtClean="0"/>
              <a:t>services </a:t>
            </a:r>
            <a:r>
              <a:rPr lang="en-US" i="1" dirty="0"/>
              <a:t>and software service </a:t>
            </a:r>
            <a:r>
              <a:rPr lang="en-US" i="1" dirty="0" smtClean="0"/>
              <a:t>consumers [1]. </a:t>
            </a:r>
          </a:p>
          <a:p>
            <a:pPr marL="285750" indent="-285750">
              <a:buClr>
                <a:schemeClr val="accent1"/>
              </a:buClr>
              <a:buFont typeface="Wingdings" charset="2"/>
              <a:buChar char="v"/>
            </a:pPr>
            <a:endParaRPr lang="en-US" i="1" dirty="0" smtClean="0"/>
          </a:p>
          <a:p>
            <a:pPr marL="285750" indent="-285750">
              <a:buClr>
                <a:schemeClr val="accent1"/>
              </a:buClr>
              <a:buFont typeface="Wingdings" charset="2"/>
              <a:buChar char="v"/>
            </a:pPr>
            <a:endParaRPr lang="en-US" i="1" dirty="0" smtClean="0"/>
          </a:p>
          <a:p>
            <a:pPr marL="285750" indent="-285750">
              <a:buClr>
                <a:schemeClr val="accent1"/>
              </a:buClr>
              <a:buFont typeface="Wingdings" charset="2"/>
              <a:buChar char="v"/>
            </a:pPr>
            <a:endParaRPr lang="en-US" i="1" dirty="0" smtClean="0"/>
          </a:p>
          <a:p>
            <a:pPr marL="285750" indent="-285750">
              <a:buClr>
                <a:schemeClr val="accent1"/>
              </a:buClr>
              <a:buFont typeface="Wingdings" charset="2"/>
              <a:buChar char="v"/>
            </a:pPr>
            <a:endParaRPr lang="en-US" i="1" dirty="0"/>
          </a:p>
          <a:p>
            <a:pPr marL="285750" indent="-285750">
              <a:buClr>
                <a:schemeClr val="accent1"/>
              </a:buClr>
              <a:buFont typeface="Wingdings" charset="2"/>
              <a:buChar char="v"/>
            </a:pPr>
            <a:endParaRPr lang="en-US" i="1" dirty="0" smtClean="0"/>
          </a:p>
          <a:p>
            <a:pPr marL="285750" indent="-285750">
              <a:buClr>
                <a:schemeClr val="accent1"/>
              </a:buClr>
              <a:buFont typeface="Wingdings" charset="2"/>
              <a:buChar char="v"/>
            </a:pPr>
            <a:endParaRPr lang="en-US" i="1" dirty="0"/>
          </a:p>
          <a:p>
            <a:pPr marL="285750" indent="-285750">
              <a:buClr>
                <a:schemeClr val="accent1"/>
              </a:buClr>
              <a:buFont typeface="Wingdings" charset="2"/>
              <a:buChar char="v"/>
            </a:pPr>
            <a:endParaRPr lang="en-US" i="1" dirty="0" smtClean="0"/>
          </a:p>
          <a:p>
            <a:pPr marL="285750" indent="-285750">
              <a:buClr>
                <a:schemeClr val="accent1"/>
              </a:buClr>
              <a:buFont typeface="Wingdings" charset="2"/>
              <a:buChar char="v"/>
            </a:pPr>
            <a:endParaRPr lang="en-US" i="1" dirty="0"/>
          </a:p>
          <a:p>
            <a:pPr marL="285750" indent="-285750">
              <a:buClr>
                <a:schemeClr val="accent1"/>
              </a:buClr>
              <a:buFont typeface="Wingdings" charset="2"/>
              <a:buChar char="v"/>
            </a:pPr>
            <a:endParaRPr lang="en-US" i="1" dirty="0" smtClean="0"/>
          </a:p>
          <a:p>
            <a:pPr marL="285750" indent="-285750">
              <a:buClr>
                <a:schemeClr val="accent1"/>
              </a:buClr>
              <a:buFont typeface="Wingdings" charset="2"/>
              <a:buChar char="v"/>
            </a:pPr>
            <a:endParaRPr lang="en-US" i="1" dirty="0" smtClean="0"/>
          </a:p>
          <a:p>
            <a:pPr marL="285750" indent="-285750">
              <a:buClr>
                <a:schemeClr val="accent1"/>
              </a:buClr>
              <a:buFont typeface="Wingdings" charset="2"/>
              <a:buChar char="v"/>
            </a:pPr>
            <a:endParaRPr lang="en-US" i="1" dirty="0" smtClean="0"/>
          </a:p>
          <a:p>
            <a:pPr marL="285750" indent="-285750">
              <a:buClr>
                <a:schemeClr val="accent1"/>
              </a:buClr>
              <a:buFont typeface="Wingdings" charset="2"/>
              <a:buChar char="v"/>
            </a:pPr>
            <a:r>
              <a:rPr lang="en-US" i="1" dirty="0" smtClean="0"/>
              <a:t>These services communicate with each other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74A510"/>
                </a:solidFill>
              </a:rPr>
              <a:t>Two roles</a:t>
            </a:r>
            <a:r>
              <a:rPr lang="en-US" dirty="0" smtClean="0"/>
              <a:t> a </a:t>
            </a:r>
            <a:r>
              <a:rPr lang="en-US" dirty="0"/>
              <a:t>service provider and a service consumer. 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charset="2"/>
              <a:buChar char="v"/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Wingdings" charset="2"/>
              <a:buChar char="v"/>
            </a:pPr>
            <a:endParaRPr lang="en-US" dirty="0"/>
          </a:p>
        </p:txBody>
      </p:sp>
      <p:pic>
        <p:nvPicPr>
          <p:cNvPr id="3" name="Picture 2" descr="Screen Shot 2014-02-10 at 4.1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95" y="2465293"/>
            <a:ext cx="5348940" cy="285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457200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Problems Addressed by a Service Oriented Architecture   </a:t>
            </a:r>
            <a:endParaRPr lang="en-US" dirty="0"/>
          </a:p>
        </p:txBody>
      </p:sp>
      <p:pic>
        <p:nvPicPr>
          <p:cNvPr id="5" name="Picture 4" descr="Complexity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08" y="1025856"/>
            <a:ext cx="9140825" cy="548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936681" y="17040"/>
            <a:ext cx="2049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Service Oriented</a:t>
            </a:r>
          </a:p>
        </p:txBody>
      </p:sp>
    </p:spTree>
    <p:extLst>
      <p:ext uri="{BB962C8B-B14F-4D97-AF65-F5344CB8AC3E}">
        <p14:creationId xmlns:p14="http://schemas.microsoft.com/office/powerpoint/2010/main" val="416513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3654" y="2582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8373" y="1"/>
            <a:ext cx="3279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Service Oriented</a:t>
            </a:r>
            <a:endParaRPr lang="en-US" sz="2400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49695" y="1032736"/>
            <a:ext cx="3854825" cy="5513892"/>
          </a:xfrm>
        </p:spPr>
        <p:txBody>
          <a:bodyPr numCol="2">
            <a:normAutofit/>
          </a:bodyPr>
          <a:lstStyle/>
          <a:p>
            <a:pPr marL="68580" indent="0">
              <a:buNone/>
            </a:pPr>
            <a:endParaRPr lang="en-US" sz="1400" dirty="0" smtClean="0"/>
          </a:p>
          <a:p>
            <a:pPr marL="609600" indent="-609600">
              <a:lnSpc>
                <a:spcPct val="80000"/>
              </a:lnSpc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399" y="883921"/>
            <a:ext cx="3854825" cy="5513892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endParaRPr lang="en-US" sz="1400" dirty="0" smtClean="0"/>
          </a:p>
          <a:p>
            <a:pPr marL="609600" indent="-609600">
              <a:lnSpc>
                <a:spcPct val="80000"/>
              </a:lnSpc>
              <a:buFont typeface="Wingdings 2" pitchFamily="18" charset="2"/>
              <a:buNone/>
            </a:pPr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94870" y="883921"/>
            <a:ext cx="3854825" cy="5513892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endParaRPr lang="en-US" sz="1400" smtClean="0"/>
          </a:p>
          <a:p>
            <a:pPr marL="609600" indent="-609600">
              <a:lnSpc>
                <a:spcPct val="80000"/>
              </a:lnSpc>
              <a:buFont typeface="Wingdings 2" pitchFamily="18" charset="2"/>
              <a:buNone/>
            </a:pP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51654" y="371699"/>
            <a:ext cx="4217570" cy="6379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3600" dirty="0" smtClean="0">
                <a:solidFill>
                  <a:srgbClr val="74A510"/>
                </a:solidFill>
              </a:rPr>
              <a:t>Elements </a:t>
            </a:r>
            <a:endParaRPr lang="en-US" sz="1600" dirty="0" smtClean="0">
              <a:solidFill>
                <a:srgbClr val="74A510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endParaRPr lang="en-US" sz="1600" dirty="0">
              <a:solidFill>
                <a:srgbClr val="74A510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700" dirty="0" smtClean="0">
                <a:solidFill>
                  <a:srgbClr val="74A510"/>
                </a:solidFill>
              </a:rPr>
              <a:t>Application </a:t>
            </a:r>
            <a:r>
              <a:rPr lang="en-US" sz="1700" dirty="0">
                <a:solidFill>
                  <a:srgbClr val="74A510"/>
                </a:solidFill>
              </a:rPr>
              <a:t>frontend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700" dirty="0"/>
              <a:t>	Active elements of the architecture, delivering the value to the end users. It initiates and control all activity of the enterprise system. Web application, application with GUI, or a batch application.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700" dirty="0" smtClean="0">
                <a:solidFill>
                  <a:srgbClr val="74A510"/>
                </a:solidFill>
              </a:rPr>
              <a:t>Service</a:t>
            </a:r>
            <a:endParaRPr lang="en-US" sz="1700" dirty="0">
              <a:solidFill>
                <a:srgbClr val="74A510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700" dirty="0"/>
              <a:t>	A software component that encapsulates a high level business concept.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700" dirty="0" smtClean="0">
                <a:solidFill>
                  <a:srgbClr val="74A510"/>
                </a:solidFill>
              </a:rPr>
              <a:t>Service </a:t>
            </a:r>
            <a:r>
              <a:rPr lang="en-US" sz="1700" dirty="0">
                <a:solidFill>
                  <a:srgbClr val="74A510"/>
                </a:solidFill>
              </a:rPr>
              <a:t>repository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700" dirty="0"/>
              <a:t>	It registers the services and their attributes to facilitate the discovery of services; operation, access rights, owner, or qualities.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700" dirty="0" smtClean="0">
                <a:solidFill>
                  <a:srgbClr val="74A510"/>
                </a:solidFill>
              </a:rPr>
              <a:t>Service </a:t>
            </a:r>
            <a:r>
              <a:rPr lang="en-US" sz="1700" dirty="0">
                <a:solidFill>
                  <a:srgbClr val="74A510"/>
                </a:solidFill>
              </a:rPr>
              <a:t>Bus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700" dirty="0"/>
              <a:t>	A flexible infrastructure for integrating applications and services by : routing messages, transforming protocols between requestor and service, handling business events and delivering them. It provides mediation and security.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08373" y="650147"/>
            <a:ext cx="3597835" cy="620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80000"/>
              </a:lnSpc>
              <a:buNone/>
            </a:pPr>
            <a:endParaRPr lang="en-US" sz="1700" dirty="0" smtClean="0">
              <a:solidFill>
                <a:srgbClr val="74A510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700" dirty="0" smtClean="0">
                <a:solidFill>
                  <a:srgbClr val="74A510"/>
                </a:solidFill>
              </a:rPr>
              <a:t>Contract</a:t>
            </a:r>
            <a:endParaRPr lang="en-US" sz="1700" dirty="0">
              <a:solidFill>
                <a:srgbClr val="74A510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700" dirty="0"/>
              <a:t>	Provides a specification of the purpose, functionality, constraints, and usage of services.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700" dirty="0" smtClean="0">
                <a:solidFill>
                  <a:srgbClr val="74A510"/>
                </a:solidFill>
              </a:rPr>
              <a:t>Implementation</a:t>
            </a:r>
            <a:endParaRPr lang="en-US" sz="1700" dirty="0">
              <a:solidFill>
                <a:srgbClr val="74A510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700" dirty="0"/>
              <a:t>	The service implementation provides the required </a:t>
            </a:r>
            <a:r>
              <a:rPr lang="en-US" sz="1700" b="1" dirty="0">
                <a:solidFill>
                  <a:srgbClr val="74A510"/>
                </a:solidFill>
              </a:rPr>
              <a:t>business logic </a:t>
            </a:r>
            <a:r>
              <a:rPr lang="en-US" sz="1700" dirty="0"/>
              <a:t>and appropriate </a:t>
            </a:r>
            <a:r>
              <a:rPr lang="en-US" sz="1700" b="1" dirty="0">
                <a:solidFill>
                  <a:srgbClr val="74A510"/>
                </a:solidFill>
              </a:rPr>
              <a:t>data</a:t>
            </a:r>
            <a:r>
              <a:rPr lang="en-US" sz="1700" dirty="0"/>
              <a:t>. It contains one or more of the artifacts: programs, configuration, data and databases</a:t>
            </a:r>
            <a:r>
              <a:rPr lang="en-US" sz="1700" dirty="0" smtClean="0"/>
              <a:t>.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700" dirty="0">
                <a:solidFill>
                  <a:srgbClr val="74A510"/>
                </a:solidFill>
              </a:rPr>
              <a:t>Interface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700" dirty="0"/>
              <a:t>	Functionality exposed by the service to the clients that are connected to it.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700" dirty="0" smtClean="0">
                <a:solidFill>
                  <a:srgbClr val="74A510"/>
                </a:solidFill>
              </a:rPr>
              <a:t>Business </a:t>
            </a:r>
            <a:r>
              <a:rPr lang="en-US" sz="1700" dirty="0">
                <a:solidFill>
                  <a:srgbClr val="74A510"/>
                </a:solidFill>
              </a:rPr>
              <a:t>logic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700" dirty="0"/>
              <a:t>	Business process represented by the service.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700" dirty="0" smtClean="0">
                <a:solidFill>
                  <a:srgbClr val="74A510"/>
                </a:solidFill>
              </a:rPr>
              <a:t>Data</a:t>
            </a:r>
            <a:endParaRPr lang="en-US" sz="1700" dirty="0">
              <a:solidFill>
                <a:srgbClr val="74A510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700" dirty="0"/>
              <a:t>	Data represented in the service and used by it.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dirty="0" smtClean="0"/>
          </a:p>
          <a:p>
            <a:pPr marL="609600" indent="-609600">
              <a:lnSpc>
                <a:spcPct val="80000"/>
              </a:lnSpc>
              <a:buNone/>
            </a:pPr>
            <a:endParaRPr lang="en-US" dirty="0"/>
          </a:p>
          <a:p>
            <a:pPr marL="609600" indent="-609600">
              <a:lnSpc>
                <a:spcPct val="80000"/>
              </a:lnSpc>
              <a:buNone/>
            </a:pPr>
            <a:r>
              <a:rPr lang="en-US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7176" y="-4034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9842" y="55567"/>
            <a:ext cx="2671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Service Oriented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74588" y="836706"/>
            <a:ext cx="2174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74A510"/>
                </a:solidFill>
              </a:rPr>
              <a:t>Elements</a:t>
            </a:r>
            <a:endParaRPr lang="en-US" sz="3600" dirty="0">
              <a:solidFill>
                <a:srgbClr val="74A510"/>
              </a:solidFill>
            </a:endParaRPr>
          </a:p>
        </p:txBody>
      </p:sp>
      <p:pic>
        <p:nvPicPr>
          <p:cNvPr id="7" name="Picture 6" descr="SOA_Element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70" y="1778000"/>
            <a:ext cx="6719654" cy="441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8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168" y="1688033"/>
            <a:ext cx="6777317" cy="17465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Modularity</a:t>
            </a:r>
          </a:p>
          <a:p>
            <a:r>
              <a:rPr lang="en-US" dirty="0" smtClean="0"/>
              <a:t>Reusability</a:t>
            </a:r>
          </a:p>
          <a:p>
            <a:r>
              <a:rPr lang="en-US" dirty="0" smtClean="0"/>
              <a:t>Extendibility</a:t>
            </a:r>
          </a:p>
          <a:p>
            <a:r>
              <a:rPr lang="en-US" dirty="0" smtClean="0"/>
              <a:t>Parallelism</a:t>
            </a:r>
          </a:p>
          <a:p>
            <a:pPr algn="r"/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6168" y="925916"/>
            <a:ext cx="222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74A510"/>
                </a:solidFill>
              </a:rPr>
              <a:t>Strengths</a:t>
            </a:r>
            <a:endParaRPr lang="en-US" sz="3600" dirty="0">
              <a:solidFill>
                <a:srgbClr val="74A51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6168" y="3434576"/>
            <a:ext cx="2895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74A510"/>
                </a:solidFill>
              </a:rPr>
              <a:t>Weaknesses</a:t>
            </a:r>
            <a:endParaRPr lang="en-US" sz="3600" dirty="0">
              <a:solidFill>
                <a:srgbClr val="74A51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96168" y="4080907"/>
            <a:ext cx="6777317" cy="1746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Development overhead</a:t>
            </a:r>
          </a:p>
          <a:p>
            <a:r>
              <a:rPr lang="en-US" dirty="0" smtClean="0"/>
              <a:t>Latency</a:t>
            </a:r>
          </a:p>
          <a:p>
            <a:r>
              <a:rPr lang="en-US" dirty="0" smtClean="0"/>
              <a:t>Dependency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08373" y="1"/>
            <a:ext cx="3279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Service Oriented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5099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VisKo</a:t>
            </a:r>
            <a:endParaRPr lang="en-US" dirty="0" smtClean="0"/>
          </a:p>
          <a:p>
            <a:pPr lvl="1"/>
            <a:r>
              <a:rPr lang="en-US" dirty="0" err="1" smtClean="0"/>
              <a:t>VisKo</a:t>
            </a:r>
            <a:r>
              <a:rPr lang="en-US" dirty="0" smtClean="0"/>
              <a:t> uses transformation services to visualize data. Each service is independent and can services can be added or deleted.</a:t>
            </a:r>
            <a:endParaRPr lang="en-US" dirty="0"/>
          </a:p>
          <a:p>
            <a:r>
              <a:rPr lang="en-US" dirty="0" smtClean="0"/>
              <a:t>Web Services</a:t>
            </a:r>
          </a:p>
          <a:p>
            <a:pPr lvl="1"/>
            <a:r>
              <a:rPr lang="en-US" dirty="0" smtClean="0"/>
              <a:t>Each protocol was designed with the Service Oriented Architecture style in mind.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08373" y="1"/>
            <a:ext cx="3279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Service Oriented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3137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457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3412"/>
            <a:ext cx="6777317" cy="4168588"/>
          </a:xfrm>
        </p:spPr>
        <p:txBody>
          <a:bodyPr/>
          <a:lstStyle/>
          <a:p>
            <a:pPr>
              <a:buFont typeface="Wingdings" charset="2"/>
              <a:buChar char="v"/>
            </a:pPr>
            <a:r>
              <a:rPr lang="en-US" sz="1800" dirty="0"/>
              <a:t>[</a:t>
            </a:r>
            <a:r>
              <a:rPr lang="en-US" sz="1800" dirty="0" smtClean="0"/>
              <a:t>1] </a:t>
            </a:r>
            <a:r>
              <a:rPr lang="en-US" sz="1800" dirty="0"/>
              <a:t>http://</a:t>
            </a:r>
            <a:r>
              <a:rPr lang="en-US" sz="1800" dirty="0" err="1"/>
              <a:t>www.indiawebdevelopers.com</a:t>
            </a:r>
            <a:r>
              <a:rPr lang="en-US" sz="1800" dirty="0"/>
              <a:t>/</a:t>
            </a:r>
            <a:r>
              <a:rPr lang="en-US" sz="1800" dirty="0" err="1"/>
              <a:t>resource_center</a:t>
            </a:r>
            <a:r>
              <a:rPr lang="en-US" sz="1800" dirty="0"/>
              <a:t>/articles/</a:t>
            </a:r>
            <a:r>
              <a:rPr lang="en-US" sz="1800" dirty="0" err="1" smtClean="0"/>
              <a:t>soa.html</a:t>
            </a:r>
            <a:endParaRPr lang="en-US" sz="1800" dirty="0" smtClean="0"/>
          </a:p>
          <a:p>
            <a:pPr>
              <a:buFont typeface="Wingdings" charset="2"/>
              <a:buChar char="v"/>
            </a:pPr>
            <a:r>
              <a:rPr lang="en-US" sz="1800" dirty="0"/>
              <a:t>[2] http://</a:t>
            </a:r>
            <a:r>
              <a:rPr lang="en-US" sz="1800" dirty="0" err="1"/>
              <a:t>en.wikipedia.org</a:t>
            </a:r>
            <a:r>
              <a:rPr lang="en-US" sz="1800" dirty="0"/>
              <a:t>/wiki/Service-</a:t>
            </a:r>
            <a:r>
              <a:rPr lang="en-US" sz="1800" dirty="0" err="1"/>
              <a:t>oriented_architecture</a:t>
            </a:r>
            <a:endParaRPr lang="en-US" sz="1800" dirty="0" smtClean="0"/>
          </a:p>
          <a:p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99529" y="24511"/>
            <a:ext cx="170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Resources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9456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1372" y="35742"/>
            <a:ext cx="2540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783080"/>
            <a:ext cx="7670800" cy="4536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81372" y="35742"/>
            <a:ext cx="2540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Questions?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069" y="994704"/>
            <a:ext cx="5754606" cy="466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897</TotalTime>
  <Words>253</Words>
  <Application>Microsoft Office PowerPoint</Application>
  <PresentationFormat>On-screen Show (4:3)</PresentationFormat>
  <Paragraphs>86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Leaf Development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Leaf Development </dc:title>
  <dc:creator>Rebekah Gruver</dc:creator>
  <cp:lastModifiedBy>Hector</cp:lastModifiedBy>
  <cp:revision>84</cp:revision>
  <dcterms:created xsi:type="dcterms:W3CDTF">2013-12-05T20:38:46Z</dcterms:created>
  <dcterms:modified xsi:type="dcterms:W3CDTF">2014-02-11T02:20:29Z</dcterms:modified>
</cp:coreProperties>
</file>