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7"/>
  </p:notesMasterIdLst>
  <p:sldIdLst>
    <p:sldId id="257" r:id="rId2"/>
    <p:sldId id="256" r:id="rId3"/>
    <p:sldId id="259" r:id="rId4"/>
    <p:sldId id="260" r:id="rId5"/>
    <p:sldId id="261" r:id="rId6"/>
  </p:sldIdLst>
  <p:sldSz cx="10688638" cy="75628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1751"/>
    <a:srgbClr val="6A1C61"/>
    <a:srgbClr val="8022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5226" autoAdjust="0"/>
  </p:normalViewPr>
  <p:slideViewPr>
    <p:cSldViewPr snapToGrid="0">
      <p:cViewPr varScale="1">
        <p:scale>
          <a:sx n="78" d="100"/>
          <a:sy n="78" d="100"/>
        </p:scale>
        <p:origin x="12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6D0EDD2-EEEC-4A9A-90F5-C2DE4C9EFBA9}" type="datetimeFigureOut">
              <a:rPr lang="he-IL" smtClean="0"/>
              <a:t>כ"ח/שבט/תשפ"ד</a:t>
            </a:fld>
            <a:endParaRPr lang="he-IL"/>
          </a:p>
        </p:txBody>
      </p:sp>
      <p:sp>
        <p:nvSpPr>
          <p:cNvPr id="4" name="מציין מיקום של תמונת שקופית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AD04E27-6985-4B11-BFDB-8B948A01D1E4}" type="slidenum">
              <a:rPr lang="he-IL" smtClean="0"/>
              <a:t>‹#›</a:t>
            </a:fld>
            <a:endParaRPr lang="he-IL"/>
          </a:p>
        </p:txBody>
      </p:sp>
    </p:spTree>
    <p:extLst>
      <p:ext uri="{BB962C8B-B14F-4D97-AF65-F5344CB8AC3E}">
        <p14:creationId xmlns:p14="http://schemas.microsoft.com/office/powerpoint/2010/main" val="34120584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FAD04E27-6985-4B11-BFDB-8B948A01D1E4}" type="slidenum">
              <a:rPr lang="he-IL" smtClean="0"/>
              <a:t>1</a:t>
            </a:fld>
            <a:endParaRPr lang="he-IL"/>
          </a:p>
        </p:txBody>
      </p:sp>
    </p:spTree>
    <p:extLst>
      <p:ext uri="{BB962C8B-B14F-4D97-AF65-F5344CB8AC3E}">
        <p14:creationId xmlns:p14="http://schemas.microsoft.com/office/powerpoint/2010/main" val="35295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FAD04E27-6985-4B11-BFDB-8B948A01D1E4}" type="slidenum">
              <a:rPr lang="he-IL" smtClean="0"/>
              <a:t>4</a:t>
            </a:fld>
            <a:endParaRPr lang="he-IL"/>
          </a:p>
        </p:txBody>
      </p:sp>
    </p:spTree>
    <p:extLst>
      <p:ext uri="{BB962C8B-B14F-4D97-AF65-F5344CB8AC3E}">
        <p14:creationId xmlns:p14="http://schemas.microsoft.com/office/powerpoint/2010/main" val="34521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801648" y="1237717"/>
            <a:ext cx="9085342" cy="2632992"/>
          </a:xfrm>
        </p:spPr>
        <p:txBody>
          <a:bodyPr anchor="b"/>
          <a:lstStyle>
            <a:lvl1pPr algn="ctr">
              <a:defRPr sz="6617"/>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336080" y="3972247"/>
            <a:ext cx="8016479" cy="1825938"/>
          </a:xfrm>
        </p:spPr>
        <p:txBody>
          <a:bodyPr/>
          <a:lstStyle>
            <a:lvl1pPr marL="0" indent="0" algn="ctr">
              <a:buNone/>
              <a:defRPr sz="2647"/>
            </a:lvl1pPr>
            <a:lvl2pPr marL="504200" indent="0" algn="ctr">
              <a:buNone/>
              <a:defRPr sz="2206"/>
            </a:lvl2pPr>
            <a:lvl3pPr marL="1008400" indent="0" algn="ctr">
              <a:buNone/>
              <a:defRPr sz="1985"/>
            </a:lvl3pPr>
            <a:lvl4pPr marL="1512600" indent="0" algn="ctr">
              <a:buNone/>
              <a:defRPr sz="1764"/>
            </a:lvl4pPr>
            <a:lvl5pPr marL="2016801" indent="0" algn="ctr">
              <a:buNone/>
              <a:defRPr sz="1764"/>
            </a:lvl5pPr>
            <a:lvl6pPr marL="2521001" indent="0" algn="ctr">
              <a:buNone/>
              <a:defRPr sz="1764"/>
            </a:lvl6pPr>
            <a:lvl7pPr marL="3025201" indent="0" algn="ctr">
              <a:buNone/>
              <a:defRPr sz="1764"/>
            </a:lvl7pPr>
            <a:lvl8pPr marL="3529401" indent="0" algn="ctr">
              <a:buNone/>
              <a:defRPr sz="1764"/>
            </a:lvl8pPr>
            <a:lvl9pPr marL="4033601" indent="0" algn="ctr">
              <a:buNone/>
              <a:defRPr sz="1764"/>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3849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367786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9057" y="402652"/>
            <a:ext cx="2304738" cy="640916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734844" y="402652"/>
            <a:ext cx="6780605" cy="640916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20088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325224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729278" y="1885463"/>
            <a:ext cx="9218950" cy="3145935"/>
          </a:xfrm>
        </p:spPr>
        <p:txBody>
          <a:bodyPr anchor="b"/>
          <a:lstStyle>
            <a:lvl1pPr>
              <a:defRPr sz="6617"/>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29278" y="5061159"/>
            <a:ext cx="9218950" cy="1654373"/>
          </a:xfrm>
        </p:spPr>
        <p:txBody>
          <a:bodyPr/>
          <a:lstStyle>
            <a:lvl1pPr marL="0" indent="0">
              <a:buNone/>
              <a:defRPr sz="2647">
                <a:solidFill>
                  <a:schemeClr val="tx1">
                    <a:tint val="82000"/>
                  </a:schemeClr>
                </a:solidFill>
              </a:defRPr>
            </a:lvl1pPr>
            <a:lvl2pPr marL="504200" indent="0">
              <a:buNone/>
              <a:defRPr sz="2206">
                <a:solidFill>
                  <a:schemeClr val="tx1">
                    <a:tint val="82000"/>
                  </a:schemeClr>
                </a:solidFill>
              </a:defRPr>
            </a:lvl2pPr>
            <a:lvl3pPr marL="1008400" indent="0">
              <a:buNone/>
              <a:defRPr sz="1985">
                <a:solidFill>
                  <a:schemeClr val="tx1">
                    <a:tint val="82000"/>
                  </a:schemeClr>
                </a:solidFill>
              </a:defRPr>
            </a:lvl3pPr>
            <a:lvl4pPr marL="1512600" indent="0">
              <a:buNone/>
              <a:defRPr sz="1764">
                <a:solidFill>
                  <a:schemeClr val="tx1">
                    <a:tint val="82000"/>
                  </a:schemeClr>
                </a:solidFill>
              </a:defRPr>
            </a:lvl4pPr>
            <a:lvl5pPr marL="2016801" indent="0">
              <a:buNone/>
              <a:defRPr sz="1764">
                <a:solidFill>
                  <a:schemeClr val="tx1">
                    <a:tint val="82000"/>
                  </a:schemeClr>
                </a:solidFill>
              </a:defRPr>
            </a:lvl5pPr>
            <a:lvl6pPr marL="2521001" indent="0">
              <a:buNone/>
              <a:defRPr sz="1764">
                <a:solidFill>
                  <a:schemeClr val="tx1">
                    <a:tint val="82000"/>
                  </a:schemeClr>
                </a:solidFill>
              </a:defRPr>
            </a:lvl6pPr>
            <a:lvl7pPr marL="3025201" indent="0">
              <a:buNone/>
              <a:defRPr sz="1764">
                <a:solidFill>
                  <a:schemeClr val="tx1">
                    <a:tint val="82000"/>
                  </a:schemeClr>
                </a:solidFill>
              </a:defRPr>
            </a:lvl7pPr>
            <a:lvl8pPr marL="3529401" indent="0">
              <a:buNone/>
              <a:defRPr sz="1764">
                <a:solidFill>
                  <a:schemeClr val="tx1">
                    <a:tint val="82000"/>
                  </a:schemeClr>
                </a:solidFill>
              </a:defRPr>
            </a:lvl8pPr>
            <a:lvl9pPr marL="4033601" indent="0">
              <a:buNone/>
              <a:defRPr sz="1764">
                <a:solidFill>
                  <a:schemeClr val="tx1">
                    <a:tint val="82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352627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734844" y="2013259"/>
            <a:ext cx="4542671" cy="47985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411123" y="2013259"/>
            <a:ext cx="4542671" cy="47985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383944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736236" y="402654"/>
            <a:ext cx="9218950" cy="146180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36237" y="1853949"/>
            <a:ext cx="4521794" cy="908592"/>
          </a:xfrm>
        </p:spPr>
        <p:txBody>
          <a:bodyPr anchor="b"/>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736237" y="2762541"/>
            <a:ext cx="4521794" cy="40632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411124" y="1853949"/>
            <a:ext cx="4544063" cy="908592"/>
          </a:xfrm>
        </p:spPr>
        <p:txBody>
          <a:bodyPr anchor="b"/>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411124" y="2762541"/>
            <a:ext cx="4544063" cy="40632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315580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99967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278789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36236" y="504190"/>
            <a:ext cx="3447364" cy="1764665"/>
          </a:xfrm>
        </p:spPr>
        <p:txBody>
          <a:bodyPr anchor="b"/>
          <a:lstStyle>
            <a:lvl1pPr>
              <a:defRPr sz="352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544063" y="1088912"/>
            <a:ext cx="5411123" cy="5374525"/>
          </a:xfrm>
        </p:spPr>
        <p:txBody>
          <a:bodyPr/>
          <a:lstStyle>
            <a:lvl1pPr>
              <a:defRPr sz="3529"/>
            </a:lvl1pPr>
            <a:lvl2pPr>
              <a:defRPr sz="3088"/>
            </a:lvl2pPr>
            <a:lvl3pPr>
              <a:defRPr sz="2647"/>
            </a:lvl3pPr>
            <a:lvl4pPr>
              <a:defRPr sz="2206"/>
            </a:lvl4pPr>
            <a:lvl5pPr>
              <a:defRPr sz="2206"/>
            </a:lvl5pPr>
            <a:lvl6pPr>
              <a:defRPr sz="2206"/>
            </a:lvl6pPr>
            <a:lvl7pPr>
              <a:defRPr sz="2206"/>
            </a:lvl7pPr>
            <a:lvl8pPr>
              <a:defRPr sz="2206"/>
            </a:lvl8pPr>
            <a:lvl9pPr>
              <a:defRPr sz="2206"/>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36236" y="2268855"/>
            <a:ext cx="3447364" cy="4203335"/>
          </a:xfrm>
        </p:spPr>
        <p:txBody>
          <a:bodyPr/>
          <a:lstStyle>
            <a:lvl1pPr marL="0" indent="0">
              <a:buNone/>
              <a:defRPr sz="1764"/>
            </a:lvl1pPr>
            <a:lvl2pPr marL="504200" indent="0">
              <a:buNone/>
              <a:defRPr sz="1544"/>
            </a:lvl2pPr>
            <a:lvl3pPr marL="1008400" indent="0">
              <a:buNone/>
              <a:defRPr sz="1323"/>
            </a:lvl3pPr>
            <a:lvl4pPr marL="1512600" indent="0">
              <a:buNone/>
              <a:defRPr sz="1103"/>
            </a:lvl4pPr>
            <a:lvl5pPr marL="2016801" indent="0">
              <a:buNone/>
              <a:defRPr sz="1103"/>
            </a:lvl5pPr>
            <a:lvl6pPr marL="2521001" indent="0">
              <a:buNone/>
              <a:defRPr sz="1103"/>
            </a:lvl6pPr>
            <a:lvl7pPr marL="3025201" indent="0">
              <a:buNone/>
              <a:defRPr sz="1103"/>
            </a:lvl7pPr>
            <a:lvl8pPr marL="3529401" indent="0">
              <a:buNone/>
              <a:defRPr sz="1103"/>
            </a:lvl8pPr>
            <a:lvl9pPr marL="4033601" indent="0">
              <a:buNone/>
              <a:defRPr sz="1103"/>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4875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36236" y="504190"/>
            <a:ext cx="3447364" cy="1764665"/>
          </a:xfrm>
        </p:spPr>
        <p:txBody>
          <a:bodyPr anchor="b"/>
          <a:lstStyle>
            <a:lvl1pPr>
              <a:defRPr sz="352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4544063" y="1088912"/>
            <a:ext cx="5411123" cy="5374525"/>
          </a:xfrm>
        </p:spPr>
        <p:txBody>
          <a:bodyPr anchor="t"/>
          <a:lstStyle>
            <a:lvl1pPr marL="0" indent="0">
              <a:buNone/>
              <a:defRPr sz="3529"/>
            </a:lvl1pPr>
            <a:lvl2pPr marL="504200" indent="0">
              <a:buNone/>
              <a:defRPr sz="3088"/>
            </a:lvl2pPr>
            <a:lvl3pPr marL="1008400" indent="0">
              <a:buNone/>
              <a:defRPr sz="2647"/>
            </a:lvl3pPr>
            <a:lvl4pPr marL="1512600" indent="0">
              <a:buNone/>
              <a:defRPr sz="2206"/>
            </a:lvl4pPr>
            <a:lvl5pPr marL="2016801" indent="0">
              <a:buNone/>
              <a:defRPr sz="2206"/>
            </a:lvl5pPr>
            <a:lvl6pPr marL="2521001" indent="0">
              <a:buNone/>
              <a:defRPr sz="2206"/>
            </a:lvl6pPr>
            <a:lvl7pPr marL="3025201" indent="0">
              <a:buNone/>
              <a:defRPr sz="2206"/>
            </a:lvl7pPr>
            <a:lvl8pPr marL="3529401" indent="0">
              <a:buNone/>
              <a:defRPr sz="2206"/>
            </a:lvl8pPr>
            <a:lvl9pPr marL="4033601" indent="0">
              <a:buNone/>
              <a:defRPr sz="2206"/>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736236" y="2268855"/>
            <a:ext cx="3447364" cy="4203335"/>
          </a:xfrm>
        </p:spPr>
        <p:txBody>
          <a:bodyPr/>
          <a:lstStyle>
            <a:lvl1pPr marL="0" indent="0">
              <a:buNone/>
              <a:defRPr sz="1764"/>
            </a:lvl1pPr>
            <a:lvl2pPr marL="504200" indent="0">
              <a:buNone/>
              <a:defRPr sz="1544"/>
            </a:lvl2pPr>
            <a:lvl3pPr marL="1008400" indent="0">
              <a:buNone/>
              <a:defRPr sz="1323"/>
            </a:lvl3pPr>
            <a:lvl4pPr marL="1512600" indent="0">
              <a:buNone/>
              <a:defRPr sz="1103"/>
            </a:lvl4pPr>
            <a:lvl5pPr marL="2016801" indent="0">
              <a:buNone/>
              <a:defRPr sz="1103"/>
            </a:lvl5pPr>
            <a:lvl6pPr marL="2521001" indent="0">
              <a:buNone/>
              <a:defRPr sz="1103"/>
            </a:lvl6pPr>
            <a:lvl7pPr marL="3025201" indent="0">
              <a:buNone/>
              <a:defRPr sz="1103"/>
            </a:lvl7pPr>
            <a:lvl8pPr marL="3529401" indent="0">
              <a:buNone/>
              <a:defRPr sz="1103"/>
            </a:lvl8pPr>
            <a:lvl9pPr marL="4033601" indent="0">
              <a:buNone/>
              <a:defRPr sz="1103"/>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DBFA79F-765D-4AFA-A543-106715C07C3B}" type="datetimeFigureOut">
              <a:rPr lang="he-IL" smtClean="0"/>
              <a:t>כ"ח/שבט/תשפ"ד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251EB3-DD7C-495E-BC72-B9324B045D46}" type="slidenum">
              <a:rPr lang="he-IL" smtClean="0"/>
              <a:t>‹#›</a:t>
            </a:fld>
            <a:endParaRPr lang="he-IL"/>
          </a:p>
        </p:txBody>
      </p:sp>
    </p:spTree>
    <p:extLst>
      <p:ext uri="{BB962C8B-B14F-4D97-AF65-F5344CB8AC3E}">
        <p14:creationId xmlns:p14="http://schemas.microsoft.com/office/powerpoint/2010/main" val="12195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844" y="402654"/>
            <a:ext cx="9218950" cy="146180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734844" y="2013259"/>
            <a:ext cx="9218950" cy="4798559"/>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34844" y="7009643"/>
            <a:ext cx="2404944" cy="402652"/>
          </a:xfrm>
          <a:prstGeom prst="rect">
            <a:avLst/>
          </a:prstGeom>
        </p:spPr>
        <p:txBody>
          <a:bodyPr vert="horz" lIns="91440" tIns="45720" rIns="91440" bIns="45720" rtlCol="0" anchor="ctr"/>
          <a:lstStyle>
            <a:lvl1pPr algn="l">
              <a:defRPr sz="1323">
                <a:solidFill>
                  <a:schemeClr val="tx1">
                    <a:tint val="82000"/>
                  </a:schemeClr>
                </a:solidFill>
              </a:defRPr>
            </a:lvl1pPr>
          </a:lstStyle>
          <a:p>
            <a:fld id="{2DBFA79F-765D-4AFA-A543-106715C07C3B}" type="datetimeFigureOut">
              <a:rPr lang="he-IL" smtClean="0"/>
              <a:t>כ"ח/שבט/תשפ"ד</a:t>
            </a:fld>
            <a:endParaRPr lang="he-IL"/>
          </a:p>
        </p:txBody>
      </p:sp>
      <p:sp>
        <p:nvSpPr>
          <p:cNvPr id="5" name="Footer Placeholder 4"/>
          <p:cNvSpPr>
            <a:spLocks noGrp="1"/>
          </p:cNvSpPr>
          <p:nvPr>
            <p:ph type="ftr" sz="quarter" idx="3"/>
          </p:nvPr>
        </p:nvSpPr>
        <p:spPr>
          <a:xfrm>
            <a:off x="3540612" y="7009643"/>
            <a:ext cx="3607415" cy="402652"/>
          </a:xfrm>
          <a:prstGeom prst="rect">
            <a:avLst/>
          </a:prstGeom>
        </p:spPr>
        <p:txBody>
          <a:bodyPr vert="horz" lIns="91440" tIns="45720" rIns="91440" bIns="45720" rtlCol="0" anchor="ctr"/>
          <a:lstStyle>
            <a:lvl1pPr algn="ctr">
              <a:defRPr sz="1323">
                <a:solidFill>
                  <a:schemeClr val="tx1">
                    <a:tint val="82000"/>
                  </a:schemeClr>
                </a:solidFill>
              </a:defRPr>
            </a:lvl1pPr>
          </a:lstStyle>
          <a:p>
            <a:endParaRPr lang="he-IL"/>
          </a:p>
        </p:txBody>
      </p:sp>
      <p:sp>
        <p:nvSpPr>
          <p:cNvPr id="6" name="Slide Number Placeholder 5"/>
          <p:cNvSpPr>
            <a:spLocks noGrp="1"/>
          </p:cNvSpPr>
          <p:nvPr>
            <p:ph type="sldNum" sz="quarter" idx="4"/>
          </p:nvPr>
        </p:nvSpPr>
        <p:spPr>
          <a:xfrm>
            <a:off x="7548850" y="7009643"/>
            <a:ext cx="2404944" cy="402652"/>
          </a:xfrm>
          <a:prstGeom prst="rect">
            <a:avLst/>
          </a:prstGeom>
        </p:spPr>
        <p:txBody>
          <a:bodyPr vert="horz" lIns="91440" tIns="45720" rIns="91440" bIns="45720" rtlCol="0" anchor="ctr"/>
          <a:lstStyle>
            <a:lvl1pPr algn="r">
              <a:defRPr sz="1323">
                <a:solidFill>
                  <a:schemeClr val="tx1">
                    <a:tint val="82000"/>
                  </a:schemeClr>
                </a:solidFill>
              </a:defRPr>
            </a:lvl1pPr>
          </a:lstStyle>
          <a:p>
            <a:fld id="{74251EB3-DD7C-495E-BC72-B9324B045D46}" type="slidenum">
              <a:rPr lang="he-IL" smtClean="0"/>
              <a:t>‹#›</a:t>
            </a:fld>
            <a:endParaRPr lang="he-IL"/>
          </a:p>
        </p:txBody>
      </p:sp>
    </p:spTree>
    <p:extLst>
      <p:ext uri="{BB962C8B-B14F-4D97-AF65-F5344CB8AC3E}">
        <p14:creationId xmlns:p14="http://schemas.microsoft.com/office/powerpoint/2010/main" val="1010743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8400" rtl="1" eaLnBrk="1" latinLnBrk="0" hangingPunct="1">
        <a:lnSpc>
          <a:spcPct val="90000"/>
        </a:lnSpc>
        <a:spcBef>
          <a:spcPct val="0"/>
        </a:spcBef>
        <a:buNone/>
        <a:defRPr sz="4852" kern="1200">
          <a:solidFill>
            <a:schemeClr val="tx1"/>
          </a:solidFill>
          <a:latin typeface="+mj-lt"/>
          <a:ea typeface="+mj-ea"/>
          <a:cs typeface="+mj-cs"/>
        </a:defRPr>
      </a:lvl1pPr>
    </p:titleStyle>
    <p:bodyStyle>
      <a:lvl1pPr marL="252100" indent="-252100" algn="r" defTabSz="1008400" rtl="1" eaLnBrk="1" latinLnBrk="0" hangingPunct="1">
        <a:lnSpc>
          <a:spcPct val="90000"/>
        </a:lnSpc>
        <a:spcBef>
          <a:spcPts val="1103"/>
        </a:spcBef>
        <a:buFont typeface="Arial" panose="020B0604020202020204" pitchFamily="34" charset="0"/>
        <a:buChar char="•"/>
        <a:defRPr sz="3088" kern="1200">
          <a:solidFill>
            <a:schemeClr val="tx1"/>
          </a:solidFill>
          <a:latin typeface="+mn-lt"/>
          <a:ea typeface="+mn-ea"/>
          <a:cs typeface="+mn-cs"/>
        </a:defRPr>
      </a:lvl1pPr>
      <a:lvl2pPr marL="756300" indent="-252100" algn="r" defTabSz="1008400" rtl="1" eaLnBrk="1" latinLnBrk="0" hangingPunct="1">
        <a:lnSpc>
          <a:spcPct val="90000"/>
        </a:lnSpc>
        <a:spcBef>
          <a:spcPts val="551"/>
        </a:spcBef>
        <a:buFont typeface="Arial" panose="020B0604020202020204" pitchFamily="34" charset="0"/>
        <a:buChar char="•"/>
        <a:defRPr sz="2647" kern="1200">
          <a:solidFill>
            <a:schemeClr val="tx1"/>
          </a:solidFill>
          <a:latin typeface="+mn-lt"/>
          <a:ea typeface="+mn-ea"/>
          <a:cs typeface="+mn-cs"/>
        </a:defRPr>
      </a:lvl2pPr>
      <a:lvl3pPr marL="1260500" indent="-252100" algn="r" defTabSz="1008400" rtl="1"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3pPr>
      <a:lvl4pPr marL="1764701" indent="-252100" algn="r" defTabSz="1008400" rtl="1"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901" indent="-252100" algn="r" defTabSz="1008400" rtl="1"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3101" indent="-252100" algn="r" defTabSz="1008400" rtl="1"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r" defTabSz="1008400" rtl="1"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r" defTabSz="1008400" rtl="1"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r" defTabSz="1008400" rtl="1"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r" defTabSz="1008400" rtl="1" eaLnBrk="1" latinLnBrk="0" hangingPunct="1">
        <a:defRPr sz="1985" kern="1200">
          <a:solidFill>
            <a:schemeClr val="tx1"/>
          </a:solidFill>
          <a:latin typeface="+mn-lt"/>
          <a:ea typeface="+mn-ea"/>
          <a:cs typeface="+mn-cs"/>
        </a:defRPr>
      </a:lvl1pPr>
      <a:lvl2pPr marL="504200" algn="r" defTabSz="1008400" rtl="1" eaLnBrk="1" latinLnBrk="0" hangingPunct="1">
        <a:defRPr sz="1985" kern="1200">
          <a:solidFill>
            <a:schemeClr val="tx1"/>
          </a:solidFill>
          <a:latin typeface="+mn-lt"/>
          <a:ea typeface="+mn-ea"/>
          <a:cs typeface="+mn-cs"/>
        </a:defRPr>
      </a:lvl2pPr>
      <a:lvl3pPr marL="1008400" algn="r" defTabSz="1008400" rtl="1" eaLnBrk="1" latinLnBrk="0" hangingPunct="1">
        <a:defRPr sz="1985" kern="1200">
          <a:solidFill>
            <a:schemeClr val="tx1"/>
          </a:solidFill>
          <a:latin typeface="+mn-lt"/>
          <a:ea typeface="+mn-ea"/>
          <a:cs typeface="+mn-cs"/>
        </a:defRPr>
      </a:lvl3pPr>
      <a:lvl4pPr marL="1512600" algn="r" defTabSz="1008400" rtl="1" eaLnBrk="1" latinLnBrk="0" hangingPunct="1">
        <a:defRPr sz="1985" kern="1200">
          <a:solidFill>
            <a:schemeClr val="tx1"/>
          </a:solidFill>
          <a:latin typeface="+mn-lt"/>
          <a:ea typeface="+mn-ea"/>
          <a:cs typeface="+mn-cs"/>
        </a:defRPr>
      </a:lvl4pPr>
      <a:lvl5pPr marL="2016801" algn="r" defTabSz="1008400" rtl="1" eaLnBrk="1" latinLnBrk="0" hangingPunct="1">
        <a:defRPr sz="1985" kern="1200">
          <a:solidFill>
            <a:schemeClr val="tx1"/>
          </a:solidFill>
          <a:latin typeface="+mn-lt"/>
          <a:ea typeface="+mn-ea"/>
          <a:cs typeface="+mn-cs"/>
        </a:defRPr>
      </a:lvl5pPr>
      <a:lvl6pPr marL="2521001" algn="r" defTabSz="1008400" rtl="1" eaLnBrk="1" latinLnBrk="0" hangingPunct="1">
        <a:defRPr sz="1985" kern="1200">
          <a:solidFill>
            <a:schemeClr val="tx1"/>
          </a:solidFill>
          <a:latin typeface="+mn-lt"/>
          <a:ea typeface="+mn-ea"/>
          <a:cs typeface="+mn-cs"/>
        </a:defRPr>
      </a:lvl6pPr>
      <a:lvl7pPr marL="3025201" algn="r" defTabSz="1008400" rtl="1" eaLnBrk="1" latinLnBrk="0" hangingPunct="1">
        <a:defRPr sz="1985" kern="1200">
          <a:solidFill>
            <a:schemeClr val="tx1"/>
          </a:solidFill>
          <a:latin typeface="+mn-lt"/>
          <a:ea typeface="+mn-ea"/>
          <a:cs typeface="+mn-cs"/>
        </a:defRPr>
      </a:lvl7pPr>
      <a:lvl8pPr marL="3529401" algn="r" defTabSz="1008400" rtl="1" eaLnBrk="1" latinLnBrk="0" hangingPunct="1">
        <a:defRPr sz="1985" kern="1200">
          <a:solidFill>
            <a:schemeClr val="tx1"/>
          </a:solidFill>
          <a:latin typeface="+mn-lt"/>
          <a:ea typeface="+mn-ea"/>
          <a:cs typeface="+mn-cs"/>
        </a:defRPr>
      </a:lvl8pPr>
      <a:lvl9pPr marL="4033601" algn="r" defTabSz="1008400" rtl="1"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1D92B-77B9-3697-BE5A-E05C67DA231A}"/>
            </a:ext>
          </a:extLst>
        </p:cNvPr>
        <p:cNvGrpSpPr/>
        <p:nvPr/>
      </p:nvGrpSpPr>
      <p:grpSpPr>
        <a:xfrm>
          <a:off x="0" y="0"/>
          <a:ext cx="0" cy="0"/>
          <a:chOff x="0" y="0"/>
          <a:chExt cx="0" cy="0"/>
        </a:xfrm>
      </p:grpSpPr>
      <p:sp>
        <p:nvSpPr>
          <p:cNvPr id="3" name="כותרת משנה 2">
            <a:extLst>
              <a:ext uri="{FF2B5EF4-FFF2-40B4-BE49-F238E27FC236}">
                <a16:creationId xmlns:a16="http://schemas.microsoft.com/office/drawing/2014/main" id="{7D01FA8F-44B6-51A1-58F3-366361BF7771}"/>
              </a:ext>
            </a:extLst>
          </p:cNvPr>
          <p:cNvSpPr>
            <a:spLocks noGrp="1"/>
          </p:cNvSpPr>
          <p:nvPr>
            <p:ph type="subTitle" idx="1"/>
          </p:nvPr>
        </p:nvSpPr>
        <p:spPr>
          <a:xfrm>
            <a:off x="10305817" y="-7506"/>
            <a:ext cx="481780" cy="342015"/>
          </a:xfrm>
        </p:spPr>
        <p:txBody>
          <a:bodyPr>
            <a:normAutofit/>
          </a:bodyPr>
          <a:lstStyle/>
          <a:p>
            <a:r>
              <a:rPr lang="en-US" sz="1100" b="1" dirty="0">
                <a:solidFill>
                  <a:schemeClr val="accent5"/>
                </a:solidFill>
              </a:rPr>
              <a:t>DC</a:t>
            </a:r>
            <a:endParaRPr lang="he-IL" sz="992" b="1" dirty="0">
              <a:solidFill>
                <a:schemeClr val="accent5"/>
              </a:solidFill>
            </a:endParaRPr>
          </a:p>
        </p:txBody>
      </p:sp>
      <p:sp>
        <p:nvSpPr>
          <p:cNvPr id="2" name="כותרת משנה 2">
            <a:extLst>
              <a:ext uri="{FF2B5EF4-FFF2-40B4-BE49-F238E27FC236}">
                <a16:creationId xmlns:a16="http://schemas.microsoft.com/office/drawing/2014/main" id="{26242B00-8209-7096-918B-7DED9FBA7217}"/>
              </a:ext>
            </a:extLst>
          </p:cNvPr>
          <p:cNvSpPr txBox="1">
            <a:spLocks/>
          </p:cNvSpPr>
          <p:nvPr/>
        </p:nvSpPr>
        <p:spPr>
          <a:xfrm>
            <a:off x="4251125" y="2741374"/>
            <a:ext cx="667605" cy="285355"/>
          </a:xfrm>
          <a:prstGeom prst="rect">
            <a:avLst/>
          </a:prstGeom>
        </p:spPr>
        <p:txBody>
          <a:bodyPr vert="horz" lIns="56721" tIns="28361" rIns="56721" bIns="28361"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300" b="1" dirty="0">
                <a:solidFill>
                  <a:schemeClr val="accent5"/>
                </a:solidFill>
              </a:rPr>
              <a:t>Greedy</a:t>
            </a:r>
            <a:endParaRPr lang="he-IL" sz="1117" b="1" dirty="0">
              <a:solidFill>
                <a:schemeClr val="accent5"/>
              </a:solidFill>
            </a:endParaRPr>
          </a:p>
        </p:txBody>
      </p:sp>
      <p:sp>
        <p:nvSpPr>
          <p:cNvPr id="5" name="כותרת משנה 2">
            <a:extLst>
              <a:ext uri="{FF2B5EF4-FFF2-40B4-BE49-F238E27FC236}">
                <a16:creationId xmlns:a16="http://schemas.microsoft.com/office/drawing/2014/main" id="{8F5F8841-C638-AB07-84BC-2ED54E8807A8}"/>
              </a:ext>
            </a:extLst>
          </p:cNvPr>
          <p:cNvSpPr txBox="1">
            <a:spLocks/>
          </p:cNvSpPr>
          <p:nvPr/>
        </p:nvSpPr>
        <p:spPr>
          <a:xfrm>
            <a:off x="9984350" y="4655486"/>
            <a:ext cx="642933" cy="192743"/>
          </a:xfrm>
          <a:prstGeom prst="rect">
            <a:avLst/>
          </a:prstGeom>
        </p:spPr>
        <p:txBody>
          <a:bodyPr vert="horz" lIns="56721" tIns="28361" rIns="56721" bIns="28361" rtlCol="1">
            <a:normAutofit fontScale="92500" lnSpcReduction="10000"/>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50" b="1" dirty="0">
                <a:solidFill>
                  <a:schemeClr val="accent5"/>
                </a:solidFill>
              </a:rPr>
              <a:t>BFS+DFS</a:t>
            </a:r>
            <a:endParaRPr lang="he-IL" sz="1050" b="1" dirty="0">
              <a:solidFill>
                <a:schemeClr val="accent5"/>
              </a:solidFill>
            </a:endParaRPr>
          </a:p>
        </p:txBody>
      </p:sp>
      <p:sp>
        <p:nvSpPr>
          <p:cNvPr id="8" name="כותרת משנה 2">
            <a:extLst>
              <a:ext uri="{FF2B5EF4-FFF2-40B4-BE49-F238E27FC236}">
                <a16:creationId xmlns:a16="http://schemas.microsoft.com/office/drawing/2014/main" id="{88563871-8DA4-77BD-BE0C-3F32943AC698}"/>
              </a:ext>
            </a:extLst>
          </p:cNvPr>
          <p:cNvSpPr txBox="1">
            <a:spLocks/>
          </p:cNvSpPr>
          <p:nvPr/>
        </p:nvSpPr>
        <p:spPr>
          <a:xfrm>
            <a:off x="10173378" y="1343552"/>
            <a:ext cx="515260" cy="202029"/>
          </a:xfrm>
          <a:prstGeom prst="rect">
            <a:avLst/>
          </a:prstGeom>
        </p:spPr>
        <p:txBody>
          <a:bodyPr vert="horz" lIns="56721" tIns="28361" rIns="56721" bIns="28361"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992" b="1" dirty="0">
                <a:solidFill>
                  <a:schemeClr val="accent5"/>
                </a:solidFill>
              </a:rPr>
              <a:t>SSSP</a:t>
            </a:r>
            <a:endParaRPr lang="he-IL" sz="1241" b="1" dirty="0">
              <a:solidFill>
                <a:schemeClr val="accent5"/>
              </a:solidFill>
            </a:endParaRPr>
          </a:p>
        </p:txBody>
      </p:sp>
      <p:sp>
        <p:nvSpPr>
          <p:cNvPr id="11" name="תיבת טקסט 10">
            <a:extLst>
              <a:ext uri="{FF2B5EF4-FFF2-40B4-BE49-F238E27FC236}">
                <a16:creationId xmlns:a16="http://schemas.microsoft.com/office/drawing/2014/main" id="{8742B094-519C-4223-AB26-70CFF97E9E72}"/>
              </a:ext>
            </a:extLst>
          </p:cNvPr>
          <p:cNvSpPr txBox="1"/>
          <p:nvPr/>
        </p:nvSpPr>
        <p:spPr>
          <a:xfrm>
            <a:off x="134275" y="-48076"/>
            <a:ext cx="10552161" cy="1569660"/>
          </a:xfrm>
          <a:prstGeom prst="rect">
            <a:avLst/>
          </a:prstGeom>
          <a:noFill/>
        </p:spPr>
        <p:txBody>
          <a:bodyPr wrap="square" rtlCol="1">
            <a:spAutoFit/>
          </a:bodyPr>
          <a:lstStyle/>
          <a:p>
            <a:pPr algn="r" rtl="1"/>
            <a:r>
              <a:rPr lang="he-IL" sz="1200" dirty="0"/>
              <a:t>      </a:t>
            </a:r>
            <a:r>
              <a:rPr lang="he-IL" sz="1200" u="sng" dirty="0"/>
              <a:t>נקודות דומיננטיות-</a:t>
            </a:r>
            <a:r>
              <a:rPr lang="he-IL" sz="1200" dirty="0"/>
              <a:t> מחלקים אותן לחצי ימני ושמאלי, נמצא דומיננטיות שלהן. הדומיננטיות השמאליות נשארות דומיננטיות רק אם הן גבוהות מהימנית הכי גבוהה (היא הדומיננטית הכי שמאלית). זמן: </a:t>
            </a:r>
            <a:r>
              <a:rPr lang="en-US" sz="1200" dirty="0"/>
              <a:t>O(</a:t>
            </a:r>
            <a:r>
              <a:rPr lang="en-US" sz="1200" dirty="0" err="1"/>
              <a:t>nlogn</a:t>
            </a:r>
            <a:r>
              <a:rPr lang="en-US" sz="1200" dirty="0"/>
              <a:t>)</a:t>
            </a:r>
            <a:r>
              <a:rPr lang="he-IL" sz="1200" dirty="0"/>
              <a:t>. </a:t>
            </a:r>
            <a:r>
              <a:rPr lang="he-IL" sz="1200" u="sng" dirty="0"/>
              <a:t>זוג נקודות קרובות ביותר:</a:t>
            </a:r>
            <a:r>
              <a:rPr lang="he-IL" sz="1200" dirty="0"/>
              <a:t> מפצלים לחצי ימני ושמאלי ומוצאים תשובה עבורם והמרחק הקטן ממה שמוצאים הוא </a:t>
            </a:r>
            <a:r>
              <a:rPr lang="en-US" sz="1200" dirty="0"/>
              <a:t>x</a:t>
            </a:r>
            <a:r>
              <a:rPr lang="he-IL" sz="1200" dirty="0"/>
              <a:t>, לכן אם קיים זוג מעורב קרוב יותר, הוא בתחום באורך </a:t>
            </a:r>
            <a:r>
              <a:rPr lang="en-US" sz="1200" dirty="0" err="1"/>
              <a:t>2x</a:t>
            </a:r>
            <a:r>
              <a:rPr lang="he-IL" sz="1200" dirty="0"/>
              <a:t> בין החצאים (תחום </a:t>
            </a:r>
            <a:r>
              <a:rPr lang="en-US" sz="1200" dirty="0"/>
              <a:t>x</a:t>
            </a:r>
            <a:r>
              <a:rPr lang="he-IL" sz="1200" dirty="0"/>
              <a:t> מכל חצי) והמרחק האנכי שלו הוא לכל היותר </a:t>
            </a:r>
            <a:r>
              <a:rPr lang="en-US" sz="1200" dirty="0"/>
              <a:t>x</a:t>
            </a:r>
            <a:r>
              <a:rPr lang="he-IL" sz="1200" dirty="0"/>
              <a:t>. נעבור על מלבנים </a:t>
            </a:r>
            <a:r>
              <a:rPr lang="en-US" sz="1200" dirty="0" err="1"/>
              <a:t>2x,x</a:t>
            </a:r>
            <a:r>
              <a:rPr lang="he-IL" sz="1200" dirty="0"/>
              <a:t>. זמן: </a:t>
            </a:r>
            <a:r>
              <a:rPr lang="en-US" sz="1200" dirty="0"/>
              <a:t>O(</a:t>
            </a:r>
            <a:r>
              <a:rPr lang="en-US" sz="1200" dirty="0" err="1"/>
              <a:t>nlogn</a:t>
            </a:r>
            <a:r>
              <a:rPr lang="en-US" sz="1200" dirty="0"/>
              <a:t>)</a:t>
            </a:r>
            <a:r>
              <a:rPr lang="he-IL" sz="1200" dirty="0"/>
              <a:t>. זהו האלגוריתם של שמוס – </a:t>
            </a:r>
            <a:r>
              <a:rPr lang="en-US" sz="1200" dirty="0" err="1"/>
              <a:t>shamos</a:t>
            </a:r>
            <a:r>
              <a:rPr lang="he-IL" sz="1200" dirty="0"/>
              <a:t>. </a:t>
            </a:r>
            <a:r>
              <a:rPr lang="he-IL" sz="1200" u="sng" dirty="0"/>
              <a:t>בעיית הסועדים:</a:t>
            </a:r>
            <a:r>
              <a:rPr lang="he-IL" sz="1200" dirty="0"/>
              <a:t> ממיינים ובוחרים בכל פעם בסועד עם זמן העזיבה הקרוב ביותר להתחלה. הוכחה: ניקח פתרון אופטימלי. ניתן להוסיף סועד שמסיים ראשון/להחליף סועד ראשון בו. </a:t>
            </a:r>
            <a:r>
              <a:rPr lang="he-IL" sz="1200" u="sng" dirty="0"/>
              <a:t>בעיית האיבר המרובה:</a:t>
            </a:r>
            <a:r>
              <a:rPr lang="he-IL" sz="1200" dirty="0"/>
              <a:t> נתונים לנו </a:t>
            </a:r>
            <a:r>
              <a:rPr lang="en-US" sz="1200" dirty="0"/>
              <a:t>n </a:t>
            </a:r>
            <a:r>
              <a:rPr lang="he-IL" sz="1200" dirty="0"/>
              <a:t>איברים ואנו מחפשים איבר שמופיע יותר מחצי פעמים. נחלק את המערך לחצי, אם קיים איבר מרובה הוא חייב להיות רוב לפחות באחת הקבוצות. כעת יש לנו לכל היותר שני מועמדים לאיבר המרובה. כדי לבדוק מי מהם הוא הרוב נשווה אותם לכלל המערך. חוצים את המערך לכל היותר </a:t>
            </a:r>
            <a:r>
              <a:rPr lang="en-US" sz="1200" dirty="0" err="1"/>
              <a:t>logn</a:t>
            </a:r>
            <a:r>
              <a:rPr lang="he-IL" sz="1200" dirty="0"/>
              <a:t> פעמים ובכל פעם עוברים עליו, לכן הזמן הוא </a:t>
            </a:r>
            <a:r>
              <a:rPr lang="en-US" sz="1200" dirty="0"/>
              <a:t>O(</a:t>
            </a:r>
            <a:r>
              <a:rPr lang="en-US" sz="1200" dirty="0" err="1"/>
              <a:t>nlogn</a:t>
            </a:r>
            <a:r>
              <a:rPr lang="en-US" sz="1200" dirty="0"/>
              <a:t>)</a:t>
            </a:r>
            <a:r>
              <a:rPr lang="he-IL" sz="1200" dirty="0"/>
              <a:t>.</a:t>
            </a:r>
          </a:p>
          <a:p>
            <a:pPr algn="r" rtl="1"/>
            <a:endParaRPr lang="he-IL" sz="1200" dirty="0"/>
          </a:p>
        </p:txBody>
      </p:sp>
      <p:sp>
        <p:nvSpPr>
          <p:cNvPr id="14" name="תיבת טקסט 13">
            <a:extLst>
              <a:ext uri="{FF2B5EF4-FFF2-40B4-BE49-F238E27FC236}">
                <a16:creationId xmlns:a16="http://schemas.microsoft.com/office/drawing/2014/main" id="{C05AA12F-1FFA-E4E4-52EF-0A1026D94F27}"/>
              </a:ext>
            </a:extLst>
          </p:cNvPr>
          <p:cNvSpPr txBox="1"/>
          <p:nvPr/>
        </p:nvSpPr>
        <p:spPr>
          <a:xfrm>
            <a:off x="-107720" y="2675135"/>
            <a:ext cx="5155384" cy="1938992"/>
          </a:xfrm>
          <a:prstGeom prst="rect">
            <a:avLst/>
          </a:prstGeom>
          <a:noFill/>
        </p:spPr>
        <p:txBody>
          <a:bodyPr wrap="square" rtlCol="1">
            <a:spAutoFit/>
          </a:bodyPr>
          <a:lstStyle/>
          <a:p>
            <a:pPr algn="r" rtl="1"/>
            <a:r>
              <a:rPr lang="he-IL" sz="1200" dirty="0"/>
              <a:t>                </a:t>
            </a:r>
            <a:r>
              <a:rPr lang="he-IL" sz="1200" u="sng" dirty="0"/>
              <a:t>בעיית הקטעים:</a:t>
            </a:r>
            <a:r>
              <a:rPr lang="he-IL" sz="1200" dirty="0"/>
              <a:t> ממיינים ובוחרים בכל פעם בסועד עם זמן העזיבה הקרוב ביותר להתחלה. הוכחה: באינדוקציה על הקטע ה-</a:t>
            </a:r>
            <a:r>
              <a:rPr lang="en-US" sz="1200" dirty="0" err="1"/>
              <a:t>i</a:t>
            </a:r>
            <a:r>
              <a:rPr lang="he-IL" sz="1200" dirty="0"/>
              <a:t> בפתרון אופטימלי וחמדני. ניתן להוסיף/להחליף לאופטימלי את הקטע ה-</a:t>
            </a:r>
            <a:r>
              <a:rPr lang="en-US" sz="1200" dirty="0" err="1"/>
              <a:t>i</a:t>
            </a:r>
            <a:r>
              <a:rPr lang="he-IL" sz="1200" dirty="0"/>
              <a:t> בקטע ה-</a:t>
            </a:r>
            <a:r>
              <a:rPr lang="en-US" sz="1200" dirty="0" err="1"/>
              <a:t>i</a:t>
            </a:r>
            <a:r>
              <a:rPr lang="he-IL" sz="1200" dirty="0"/>
              <a:t> של החמדני. זמן: </a:t>
            </a:r>
            <a:r>
              <a:rPr lang="en-US" sz="1200" dirty="0"/>
              <a:t>O(</a:t>
            </a:r>
            <a:r>
              <a:rPr lang="en-US" sz="1200" dirty="0" err="1"/>
              <a:t>nlogn</a:t>
            </a:r>
            <a:r>
              <a:rPr lang="en-US" sz="1200" dirty="0"/>
              <a:t>)</a:t>
            </a:r>
            <a:r>
              <a:rPr lang="he-IL" sz="1200" dirty="0"/>
              <a:t>. </a:t>
            </a:r>
            <a:r>
              <a:rPr lang="he-IL" sz="1200" u="sng" dirty="0"/>
              <a:t>צביעת קטעים:</a:t>
            </a:r>
            <a:r>
              <a:rPr lang="he-IL" sz="1200" dirty="0"/>
              <a:t> נצבע בצבע שהקטע האחרון הצבוע בו נגמר מוקדם ביותר (נמצא תמיד ב-</a:t>
            </a:r>
            <a:r>
              <a:rPr lang="en-US" sz="1200" dirty="0"/>
              <a:t>O(</a:t>
            </a:r>
            <a:r>
              <a:rPr lang="en-US" sz="1200" dirty="0" err="1"/>
              <a:t>logD</a:t>
            </a:r>
            <a:r>
              <a:rPr lang="en-US" sz="1200" dirty="0"/>
              <a:t>)</a:t>
            </a:r>
            <a:r>
              <a:rPr lang="he-IL" sz="1200" dirty="0"/>
              <a:t> עם ערמת מינימום כאשר </a:t>
            </a:r>
            <a:r>
              <a:rPr lang="en-US" sz="1200" dirty="0"/>
              <a:t>D</a:t>
            </a:r>
            <a:r>
              <a:rPr lang="he-IL" sz="1200" dirty="0"/>
              <a:t> זהו מס' הצבעים המינימלי). אם קטע זה מתנגש בנוכחי ניצור צבע חדש. סיבוכיות: </a:t>
            </a:r>
            <a:r>
              <a:rPr lang="en-US" sz="1200" dirty="0"/>
              <a:t>O(</a:t>
            </a:r>
            <a:r>
              <a:rPr lang="en-US" sz="1200" dirty="0" err="1"/>
              <a:t>nlogn</a:t>
            </a:r>
            <a:r>
              <a:rPr lang="en-US" sz="1200" dirty="0"/>
              <a:t> + </a:t>
            </a:r>
            <a:r>
              <a:rPr lang="en-US" sz="1200" dirty="0" err="1"/>
              <a:t>nlogD</a:t>
            </a:r>
            <a:r>
              <a:rPr lang="en-US" sz="1200" dirty="0"/>
              <a:t>)</a:t>
            </a:r>
            <a:r>
              <a:rPr lang="he-IL" sz="1200" dirty="0"/>
              <a:t>. נכונות: הוכחה באינדוקציה על </a:t>
            </a:r>
            <a:r>
              <a:rPr lang="en-US" sz="1200" dirty="0"/>
              <a:t>k</a:t>
            </a:r>
            <a:r>
              <a:rPr lang="he-IL" sz="1200" dirty="0"/>
              <a:t>, הקטע ה-</a:t>
            </a:r>
            <a:r>
              <a:rPr lang="en-US" sz="1200" dirty="0"/>
              <a:t>k</a:t>
            </a:r>
            <a:r>
              <a:rPr lang="he-IL" sz="1200" dirty="0"/>
              <a:t> שעבורו נוסף צבע חדש. הטענה היא שעד קטע זה (כולל) כמות הצבעים מינימלית. </a:t>
            </a:r>
            <a:r>
              <a:rPr lang="he-IL" sz="1200" u="sng" dirty="0"/>
              <a:t>שיבוץ סועדים:</a:t>
            </a:r>
            <a:r>
              <a:rPr lang="he-IL" sz="1200" dirty="0"/>
              <a:t> אם קיים רגע עם </a:t>
            </a:r>
            <a:r>
              <a:rPr lang="en-US" sz="1200" dirty="0"/>
              <a:t>k</a:t>
            </a:r>
            <a:r>
              <a:rPr lang="he-IL" sz="1200" dirty="0"/>
              <a:t> סועדים, יש לפחות </a:t>
            </a:r>
            <a:r>
              <a:rPr lang="en-US" sz="1200" dirty="0"/>
              <a:t>k</a:t>
            </a:r>
            <a:r>
              <a:rPr lang="he-IL" sz="1200" dirty="0"/>
              <a:t> שולחנות. ניקח </a:t>
            </a:r>
            <a:r>
              <a:rPr lang="en-US" sz="1200" dirty="0"/>
              <a:t>k</a:t>
            </a:r>
            <a:r>
              <a:rPr lang="he-IL" sz="1200" dirty="0"/>
              <a:t> מקסימלי וכמו בבעיית הסועדים נשמור נק' כניסה ועזיבה, ולפיהן נוסיף ונוציא סועדים משולחן. זמן: </a:t>
            </a:r>
            <a:r>
              <a:rPr lang="en-US" sz="1200" dirty="0"/>
              <a:t>O(</a:t>
            </a:r>
            <a:r>
              <a:rPr lang="en-US" sz="1200" dirty="0" err="1"/>
              <a:t>nlogn</a:t>
            </a:r>
            <a:r>
              <a:rPr lang="en-US" sz="1200" dirty="0"/>
              <a:t>)</a:t>
            </a:r>
            <a:r>
              <a:rPr lang="he-IL" sz="1200" dirty="0"/>
              <a:t>. </a:t>
            </a:r>
            <a:r>
              <a:rPr lang="he-IL" sz="1200" u="sng" dirty="0"/>
              <a:t>כיסוי מינימלי בצמתים:</a:t>
            </a:r>
            <a:r>
              <a:rPr lang="he-IL" sz="1200" dirty="0"/>
              <a:t> קבוצת צמתים</a:t>
            </a:r>
            <a:endParaRPr lang="he-IL" sz="1200" u="sng" dirty="0"/>
          </a:p>
        </p:txBody>
      </p:sp>
      <p:sp>
        <p:nvSpPr>
          <p:cNvPr id="16" name="תיבת טקסט 15">
            <a:extLst>
              <a:ext uri="{FF2B5EF4-FFF2-40B4-BE49-F238E27FC236}">
                <a16:creationId xmlns:a16="http://schemas.microsoft.com/office/drawing/2014/main" id="{7CCCE93B-4CE9-9CC4-EFFB-19671E548524}"/>
              </a:ext>
            </a:extLst>
          </p:cNvPr>
          <p:cNvSpPr txBox="1"/>
          <p:nvPr/>
        </p:nvSpPr>
        <p:spPr>
          <a:xfrm>
            <a:off x="3533101" y="4571478"/>
            <a:ext cx="7223456" cy="3231654"/>
          </a:xfrm>
          <a:prstGeom prst="rect">
            <a:avLst/>
          </a:prstGeom>
          <a:noFill/>
        </p:spPr>
        <p:txBody>
          <a:bodyPr wrap="square" rtlCol="1">
            <a:spAutoFit/>
          </a:bodyPr>
          <a:lstStyle/>
          <a:p>
            <a:pPr algn="r" rtl="1"/>
            <a:r>
              <a:rPr lang="he-IL" sz="1200" dirty="0"/>
              <a:t>                 זמן: </a:t>
            </a:r>
            <a:r>
              <a:rPr lang="en-US" sz="1200" dirty="0"/>
              <a:t> O(|V|+|E|)</a:t>
            </a:r>
            <a:r>
              <a:rPr lang="he-IL" sz="1200" dirty="0"/>
              <a:t> ברשימת </a:t>
            </a:r>
            <a:r>
              <a:rPr lang="he-IL" sz="1200" dirty="0" err="1"/>
              <a:t>שכנויות</a:t>
            </a:r>
            <a:r>
              <a:rPr lang="he-IL" sz="1200" dirty="0"/>
              <a:t>, </a:t>
            </a:r>
            <a:r>
              <a:rPr lang="en-US" sz="1200" dirty="0"/>
              <a:t> O(|V|^2)</a:t>
            </a:r>
            <a:r>
              <a:rPr lang="he-IL" sz="1200" dirty="0"/>
              <a:t>במטריצת </a:t>
            </a:r>
            <a:r>
              <a:rPr lang="he-IL" sz="1200" dirty="0" err="1"/>
              <a:t>שכנויות</a:t>
            </a:r>
            <a:r>
              <a:rPr lang="he-IL" sz="1200" dirty="0"/>
              <a:t>. הוכחת מסלולים מזעריים ב-</a:t>
            </a:r>
            <a:r>
              <a:rPr lang="en-US" sz="1200" dirty="0" err="1"/>
              <a:t>BFS</a:t>
            </a:r>
            <a:r>
              <a:rPr lang="he-IL" sz="1200" dirty="0"/>
              <a:t>: באינדוקציה על הצומת ה-</a:t>
            </a:r>
            <a:r>
              <a:rPr lang="en-US" sz="1200" dirty="0"/>
              <a:t>k</a:t>
            </a:r>
            <a:r>
              <a:rPr lang="he-IL" sz="1200" dirty="0"/>
              <a:t> שנמצא אליו מסלול, בעזרת הטענות "אם קיימת הקשת </a:t>
            </a:r>
            <a:r>
              <a:rPr lang="en-US" sz="1200" dirty="0"/>
              <a:t>{</a:t>
            </a:r>
            <a:r>
              <a:rPr lang="en-US" sz="1200" dirty="0" err="1"/>
              <a:t>u,v</a:t>
            </a:r>
            <a:r>
              <a:rPr lang="en-US" sz="1200" dirty="0"/>
              <a:t>}</a:t>
            </a:r>
            <a:r>
              <a:rPr lang="he-IL" sz="1200" dirty="0"/>
              <a:t> אזי </a:t>
            </a:r>
            <a:r>
              <a:rPr lang="en-US" sz="1200" dirty="0"/>
              <a:t>&lt;=1</a:t>
            </a:r>
            <a:r>
              <a:rPr lang="he-IL" sz="1200" dirty="0"/>
              <a:t>|</a:t>
            </a:r>
            <a:r>
              <a:rPr lang="en-US" sz="1200" dirty="0"/>
              <a:t>du-dv</a:t>
            </a:r>
            <a:r>
              <a:rPr lang="he-IL" sz="1200" dirty="0"/>
              <a:t>|“, "אם </a:t>
            </a:r>
            <a:r>
              <a:rPr lang="en-US" sz="1200" dirty="0"/>
              <a:t>u</a:t>
            </a:r>
            <a:r>
              <a:rPr lang="he-IL" sz="1200" dirty="0"/>
              <a:t> נמצא לפני </a:t>
            </a:r>
            <a:r>
              <a:rPr lang="en-US" sz="1200" dirty="0"/>
              <a:t>v</a:t>
            </a:r>
            <a:r>
              <a:rPr lang="he-IL" sz="1200" dirty="0"/>
              <a:t> אזי </a:t>
            </a:r>
            <a:r>
              <a:rPr lang="en-US" sz="1200" dirty="0"/>
              <a:t>du &lt;= dv</a:t>
            </a:r>
            <a:r>
              <a:rPr lang="he-IL" sz="1200" dirty="0"/>
              <a:t>". שימושים נוספים: ספירת רכיבי קשירות, זיהוי קשירות חזקה, זיהוי מעגל, זיהוי גרף דו-צדדי (אם לא קיים מעגל אי-זוגי), מיון טופולוגי: עוברים על הגרף, המיון הוא מהצומת עם </a:t>
            </a:r>
            <a:r>
              <a:rPr lang="en-US" sz="1200" dirty="0"/>
              <a:t>f(u)</a:t>
            </a:r>
            <a:r>
              <a:rPr lang="he-IL" sz="1200" dirty="0"/>
              <a:t> מקסימלי למינימלי. </a:t>
            </a:r>
            <a:r>
              <a:rPr lang="en-US" sz="1200" dirty="0"/>
              <a:t>SCC</a:t>
            </a:r>
            <a:r>
              <a:rPr lang="he-IL" sz="1200" dirty="0"/>
              <a:t>: כל </a:t>
            </a:r>
            <a:r>
              <a:rPr lang="he-IL" sz="1200" dirty="0" err="1"/>
              <a:t>ר"ק</a:t>
            </a:r>
            <a:r>
              <a:rPr lang="he-IL" sz="1200" dirty="0"/>
              <a:t> נמצא בעזרת סריקה מצומת, ואז סריקה נוספת ממנו בגרף ההופכי- על הצמתים מהסריקה הקודמות בלבד. מי שנסרק שנית נמצא ברכיב הקשירות שלו. הוכחה: בעזרת המשפט "אם קיימת קשת </a:t>
            </a:r>
            <a:r>
              <a:rPr lang="he-IL" sz="1200" dirty="0" err="1"/>
              <a:t>מר"ק</a:t>
            </a:r>
            <a:r>
              <a:rPr lang="he-IL" sz="1200" dirty="0"/>
              <a:t> אחד לשני, זמן הסיום של הראשון גדול יותר." זמן:</a:t>
            </a:r>
            <a:r>
              <a:rPr lang="en-US" sz="1200" dirty="0"/>
              <a:t> </a:t>
            </a:r>
            <a:r>
              <a:rPr lang="he-IL" sz="1200" dirty="0"/>
              <a:t>לינארי. </a:t>
            </a:r>
            <a:r>
              <a:rPr lang="he-IL" sz="1200" u="sng" dirty="0"/>
              <a:t>מספר מסלולים ב-</a:t>
            </a:r>
            <a:r>
              <a:rPr lang="en-US" sz="1200" u="sng" dirty="0"/>
              <a:t>DAG</a:t>
            </a:r>
            <a:r>
              <a:rPr lang="he-IL" sz="1200" u="sng" dirty="0"/>
              <a:t>:</a:t>
            </a:r>
            <a:r>
              <a:rPr lang="he-IL" sz="1200" dirty="0"/>
              <a:t> מוצאים מיון טופולוגי, עוברים עליו מההתחלה לסוף, בכל צומת שומרים את מספר המסלולים להגיע אליו (שזהו סכום התשובות של הצמתים שיש מהם קשת אליו), התשובה היא של צומת היעד. זמן:</a:t>
            </a:r>
            <a:r>
              <a:rPr lang="en-US" sz="1200" dirty="0"/>
              <a:t> </a:t>
            </a:r>
            <a:r>
              <a:rPr lang="he-IL" sz="1200" dirty="0"/>
              <a:t>לינארי. </a:t>
            </a:r>
            <a:r>
              <a:rPr lang="he-IL" sz="1200" u="sng" dirty="0"/>
              <a:t>מסלול זוגי קצר ביותר:</a:t>
            </a:r>
            <a:r>
              <a:rPr lang="he-IL" sz="1200" dirty="0"/>
              <a:t> שכפול של הגרף. כל המסלולים שהם תשובות הם המזעריים שמגיעים לצומת מהשכפול שבו היעד נמצא. זמן:</a:t>
            </a:r>
            <a:r>
              <a:rPr lang="en-US" sz="1200" dirty="0"/>
              <a:t> </a:t>
            </a:r>
            <a:r>
              <a:rPr lang="he-IL" sz="1200" dirty="0"/>
              <a:t>לינארי. </a:t>
            </a:r>
            <a:r>
              <a:rPr lang="he-IL" sz="1200" b="1" dirty="0"/>
              <a:t>ת.ב:</a:t>
            </a:r>
            <a:r>
              <a:rPr lang="he-IL" sz="1200" dirty="0"/>
              <a:t> </a:t>
            </a:r>
            <a:r>
              <a:rPr lang="he-IL" sz="1200" u="sng" dirty="0"/>
              <a:t>זיהוי גרף </a:t>
            </a:r>
            <a:r>
              <a:rPr lang="he-IL" sz="1200" u="sng" dirty="0" err="1"/>
              <a:t>קשיר</a:t>
            </a:r>
            <a:r>
              <a:rPr lang="he-IL" sz="1200" u="sng" dirty="0"/>
              <a:t>-חלש:</a:t>
            </a:r>
            <a:r>
              <a:rPr lang="he-IL" sz="1200" dirty="0"/>
              <a:t> גרף חלש הוא גרף שבו כל צומת יכול להגיע לשני, או שהשני יכול להגיע אליו או שניהם, נתון גרף ויש לזהות אם הוא </a:t>
            </a:r>
            <a:r>
              <a:rPr lang="he-IL" sz="1200" dirty="0" err="1"/>
              <a:t>קשיר</a:t>
            </a:r>
            <a:r>
              <a:rPr lang="he-IL" sz="1200" dirty="0"/>
              <a:t>-חלש. בתוך רכיבי הקשירות הצמתים בהכרח </a:t>
            </a:r>
            <a:r>
              <a:rPr lang="he-IL" sz="1200" dirty="0" err="1"/>
              <a:t>קשירים</a:t>
            </a:r>
            <a:r>
              <a:rPr lang="he-IL" sz="1200" dirty="0"/>
              <a:t> חזק, לכן נמצא אותם ונתייחס לצמתי העל שלהם. נמצא מיון טופולוגי (לא יכולים להיות מעגלים עם צמתי העל). הגרף </a:t>
            </a:r>
            <a:r>
              <a:rPr lang="he-IL" sz="1200" dirty="0" err="1"/>
              <a:t>קשיר</a:t>
            </a:r>
            <a:r>
              <a:rPr lang="he-IL" sz="1200" dirty="0"/>
              <a:t>-חלש </a:t>
            </a:r>
            <a:r>
              <a:rPr lang="he-IL" sz="1200" dirty="0" err="1"/>
              <a:t>אמ"מ</a:t>
            </a:r>
            <a:r>
              <a:rPr lang="he-IL" sz="1200" dirty="0"/>
              <a:t> מכל צומת-על יש קשת לצומת העל שאחריו במיון הטופולוגי (אחרת הצמתים שלהם לא </a:t>
            </a:r>
            <a:r>
              <a:rPr lang="he-IL" sz="1200" dirty="0" err="1"/>
              <a:t>קשירים</a:t>
            </a:r>
            <a:r>
              <a:rPr lang="he-IL" sz="1200" dirty="0"/>
              <a:t>-חלש). </a:t>
            </a:r>
            <a:r>
              <a:rPr lang="he-IL" sz="1200" u="sng" dirty="0"/>
              <a:t>מבוך המפלצות:</a:t>
            </a:r>
            <a:r>
              <a:rPr lang="he-IL" sz="1200" dirty="0"/>
              <a:t> אדם נמצא בנקודה התחלתית במבוך עם מפלצות ויציאות. אם הוא מגיע ליציאה לפני שמפלצת מגיעה אליו, הוא שורד. יש לבדוק האם קיימת יציאה שאם ילך אליה יוכל לשרוד. ניצור צומת שממנו יש קשת לכל מפלצת. נריץ </a:t>
            </a:r>
            <a:r>
              <a:rPr lang="en-US" sz="1200" dirty="0" err="1"/>
              <a:t>BFS</a:t>
            </a:r>
            <a:r>
              <a:rPr lang="he-IL" sz="1200" dirty="0"/>
              <a:t> מהאדם ומצומת המפלצות וכך נבדוק האם קיימת יציאה שקרובה יותר לאדם מאשר למפלצת.</a:t>
            </a:r>
            <a:endParaRPr lang="he-IL" sz="1200" u="sng" dirty="0"/>
          </a:p>
          <a:p>
            <a:pPr algn="r" rtl="1"/>
            <a:endParaRPr lang="he-IL" sz="1200" u="sng" dirty="0"/>
          </a:p>
        </p:txBody>
      </p:sp>
      <p:graphicFrame>
        <p:nvGraphicFramePr>
          <p:cNvPr id="18" name="טבלה 17">
            <a:extLst>
              <a:ext uri="{FF2B5EF4-FFF2-40B4-BE49-F238E27FC236}">
                <a16:creationId xmlns:a16="http://schemas.microsoft.com/office/drawing/2014/main" id="{01328F93-4765-C3EE-C32C-4C2F93B21724}"/>
              </a:ext>
            </a:extLst>
          </p:cNvPr>
          <p:cNvGraphicFramePr>
            <a:graphicFrameLocks noGrp="1"/>
          </p:cNvGraphicFramePr>
          <p:nvPr>
            <p:extLst>
              <p:ext uri="{D42A27DB-BD31-4B8C-83A1-F6EECF244321}">
                <p14:modId xmlns:p14="http://schemas.microsoft.com/office/powerpoint/2010/main" val="132752784"/>
              </p:ext>
            </p:extLst>
          </p:nvPr>
        </p:nvGraphicFramePr>
        <p:xfrm>
          <a:off x="5558960" y="3515097"/>
          <a:ext cx="5129678" cy="1097416"/>
        </p:xfrm>
        <a:graphic>
          <a:graphicData uri="http://schemas.openxmlformats.org/drawingml/2006/table">
            <a:tbl>
              <a:tblPr rtl="1" firstRow="1" bandRow="1">
                <a:tableStyleId>{5940675A-B579-460E-94D1-54222C63F5DA}</a:tableStyleId>
              </a:tblPr>
              <a:tblGrid>
                <a:gridCol w="2091875">
                  <a:extLst>
                    <a:ext uri="{9D8B030D-6E8A-4147-A177-3AD203B41FA5}">
                      <a16:colId xmlns:a16="http://schemas.microsoft.com/office/drawing/2014/main" val="3632981782"/>
                    </a:ext>
                  </a:extLst>
                </a:gridCol>
                <a:gridCol w="1327914">
                  <a:extLst>
                    <a:ext uri="{9D8B030D-6E8A-4147-A177-3AD203B41FA5}">
                      <a16:colId xmlns:a16="http://schemas.microsoft.com/office/drawing/2014/main" val="3548026684"/>
                    </a:ext>
                  </a:extLst>
                </a:gridCol>
                <a:gridCol w="1709889">
                  <a:extLst>
                    <a:ext uri="{9D8B030D-6E8A-4147-A177-3AD203B41FA5}">
                      <a16:colId xmlns:a16="http://schemas.microsoft.com/office/drawing/2014/main" val="2623856450"/>
                    </a:ext>
                  </a:extLst>
                </a:gridCol>
              </a:tblGrid>
              <a:tr h="274354">
                <a:tc>
                  <a:txBody>
                    <a:bodyPr/>
                    <a:lstStyle/>
                    <a:p>
                      <a:pPr algn="ctr" rtl="0"/>
                      <a:r>
                        <a:rPr lang="en-US" sz="1200" dirty="0"/>
                        <a:t>Discover/finish time</a:t>
                      </a:r>
                      <a:endParaRPr lang="he-IL" sz="1200" dirty="0"/>
                    </a:p>
                  </a:txBody>
                  <a:tcPr marL="56721" marR="56721" marT="28361" marB="28361"/>
                </a:tc>
                <a:tc>
                  <a:txBody>
                    <a:bodyPr/>
                    <a:lstStyle/>
                    <a:p>
                      <a:pPr algn="ctr" rtl="0"/>
                      <a:r>
                        <a:rPr lang="en-US" sz="1200" dirty="0"/>
                        <a:t>Color of v</a:t>
                      </a:r>
                      <a:endParaRPr lang="he-IL" sz="1200" dirty="0"/>
                    </a:p>
                  </a:txBody>
                  <a:tcPr marL="56721" marR="56721" marT="28361" marB="28361"/>
                </a:tc>
                <a:tc>
                  <a:txBody>
                    <a:bodyPr/>
                    <a:lstStyle/>
                    <a:p>
                      <a:pPr algn="ctr" rtl="0"/>
                      <a:r>
                        <a:rPr lang="en-US" sz="1200" dirty="0"/>
                        <a:t>Edge type-(</a:t>
                      </a:r>
                      <a:r>
                        <a:rPr lang="en-US" sz="1200" dirty="0" err="1"/>
                        <a:t>u,v</a:t>
                      </a:r>
                      <a:r>
                        <a:rPr lang="en-US" sz="1200" dirty="0"/>
                        <a:t>)</a:t>
                      </a:r>
                      <a:endParaRPr lang="he-IL" sz="1200" dirty="0"/>
                    </a:p>
                  </a:txBody>
                  <a:tcPr marL="56721" marR="56721" marT="28361" marB="28361"/>
                </a:tc>
                <a:extLst>
                  <a:ext uri="{0D108BD9-81ED-4DB2-BD59-A6C34878D82A}">
                    <a16:rowId xmlns:a16="http://schemas.microsoft.com/office/drawing/2014/main" val="2660999458"/>
                  </a:ext>
                </a:extLst>
              </a:tr>
              <a:tr h="274354">
                <a:tc>
                  <a:txBody>
                    <a:bodyPr/>
                    <a:lstStyle/>
                    <a:p>
                      <a:pPr algn="ctr" rtl="0"/>
                      <a:r>
                        <a:rPr lang="en-US" sz="1200" dirty="0"/>
                        <a:t>d[u]&lt;d[v]&lt;f[v]&lt;f[u]</a:t>
                      </a:r>
                      <a:endParaRPr lang="he-IL" sz="1200" dirty="0"/>
                    </a:p>
                  </a:txBody>
                  <a:tcPr marL="56721" marR="56721" marT="28361" marB="28361"/>
                </a:tc>
                <a:tc>
                  <a:txBody>
                    <a:bodyPr/>
                    <a:lstStyle/>
                    <a:p>
                      <a:pPr algn="ctr" rtl="0"/>
                      <a:r>
                        <a:rPr lang="en-US" sz="1200" dirty="0"/>
                        <a:t>White/black</a:t>
                      </a:r>
                      <a:endParaRPr lang="he-IL" sz="1200" dirty="0"/>
                    </a:p>
                  </a:txBody>
                  <a:tcPr marL="56721" marR="56721" marT="28361" marB="28361"/>
                </a:tc>
                <a:tc>
                  <a:txBody>
                    <a:bodyPr/>
                    <a:lstStyle/>
                    <a:p>
                      <a:pPr algn="ctr" rtl="0"/>
                      <a:r>
                        <a:rPr lang="en-US" sz="1200" dirty="0"/>
                        <a:t>Tree/forward</a:t>
                      </a:r>
                      <a:endParaRPr lang="he-IL" sz="1200" dirty="0"/>
                    </a:p>
                  </a:txBody>
                  <a:tcPr marL="56721" marR="56721" marT="28361" marB="28361"/>
                </a:tc>
                <a:extLst>
                  <a:ext uri="{0D108BD9-81ED-4DB2-BD59-A6C34878D82A}">
                    <a16:rowId xmlns:a16="http://schemas.microsoft.com/office/drawing/2014/main" val="191507386"/>
                  </a:ext>
                </a:extLst>
              </a:tr>
              <a:tr h="2743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d[v]&lt;d[u]&lt;f[u]&lt;f[v]</a:t>
                      </a:r>
                      <a:endParaRPr lang="he-IL" sz="1200" dirty="0"/>
                    </a:p>
                  </a:txBody>
                  <a:tcPr marL="56721" marR="56721" marT="28361" marB="28361"/>
                </a:tc>
                <a:tc>
                  <a:txBody>
                    <a:bodyPr/>
                    <a:lstStyle/>
                    <a:p>
                      <a:pPr algn="ctr" rtl="0"/>
                      <a:r>
                        <a:rPr lang="en-US" sz="1200" dirty="0"/>
                        <a:t>Gray</a:t>
                      </a:r>
                      <a:endParaRPr lang="he-IL" sz="1200" dirty="0"/>
                    </a:p>
                  </a:txBody>
                  <a:tcPr marL="56721" marR="56721" marT="28361" marB="28361"/>
                </a:tc>
                <a:tc>
                  <a:txBody>
                    <a:bodyPr/>
                    <a:lstStyle/>
                    <a:p>
                      <a:pPr algn="ctr" rtl="0"/>
                      <a:r>
                        <a:rPr lang="en-US" sz="1200" dirty="0"/>
                        <a:t>Back</a:t>
                      </a:r>
                      <a:endParaRPr lang="he-IL" sz="1200" dirty="0"/>
                    </a:p>
                  </a:txBody>
                  <a:tcPr marL="56721" marR="56721" marT="28361" marB="28361"/>
                </a:tc>
                <a:extLst>
                  <a:ext uri="{0D108BD9-81ED-4DB2-BD59-A6C34878D82A}">
                    <a16:rowId xmlns:a16="http://schemas.microsoft.com/office/drawing/2014/main" val="4253918046"/>
                  </a:ext>
                </a:extLst>
              </a:tr>
              <a:tr h="2743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d[v]&lt;f[v]&lt;d[u]&lt;f[u]</a:t>
                      </a:r>
                      <a:endParaRPr lang="he-IL" sz="1200" dirty="0"/>
                    </a:p>
                  </a:txBody>
                  <a:tcPr marL="56721" marR="56721" marT="28361" marB="28361"/>
                </a:tc>
                <a:tc>
                  <a:txBody>
                    <a:bodyPr/>
                    <a:lstStyle/>
                    <a:p>
                      <a:pPr algn="ctr" rtl="0"/>
                      <a:r>
                        <a:rPr lang="en-US" sz="1200" dirty="0"/>
                        <a:t>Black</a:t>
                      </a:r>
                      <a:endParaRPr lang="he-IL" sz="1200" dirty="0"/>
                    </a:p>
                  </a:txBody>
                  <a:tcPr marL="56721" marR="56721" marT="28361" marB="28361"/>
                </a:tc>
                <a:tc>
                  <a:txBody>
                    <a:bodyPr/>
                    <a:lstStyle/>
                    <a:p>
                      <a:pPr algn="ctr" rtl="0"/>
                      <a:r>
                        <a:rPr lang="en-US" sz="1200" dirty="0"/>
                        <a:t>Cross</a:t>
                      </a:r>
                      <a:endParaRPr lang="he-IL" sz="1200" dirty="0"/>
                    </a:p>
                  </a:txBody>
                  <a:tcPr marL="56721" marR="56721" marT="28361" marB="28361"/>
                </a:tc>
                <a:extLst>
                  <a:ext uri="{0D108BD9-81ED-4DB2-BD59-A6C34878D82A}">
                    <a16:rowId xmlns:a16="http://schemas.microsoft.com/office/drawing/2014/main" val="829868467"/>
                  </a:ext>
                </a:extLst>
              </a:tr>
            </a:tbl>
          </a:graphicData>
        </a:graphic>
      </p:graphicFrame>
      <p:sp>
        <p:nvSpPr>
          <p:cNvPr id="21" name="תיבת טקסט 20">
            <a:extLst>
              <a:ext uri="{FF2B5EF4-FFF2-40B4-BE49-F238E27FC236}">
                <a16:creationId xmlns:a16="http://schemas.microsoft.com/office/drawing/2014/main" id="{D47F4B4D-A47C-7E6E-0A3C-4C8A8FF15AC3}"/>
              </a:ext>
            </a:extLst>
          </p:cNvPr>
          <p:cNvSpPr txBox="1"/>
          <p:nvPr/>
        </p:nvSpPr>
        <p:spPr>
          <a:xfrm>
            <a:off x="5705572" y="1267598"/>
            <a:ext cx="5016909" cy="2492990"/>
          </a:xfrm>
          <a:prstGeom prst="rect">
            <a:avLst/>
          </a:prstGeom>
          <a:noFill/>
        </p:spPr>
        <p:txBody>
          <a:bodyPr wrap="square" rtlCol="1">
            <a:spAutoFit/>
          </a:bodyPr>
          <a:lstStyle/>
          <a:p>
            <a:pPr algn="r" rtl="1"/>
            <a:r>
              <a:rPr lang="he-IL" sz="1200" dirty="0"/>
              <a:t>          </a:t>
            </a:r>
            <a:r>
              <a:rPr lang="he-IL" sz="1200" u="sng" dirty="0" err="1"/>
              <a:t>דייקסטרא</a:t>
            </a:r>
            <a:r>
              <a:rPr lang="he-IL" sz="1200" u="sng" dirty="0"/>
              <a:t>:</a:t>
            </a:r>
            <a:r>
              <a:rPr lang="he-IL" sz="1200" dirty="0"/>
              <a:t> עובד רק עם משקלים אי-שליליים. מאתחלים את המרחק מכל הצמתים כאינסוף, חוץ ממרחק היעד לעצמו. הצמתים שמורים </a:t>
            </a:r>
            <a:r>
              <a:rPr lang="he-IL" sz="1200" dirty="0" err="1"/>
              <a:t>בערימת</a:t>
            </a:r>
            <a:r>
              <a:rPr lang="he-IL" sz="1200" dirty="0"/>
              <a:t> מינימום לפי מרחק מהיעד. בכל פעם שולפים את ראש הערימה, מעדכנים את המרחק מהשכנים שלו (אם הוא קטן מהמרחק הנוכחי שיש מהצמתים) ומוחקים אותו. הוכחה:</a:t>
            </a:r>
            <a:r>
              <a:rPr lang="en-US" sz="1200" dirty="0"/>
              <a:t> </a:t>
            </a:r>
            <a:r>
              <a:rPr lang="he-IL" sz="1200" dirty="0"/>
              <a:t>באינדוקציה על הצומת ה-</a:t>
            </a:r>
            <a:r>
              <a:rPr lang="en-US" sz="1200" dirty="0"/>
              <a:t>k</a:t>
            </a:r>
            <a:r>
              <a:rPr lang="he-IL" sz="1200" dirty="0"/>
              <a:t> שמוציאים </a:t>
            </a:r>
            <a:r>
              <a:rPr lang="he-IL" sz="1200" dirty="0" err="1"/>
              <a:t>מהערימה</a:t>
            </a:r>
            <a:r>
              <a:rPr lang="he-IL" sz="1200" dirty="0"/>
              <a:t>. זמן: </a:t>
            </a:r>
            <a:r>
              <a:rPr lang="en-US" sz="1200" dirty="0"/>
              <a:t>O((</a:t>
            </a:r>
            <a:r>
              <a:rPr lang="en-US" sz="1200" dirty="0" err="1"/>
              <a:t>n+m</a:t>
            </a:r>
            <a:r>
              <a:rPr lang="en-US" sz="1200" dirty="0"/>
              <a:t>)</a:t>
            </a:r>
            <a:r>
              <a:rPr lang="en-US" sz="1200" dirty="0" err="1"/>
              <a:t>logn</a:t>
            </a:r>
            <a:r>
              <a:rPr lang="en-US" sz="1200" dirty="0"/>
              <a:t>)</a:t>
            </a:r>
            <a:r>
              <a:rPr lang="he-IL" sz="1200" dirty="0"/>
              <a:t>, כי עוברים על כל קשת ומוציאים כל צומת </a:t>
            </a:r>
            <a:r>
              <a:rPr lang="he-IL" sz="1200" dirty="0" err="1"/>
              <a:t>מערימת</a:t>
            </a:r>
            <a:r>
              <a:rPr lang="he-IL" sz="1200" dirty="0"/>
              <a:t> מינימום. מימוש עם חיפוש לינארי במקום ערימה: </a:t>
            </a:r>
            <a:r>
              <a:rPr lang="en-US" sz="1200" dirty="0"/>
              <a:t>O(</a:t>
            </a:r>
            <a:r>
              <a:rPr lang="en-US" sz="1200" dirty="0" err="1"/>
              <a:t>n^2</a:t>
            </a:r>
            <a:r>
              <a:rPr lang="en-US" sz="1200" dirty="0"/>
              <a:t>)</a:t>
            </a:r>
            <a:r>
              <a:rPr lang="he-IL" sz="1200" dirty="0"/>
              <a:t>=</a:t>
            </a:r>
            <a:r>
              <a:rPr lang="en-US" sz="1200" dirty="0"/>
              <a:t>O(</a:t>
            </a:r>
            <a:r>
              <a:rPr lang="en-US" sz="1200" dirty="0" err="1"/>
              <a:t>n^2</a:t>
            </a:r>
            <a:r>
              <a:rPr lang="en-US" sz="1200" dirty="0"/>
              <a:t> + m)</a:t>
            </a:r>
            <a:r>
              <a:rPr lang="he-IL" sz="1200" dirty="0"/>
              <a:t>. </a:t>
            </a:r>
            <a:r>
              <a:rPr lang="he-IL" sz="1200" u="sng" dirty="0"/>
              <a:t>בלמן-פורד:</a:t>
            </a:r>
            <a:r>
              <a:rPr lang="he-IL" sz="1200" dirty="0"/>
              <a:t> מבצעים </a:t>
            </a:r>
            <a:r>
              <a:rPr lang="he-IL" sz="1200" dirty="0" err="1"/>
              <a:t>רילקסציה</a:t>
            </a:r>
            <a:r>
              <a:rPr lang="he-IL" sz="1200" dirty="0"/>
              <a:t> לכל קשת (שלב העדכון </a:t>
            </a:r>
            <a:r>
              <a:rPr lang="he-IL" sz="1200" dirty="0" err="1"/>
              <a:t>בדייקסטרא</a:t>
            </a:r>
            <a:r>
              <a:rPr lang="he-IL" sz="1200" dirty="0"/>
              <a:t>) </a:t>
            </a:r>
            <a:r>
              <a:rPr lang="en-US" sz="1200" dirty="0"/>
              <a:t>n-1</a:t>
            </a:r>
            <a:r>
              <a:rPr lang="he-IL" sz="1200" dirty="0"/>
              <a:t> פעמים. עובד רק אם אין מעגלים שליליים (אחרת ניתן להקטין משקל מסלול לנצח). הוכחה:</a:t>
            </a:r>
            <a:r>
              <a:rPr lang="en-US" sz="1200" dirty="0"/>
              <a:t> </a:t>
            </a:r>
            <a:r>
              <a:rPr lang="he-IL" sz="1200" dirty="0" err="1"/>
              <a:t>באינדוק</a:t>
            </a:r>
            <a:r>
              <a:rPr lang="he-IL" sz="1200" dirty="0"/>
              <a:t>' עם הטענה "בהרצה ה-</a:t>
            </a:r>
            <a:r>
              <a:rPr lang="en-US" sz="1200" dirty="0"/>
              <a:t>k</a:t>
            </a:r>
            <a:r>
              <a:rPr lang="he-IL" sz="1200" dirty="0"/>
              <a:t> נמצאו כל המסלולים עם לכל היותר </a:t>
            </a:r>
            <a:r>
              <a:rPr lang="en-US" sz="1200" dirty="0"/>
              <a:t>K</a:t>
            </a:r>
            <a:r>
              <a:rPr lang="he-IL" sz="1200" dirty="0"/>
              <a:t> קשתות.". זמן: </a:t>
            </a:r>
            <a:r>
              <a:rPr lang="en-US" sz="1200" dirty="0"/>
              <a:t>O(|V||E|)</a:t>
            </a:r>
            <a:r>
              <a:rPr lang="he-IL" sz="1200" dirty="0"/>
              <a:t> חיפוש מעגל שלילי: אם מבצעים הרצה </a:t>
            </a:r>
            <a:r>
              <a:rPr lang="en-US" sz="1200" dirty="0"/>
              <a:t>n</a:t>
            </a:r>
            <a:r>
              <a:rPr lang="he-IL" sz="1200" dirty="0"/>
              <a:t> ואחד המרחקים משתפר, אזי קיים מעגל שלילי (אחרת יש סתירה לטענה). *אורך מסלול פשוט הוא לכל היותר </a:t>
            </a:r>
            <a:r>
              <a:rPr lang="en-US" sz="1200" dirty="0"/>
              <a:t>n-1</a:t>
            </a:r>
            <a:r>
              <a:rPr lang="he-IL" sz="1200" dirty="0"/>
              <a:t>.</a:t>
            </a:r>
            <a:endParaRPr lang="he-IL" sz="1200" u="sng" dirty="0"/>
          </a:p>
          <a:p>
            <a:pPr algn="r" rtl="1"/>
            <a:endParaRPr lang="he-IL" sz="1200" u="sng" dirty="0"/>
          </a:p>
        </p:txBody>
      </p:sp>
      <p:cxnSp>
        <p:nvCxnSpPr>
          <p:cNvPr id="67" name="מחבר ישר 66">
            <a:extLst>
              <a:ext uri="{FF2B5EF4-FFF2-40B4-BE49-F238E27FC236}">
                <a16:creationId xmlns:a16="http://schemas.microsoft.com/office/drawing/2014/main" id="{9953CB82-D997-4573-4F28-22C3C75A82DC}"/>
              </a:ext>
            </a:extLst>
          </p:cNvPr>
          <p:cNvCxnSpPr>
            <a:cxnSpLocks/>
          </p:cNvCxnSpPr>
          <p:nvPr/>
        </p:nvCxnSpPr>
        <p:spPr>
          <a:xfrm flipH="1">
            <a:off x="6164575" y="-406193"/>
            <a:ext cx="3895437" cy="15142"/>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80" name="מחבר ישר 79">
            <a:extLst>
              <a:ext uri="{FF2B5EF4-FFF2-40B4-BE49-F238E27FC236}">
                <a16:creationId xmlns:a16="http://schemas.microsoft.com/office/drawing/2014/main" id="{5E933ACA-8EBC-32DD-BA9E-07F50DAFAC43}"/>
              </a:ext>
            </a:extLst>
          </p:cNvPr>
          <p:cNvCxnSpPr>
            <a:cxnSpLocks/>
          </p:cNvCxnSpPr>
          <p:nvPr/>
        </p:nvCxnSpPr>
        <p:spPr>
          <a:xfrm flipH="1">
            <a:off x="5047664" y="3500416"/>
            <a:ext cx="5640974" cy="14681"/>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81" name="מחבר ישר 80">
            <a:extLst>
              <a:ext uri="{FF2B5EF4-FFF2-40B4-BE49-F238E27FC236}">
                <a16:creationId xmlns:a16="http://schemas.microsoft.com/office/drawing/2014/main" id="{73F66830-F5C1-8DC3-20AD-9EE29F1837D2}"/>
              </a:ext>
            </a:extLst>
          </p:cNvPr>
          <p:cNvCxnSpPr>
            <a:cxnSpLocks/>
          </p:cNvCxnSpPr>
          <p:nvPr/>
        </p:nvCxnSpPr>
        <p:spPr>
          <a:xfrm flipV="1">
            <a:off x="3587852" y="4612513"/>
            <a:ext cx="0" cy="2824859"/>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sp>
        <p:nvSpPr>
          <p:cNvPr id="85" name="תיבת טקסט 84">
            <a:extLst>
              <a:ext uri="{FF2B5EF4-FFF2-40B4-BE49-F238E27FC236}">
                <a16:creationId xmlns:a16="http://schemas.microsoft.com/office/drawing/2014/main" id="{A34B1AB7-AB90-3D71-19D4-30349D092BD7}"/>
              </a:ext>
            </a:extLst>
          </p:cNvPr>
          <p:cNvSpPr txBox="1"/>
          <p:nvPr/>
        </p:nvSpPr>
        <p:spPr>
          <a:xfrm>
            <a:off x="5047664" y="3515097"/>
            <a:ext cx="593309" cy="292388"/>
          </a:xfrm>
          <a:prstGeom prst="rect">
            <a:avLst/>
          </a:prstGeom>
          <a:noFill/>
        </p:spPr>
        <p:txBody>
          <a:bodyPr wrap="square">
            <a:spAutoFit/>
          </a:bodyPr>
          <a:lstStyle/>
          <a:p>
            <a:r>
              <a:rPr lang="en-US" sz="1300" u="sng" dirty="0"/>
              <a:t>DFS</a:t>
            </a:r>
            <a:endParaRPr lang="he-IL" sz="1300" u="sng" dirty="0"/>
          </a:p>
        </p:txBody>
      </p:sp>
      <p:cxnSp>
        <p:nvCxnSpPr>
          <p:cNvPr id="86" name="מחבר ישר 85">
            <a:extLst>
              <a:ext uri="{FF2B5EF4-FFF2-40B4-BE49-F238E27FC236}">
                <a16:creationId xmlns:a16="http://schemas.microsoft.com/office/drawing/2014/main" id="{153CAFE5-F1E0-6F39-E504-8A0D42723D60}"/>
              </a:ext>
            </a:extLst>
          </p:cNvPr>
          <p:cNvCxnSpPr>
            <a:cxnSpLocks/>
          </p:cNvCxnSpPr>
          <p:nvPr/>
        </p:nvCxnSpPr>
        <p:spPr>
          <a:xfrm flipH="1" flipV="1">
            <a:off x="5772706" y="1267598"/>
            <a:ext cx="4863713" cy="26702"/>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pic>
        <p:nvPicPr>
          <p:cNvPr id="66" name="תמונה 65">
            <a:extLst>
              <a:ext uri="{FF2B5EF4-FFF2-40B4-BE49-F238E27FC236}">
                <a16:creationId xmlns:a16="http://schemas.microsoft.com/office/drawing/2014/main" id="{8FC5626E-42EE-E951-74AD-86D1D673A1F2}"/>
              </a:ext>
            </a:extLst>
          </p:cNvPr>
          <p:cNvPicPr>
            <a:picLocks noChangeAspect="1"/>
          </p:cNvPicPr>
          <p:nvPr/>
        </p:nvPicPr>
        <p:blipFill rotWithShape="1">
          <a:blip r:embed="rId3"/>
          <a:srcRect t="9246"/>
          <a:stretch/>
        </p:blipFill>
        <p:spPr>
          <a:xfrm>
            <a:off x="-2931" y="1117301"/>
            <a:ext cx="5751810" cy="1619121"/>
          </a:xfrm>
          <a:prstGeom prst="rect">
            <a:avLst/>
          </a:prstGeom>
        </p:spPr>
      </p:pic>
      <p:cxnSp>
        <p:nvCxnSpPr>
          <p:cNvPr id="65" name="מחבר ישר 64">
            <a:extLst>
              <a:ext uri="{FF2B5EF4-FFF2-40B4-BE49-F238E27FC236}">
                <a16:creationId xmlns:a16="http://schemas.microsoft.com/office/drawing/2014/main" id="{D31F5546-881E-5747-0E3E-FB1442DA14C4}"/>
              </a:ext>
            </a:extLst>
          </p:cNvPr>
          <p:cNvCxnSpPr>
            <a:cxnSpLocks/>
          </p:cNvCxnSpPr>
          <p:nvPr/>
        </p:nvCxnSpPr>
        <p:spPr>
          <a:xfrm flipH="1">
            <a:off x="132073" y="1105475"/>
            <a:ext cx="5628647" cy="0"/>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71" name="מחבר ישר 70">
            <a:extLst>
              <a:ext uri="{FF2B5EF4-FFF2-40B4-BE49-F238E27FC236}">
                <a16:creationId xmlns:a16="http://schemas.microsoft.com/office/drawing/2014/main" id="{9AA5EBB2-F824-5740-CE62-CF56E013EED9}"/>
              </a:ext>
            </a:extLst>
          </p:cNvPr>
          <p:cNvCxnSpPr>
            <a:cxnSpLocks/>
          </p:cNvCxnSpPr>
          <p:nvPr/>
        </p:nvCxnSpPr>
        <p:spPr>
          <a:xfrm>
            <a:off x="5751081" y="1092982"/>
            <a:ext cx="9541" cy="2145526"/>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2D20F05B-18D3-AFE9-8826-7EB70D173046}"/>
              </a:ext>
            </a:extLst>
          </p:cNvPr>
          <p:cNvSpPr txBox="1"/>
          <p:nvPr/>
        </p:nvSpPr>
        <p:spPr>
          <a:xfrm>
            <a:off x="-89231" y="4530838"/>
            <a:ext cx="3692144" cy="2677656"/>
          </a:xfrm>
          <a:prstGeom prst="rect">
            <a:avLst/>
          </a:prstGeom>
          <a:noFill/>
        </p:spPr>
        <p:txBody>
          <a:bodyPr wrap="square">
            <a:spAutoFit/>
          </a:bodyPr>
          <a:lstStyle/>
          <a:p>
            <a:pPr algn="r" rtl="1"/>
            <a:r>
              <a:rPr lang="he-IL" sz="1200" dirty="0"/>
              <a:t>מינימלית שכל קשת מחוברת ללפחות צומת אחד ממנה. א':</a:t>
            </a:r>
            <a:r>
              <a:rPr lang="en-US" sz="1200" dirty="0"/>
              <a:t> </a:t>
            </a:r>
            <a:r>
              <a:rPr lang="he-IL" sz="1200" dirty="0"/>
              <a:t>תמיד קיים כיסוי אופטימלי בלי עלה, השכן של העלה חייב להיות בכל כיסוי. נשמור רשימת עלים, כל פעם נוסיף לכיסוי את השכן שלו ונמחק אותו מהגרף ונוסיף עלים לפי הצורך. נסיים כשאין עלים. הוכחה:</a:t>
            </a:r>
            <a:r>
              <a:rPr lang="en-US" sz="1200" dirty="0"/>
              <a:t> </a:t>
            </a:r>
            <a:r>
              <a:rPr lang="he-IL" sz="1200" dirty="0"/>
              <a:t>הכיסוי חוקי כי מוחקים קשת רק כשמכסים אותה. תמיד משתלם לקחת יותר שכן של עלה מכיוון שהקשת חייבת להיות מכוסה והוא יכול לכסות עוד קשתות. סיבוכיות זמן: </a:t>
            </a:r>
            <a:r>
              <a:rPr lang="en-US" sz="1200" dirty="0"/>
              <a:t>O(|V|+|E|)</a:t>
            </a:r>
            <a:r>
              <a:rPr lang="he-IL" sz="1200" dirty="0"/>
              <a:t>, מכיוון שכל קשת נמחקת וכל צומת הוא עלה לכל היותר פעם אחת. </a:t>
            </a:r>
            <a:r>
              <a:rPr lang="he-IL" sz="1200" u="sng" dirty="0"/>
              <a:t>בעיית הנגר:</a:t>
            </a:r>
            <a:r>
              <a:rPr lang="he-IL" sz="1200" dirty="0"/>
              <a:t> נעבור על הקורות ונחתוך בחתך הכי ימני שהמרחק ממנו להתחלה (או לחתך הקודם) קטן מ-</a:t>
            </a:r>
            <a:r>
              <a:rPr lang="en-US" sz="1200" dirty="0"/>
              <a:t>L</a:t>
            </a:r>
            <a:r>
              <a:rPr lang="he-IL" sz="1200" dirty="0"/>
              <a:t>. זמן:</a:t>
            </a:r>
            <a:r>
              <a:rPr lang="en-US" sz="1200" dirty="0"/>
              <a:t> O(n) </a:t>
            </a:r>
            <a:r>
              <a:rPr lang="he-IL" sz="1200" dirty="0"/>
              <a:t>הוכחה: בפתרון האופטימלי החתך ה-</a:t>
            </a:r>
            <a:r>
              <a:rPr lang="en-US" sz="1200" dirty="0" err="1"/>
              <a:t>i</a:t>
            </a:r>
            <a:r>
              <a:rPr lang="he-IL" sz="1200" dirty="0"/>
              <a:t> לא נמצא אחרי החתך ה-</a:t>
            </a:r>
            <a:r>
              <a:rPr lang="en-US" sz="1200" dirty="0" err="1"/>
              <a:t>i</a:t>
            </a:r>
            <a:r>
              <a:rPr lang="he-IL" sz="1200" dirty="0"/>
              <a:t> בפתרון החמדני (הוכחה </a:t>
            </a:r>
            <a:r>
              <a:rPr lang="he-IL" sz="1200" dirty="0" err="1"/>
              <a:t>באינ</a:t>
            </a:r>
            <a:r>
              <a:rPr lang="he-IL" sz="1200" dirty="0"/>
              <a:t>') ואז אם החתכים ה-</a:t>
            </a:r>
            <a:r>
              <a:rPr lang="en-US" sz="1200" dirty="0"/>
              <a:t>n</a:t>
            </a:r>
            <a:r>
              <a:rPr lang="he-IL" sz="1200" dirty="0"/>
              <a:t>-ים שונים אזי בחיתוך האופטימלי החתך האחרון גדול מ-</a:t>
            </a:r>
            <a:r>
              <a:rPr lang="en-US" sz="1200" dirty="0"/>
              <a:t>L</a:t>
            </a:r>
            <a:r>
              <a:rPr lang="he-IL" sz="1200" dirty="0"/>
              <a:t> וזו סתירה.</a:t>
            </a:r>
          </a:p>
        </p:txBody>
      </p:sp>
      <p:cxnSp>
        <p:nvCxnSpPr>
          <p:cNvPr id="88" name="מחבר ישר 87">
            <a:extLst>
              <a:ext uri="{FF2B5EF4-FFF2-40B4-BE49-F238E27FC236}">
                <a16:creationId xmlns:a16="http://schemas.microsoft.com/office/drawing/2014/main" id="{CB1B40EE-8FFC-1CA1-07BB-490CCEE0E7EE}"/>
              </a:ext>
            </a:extLst>
          </p:cNvPr>
          <p:cNvCxnSpPr>
            <a:cxnSpLocks/>
          </p:cNvCxnSpPr>
          <p:nvPr/>
        </p:nvCxnSpPr>
        <p:spPr>
          <a:xfrm>
            <a:off x="3585307" y="4614690"/>
            <a:ext cx="1759011" cy="0"/>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94" name="מחבר ישר 93">
            <a:extLst>
              <a:ext uri="{FF2B5EF4-FFF2-40B4-BE49-F238E27FC236}">
                <a16:creationId xmlns:a16="http://schemas.microsoft.com/office/drawing/2014/main" id="{BA300255-4D97-5BD8-0AAB-1CA8999FB44A}"/>
              </a:ext>
            </a:extLst>
          </p:cNvPr>
          <p:cNvCxnSpPr>
            <a:cxnSpLocks/>
          </p:cNvCxnSpPr>
          <p:nvPr/>
        </p:nvCxnSpPr>
        <p:spPr>
          <a:xfrm flipH="1" flipV="1">
            <a:off x="132073" y="2705585"/>
            <a:ext cx="5627244" cy="42662"/>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22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משנה 2">
            <a:extLst>
              <a:ext uri="{FF2B5EF4-FFF2-40B4-BE49-F238E27FC236}">
                <a16:creationId xmlns:a16="http://schemas.microsoft.com/office/drawing/2014/main" id="{0C060A6C-BD6E-E695-1E12-8C6DBE08E92B}"/>
              </a:ext>
            </a:extLst>
          </p:cNvPr>
          <p:cNvSpPr txBox="1">
            <a:spLocks/>
          </p:cNvSpPr>
          <p:nvPr/>
        </p:nvSpPr>
        <p:spPr>
          <a:xfrm>
            <a:off x="9766115" y="3444657"/>
            <a:ext cx="1179006" cy="354199"/>
          </a:xfrm>
          <a:prstGeom prst="rect">
            <a:avLst/>
          </a:prstGeom>
        </p:spPr>
        <p:txBody>
          <a:bodyPr vert="horz" lIns="56721" tIns="28361" rIns="56721" bIns="28361"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100" b="1" dirty="0">
                <a:solidFill>
                  <a:schemeClr val="accent5"/>
                </a:solidFill>
              </a:rPr>
              <a:t>קידוד-הופמן</a:t>
            </a:r>
            <a:endParaRPr lang="he-IL" sz="800" b="1" dirty="0">
              <a:solidFill>
                <a:schemeClr val="accent5"/>
              </a:solidFill>
            </a:endParaRPr>
          </a:p>
        </p:txBody>
      </p:sp>
      <p:sp>
        <p:nvSpPr>
          <p:cNvPr id="9" name="כותרת משנה 2">
            <a:extLst>
              <a:ext uri="{FF2B5EF4-FFF2-40B4-BE49-F238E27FC236}">
                <a16:creationId xmlns:a16="http://schemas.microsoft.com/office/drawing/2014/main" id="{E342482C-10C3-1FA8-029D-F7BD68C13C7F}"/>
              </a:ext>
            </a:extLst>
          </p:cNvPr>
          <p:cNvSpPr txBox="1">
            <a:spLocks/>
          </p:cNvSpPr>
          <p:nvPr/>
        </p:nvSpPr>
        <p:spPr>
          <a:xfrm>
            <a:off x="10182828" y="1938917"/>
            <a:ext cx="616373" cy="333370"/>
          </a:xfrm>
          <a:prstGeom prst="rect">
            <a:avLst/>
          </a:prstGeom>
        </p:spPr>
        <p:txBody>
          <a:bodyPr vert="horz" lIns="56721" tIns="28361" rIns="56721" bIns="28361"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1100" b="1" dirty="0">
                <a:solidFill>
                  <a:schemeClr val="accent5"/>
                </a:solidFill>
              </a:rPr>
              <a:t>שונים</a:t>
            </a:r>
            <a:endParaRPr lang="he-IL" sz="868" b="1" dirty="0">
              <a:solidFill>
                <a:schemeClr val="accent5"/>
              </a:solidFill>
            </a:endParaRPr>
          </a:p>
        </p:txBody>
      </p:sp>
      <p:sp>
        <p:nvSpPr>
          <p:cNvPr id="5" name="תיבת טקסט 4">
            <a:extLst>
              <a:ext uri="{FF2B5EF4-FFF2-40B4-BE49-F238E27FC236}">
                <a16:creationId xmlns:a16="http://schemas.microsoft.com/office/drawing/2014/main" id="{4E20ABC2-0E46-ABA5-36FE-A3E3F612F909}"/>
              </a:ext>
            </a:extLst>
          </p:cNvPr>
          <p:cNvSpPr txBox="1"/>
          <p:nvPr/>
        </p:nvSpPr>
        <p:spPr>
          <a:xfrm>
            <a:off x="2726947" y="1884879"/>
            <a:ext cx="8008232" cy="1384995"/>
          </a:xfrm>
          <a:prstGeom prst="rect">
            <a:avLst/>
          </a:prstGeom>
          <a:noFill/>
        </p:spPr>
        <p:txBody>
          <a:bodyPr wrap="square" rtlCol="1">
            <a:spAutoFit/>
          </a:bodyPr>
          <a:lstStyle/>
          <a:p>
            <a:pPr algn="r" rtl="1"/>
            <a:r>
              <a:rPr lang="he-IL" sz="1200" dirty="0"/>
              <a:t>         </a:t>
            </a:r>
            <a:r>
              <a:rPr lang="he-IL" sz="1200" u="sng" dirty="0"/>
              <a:t>בעיית הסועדים:</a:t>
            </a:r>
            <a:r>
              <a:rPr lang="he-IL" sz="1200" dirty="0"/>
              <a:t> נשמור את נקודות הכניסה והעזיבה. נעבור עליהן עם מונה שגדל בכניסה וקטן ועזיבה. נחזיר את הערך המקסימלי שהיה למונה. זמן: </a:t>
            </a:r>
            <a:r>
              <a:rPr lang="en-US" sz="1200" dirty="0"/>
              <a:t>O(</a:t>
            </a:r>
            <a:r>
              <a:rPr lang="en-US" sz="1200" dirty="0" err="1"/>
              <a:t>nlogn</a:t>
            </a:r>
            <a:r>
              <a:rPr lang="en-US" sz="1200" dirty="0"/>
              <a:t>)</a:t>
            </a:r>
            <a:r>
              <a:rPr lang="he-IL" sz="1200" dirty="0"/>
              <a:t>. </a:t>
            </a:r>
            <a:r>
              <a:rPr lang="he-IL" sz="1200" u="sng" dirty="0"/>
              <a:t>חציון של מיזוג:</a:t>
            </a:r>
            <a:r>
              <a:rPr lang="he-IL" sz="1200" dirty="0"/>
              <a:t> (עבור שני מערכים ממוזגים) נשווה בין חציוני המערכים. אם </a:t>
            </a:r>
            <a:r>
              <a:rPr lang="en-US" sz="1200" dirty="0"/>
              <a:t>a &lt; b</a:t>
            </a:r>
            <a:r>
              <a:rPr lang="he-IL" sz="1200" dirty="0"/>
              <a:t> אזי החציון לא יכול להיות לפני </a:t>
            </a:r>
            <a:r>
              <a:rPr lang="en-US" sz="1200" dirty="0"/>
              <a:t>a</a:t>
            </a:r>
            <a:r>
              <a:rPr lang="he-IL" sz="1200" dirty="0"/>
              <a:t> או אחרי </a:t>
            </a:r>
            <a:r>
              <a:rPr lang="en-US" sz="1200" dirty="0"/>
              <a:t>b</a:t>
            </a:r>
            <a:r>
              <a:rPr lang="he-IL" sz="1200" dirty="0"/>
              <a:t>. נבצע </a:t>
            </a:r>
            <a:r>
              <a:rPr lang="en-US" sz="1200" dirty="0"/>
              <a:t>O(</a:t>
            </a:r>
            <a:r>
              <a:rPr lang="en-US" sz="1200" dirty="0" err="1"/>
              <a:t>logn</a:t>
            </a:r>
            <a:r>
              <a:rPr lang="en-US" sz="1200" dirty="0"/>
              <a:t>)</a:t>
            </a:r>
            <a:r>
              <a:rPr lang="he-IL" sz="1200" dirty="0"/>
              <a:t> וויתורים על חצאים ולכן זוהי סיבוכיות הזמן. </a:t>
            </a:r>
            <a:r>
              <a:rPr lang="he-IL" sz="1200" u="sng" dirty="0"/>
              <a:t>המשחק של רמי ודינה:</a:t>
            </a:r>
            <a:r>
              <a:rPr lang="he-IL" sz="1200" dirty="0"/>
              <a:t> יוצרים 2 צמתים לכל מצב אפשרי, אחד לתור של דינה ושני לשל רמי, כלומר </a:t>
            </a:r>
            <a:r>
              <a:rPr lang="en-US" sz="1200" dirty="0" err="1"/>
              <a:t>2n^2</a:t>
            </a:r>
            <a:r>
              <a:rPr lang="he-IL" sz="1200" dirty="0"/>
              <a:t> צמתים. כל צומת שבו הם באותו צומת הוא שחור וכך גם כל צומת מהתור של רמי שיש קשת ממנו לצומת שחור וכל צומת של תורה של דינה שמוביל רק למסלולים שחורים. רמי יכול לנצח רק אם הצומת הראשון שחור. כדי למצוא את השחורים במקרה הגרוע נעבור על כל צומת </a:t>
            </a:r>
            <a:r>
              <a:rPr lang="en-US" sz="1200" dirty="0"/>
              <a:t>O(</a:t>
            </a:r>
            <a:r>
              <a:rPr lang="en-US" sz="1200" dirty="0" err="1"/>
              <a:t>n^2</a:t>
            </a:r>
            <a:r>
              <a:rPr lang="en-US" sz="1200" dirty="0"/>
              <a:t>)</a:t>
            </a:r>
            <a:r>
              <a:rPr lang="he-IL" sz="1200" dirty="0"/>
              <a:t> פעמים (מתחילים מהשחורים המקוריים) אז סיבוכיות הזמן היא </a:t>
            </a:r>
            <a:r>
              <a:rPr lang="en-US" sz="1200" dirty="0"/>
              <a:t>O(n^4)</a:t>
            </a:r>
            <a:r>
              <a:rPr lang="he-IL" sz="1200" dirty="0"/>
              <a:t>. </a:t>
            </a:r>
            <a:endParaRPr lang="he-IL" sz="1200" u="sng" dirty="0"/>
          </a:p>
        </p:txBody>
      </p:sp>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A1FDA3DA-A180-AFB8-ADE2-123EDA77ED54}"/>
                  </a:ext>
                </a:extLst>
              </p:cNvPr>
              <p:cNvSpPr txBox="1"/>
              <p:nvPr/>
            </p:nvSpPr>
            <p:spPr>
              <a:xfrm>
                <a:off x="6576490" y="3384875"/>
                <a:ext cx="4171437" cy="4199611"/>
              </a:xfrm>
              <a:prstGeom prst="rect">
                <a:avLst/>
              </a:prstGeom>
              <a:noFill/>
            </p:spPr>
            <p:txBody>
              <a:bodyPr wrap="square" rtlCol="1">
                <a:spAutoFit/>
              </a:bodyPr>
              <a:lstStyle/>
              <a:p>
                <a:pPr algn="r" rtl="1"/>
                <a:r>
                  <a:rPr lang="he-IL" sz="1200" dirty="0"/>
                  <a:t>                   זוהי דרך לקודד טקסט לטקסט בינארי חסר רישות (על מנת שלא יהיה בלבול בין מילה לרישא של מילה אחרת) כך שפונקציית המטרה ממוזערת. פונק' המטרה היא כמות ההופעות של כל מילה בטקסט * אורכה. מזעור שלה ימזער את גודל הטקסט. הקידוד הינו בעזרת עץ, שבו עלים מייצגים מילים וכל קשת מייצגת 0 או 1. העלה עם התדירות הכי נמוכה יהיה הכי עמוק ומכאן גם שני הצמתים עם תדירויות מינימליות יהיו אחים בעץ אופטימלי. לכל צומת שני בנים (אם פחות אז נאחד בן עם אביו. אז אורך המילה יקטן ולא יצרנו מילה שהיא רישא של אחרת. אין יותר בנים מכיוון שכל קשת היא 0 / 1) אלג' בנייה: 1. ניצור עץ בינארי עם מילים בתור עלים. 2. נאחד כל בן יחיד עם אביו. 3. נחליף את שני האחים עם הרמה הכי נמוכה בשני צמתים עם תדירות הכי גבוהה (צומת מייצג מילה או רישא) 4. נאחד את שני צמתים אלה עם אביהם 5. נחזור על 3 עד שנגיע לצומת יחיד בעץ 6. נפרק כל צומת לזוג הצמתים המרכיבים אותו. זמן: </a:t>
                </a:r>
                <a:r>
                  <a:rPr lang="en-US" sz="1200" dirty="0"/>
                  <a:t>O(</a:t>
                </a:r>
                <a:r>
                  <a:rPr lang="en-US" sz="1200" dirty="0" err="1"/>
                  <a:t>nlogn</a:t>
                </a:r>
                <a:r>
                  <a:rPr lang="en-US" sz="1200" dirty="0"/>
                  <a:t>)</a:t>
                </a:r>
                <a:r>
                  <a:rPr lang="he-IL" sz="1200" dirty="0"/>
                  <a:t>, קל לראות עם מימוש בערמת מינימום. </a:t>
                </a:r>
                <a:r>
                  <a:rPr lang="he-IL" sz="1200" u="sng" dirty="0"/>
                  <a:t>הוכחת אופטימליות:</a:t>
                </a:r>
                <a:r>
                  <a:rPr lang="he-IL" sz="1200" dirty="0"/>
                  <a:t> נניח שבשלב מסוים התדירויות המינימליות הן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𝑓</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𝑓</m:t>
                        </m:r>
                      </m:e>
                      <m:sub>
                        <m:r>
                          <a:rPr lang="en-US" sz="1200" i="1">
                            <a:latin typeface="Cambria Math" panose="02040503050406030204" pitchFamily="18" charset="0"/>
                          </a:rPr>
                          <m:t>𝑗</m:t>
                        </m:r>
                      </m:sub>
                    </m:sSub>
                  </m:oMath>
                </a14:m>
                <a:r>
                  <a:rPr lang="he-IL" sz="1200" dirty="0"/>
                  <a:t>. לאחר השלב הזה הצמתים יאוחדו. תהי </a:t>
                </a:r>
                <a14:m>
                  <m:oMath xmlns:m="http://schemas.openxmlformats.org/officeDocument/2006/math">
                    <m:r>
                      <a:rPr lang="en-US" sz="1200" i="1">
                        <a:latin typeface="Cambria Math" panose="02040503050406030204" pitchFamily="18" charset="0"/>
                      </a:rPr>
                      <m:t>𝐹</m:t>
                    </m:r>
                  </m:oMath>
                </a14:m>
                <a:r>
                  <a:rPr lang="he-IL" sz="1200" dirty="0"/>
                  <a:t> פונקציית המטרה לפני האיחוד, ו</a:t>
                </a:r>
                <a14:m>
                  <m:oMath xmlns:m="http://schemas.openxmlformats.org/officeDocument/2006/math">
                    <m:r>
                      <a:rPr lang="he-IL" sz="1200">
                        <a:latin typeface="Cambria Math" panose="02040503050406030204" pitchFamily="18" charset="0"/>
                      </a:rPr>
                      <m:t> </m:t>
                    </m:r>
                    <m:sSup>
                      <m:sSupPr>
                        <m:ctrlPr>
                          <a:rPr lang="he-IL" sz="1200" i="1">
                            <a:latin typeface="Cambria Math" panose="02040503050406030204" pitchFamily="18" charset="0"/>
                          </a:rPr>
                        </m:ctrlPr>
                      </m:sSupPr>
                      <m:e>
                        <m:r>
                          <a:rPr lang="en-US" sz="1200" i="1">
                            <a:latin typeface="Cambria Math" panose="02040503050406030204" pitchFamily="18" charset="0"/>
                          </a:rPr>
                          <m:t>𝐹</m:t>
                        </m:r>
                      </m:e>
                      <m:sup>
                        <m:r>
                          <a:rPr lang="he-IL" sz="1200" i="1">
                            <a:latin typeface="Cambria Math" panose="02040503050406030204" pitchFamily="18" charset="0"/>
                          </a:rPr>
                          <m:t>∗</m:t>
                        </m:r>
                      </m:sup>
                    </m:sSup>
                  </m:oMath>
                </a14:m>
                <a:r>
                  <a:rPr lang="he-IL" sz="1200" dirty="0"/>
                  <a:t> פונקציית המטרה לאחר האיחוד. מאחר שגובה הצמתים עם התדירות המינימלית קטן ב-1, </a:t>
                </a:r>
                <a14:m>
                  <m:oMath xmlns:m="http://schemas.openxmlformats.org/officeDocument/2006/math">
                    <m:r>
                      <a:rPr lang="en-US" sz="1200" i="1">
                        <a:latin typeface="Cambria Math" panose="02040503050406030204" pitchFamily="18" charset="0"/>
                      </a:rPr>
                      <m:t>𝐹</m:t>
                    </m:r>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𝐹</m:t>
                        </m:r>
                      </m:e>
                      <m:sup>
                        <m:r>
                          <a:rPr lang="en-US" sz="1200" i="1">
                            <a:latin typeface="Cambria Math" panose="02040503050406030204" pitchFamily="18" charset="0"/>
                          </a:rPr>
                          <m:t>∗</m:t>
                        </m:r>
                      </m:sup>
                    </m:sSup>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𝑓</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𝑓</m:t>
                        </m:r>
                      </m:e>
                      <m:sub>
                        <m:r>
                          <a:rPr lang="en-US" sz="1200" i="1">
                            <a:latin typeface="Cambria Math" panose="02040503050406030204" pitchFamily="18" charset="0"/>
                          </a:rPr>
                          <m:t>𝑗</m:t>
                        </m:r>
                      </m:sub>
                    </m:sSub>
                  </m:oMath>
                </a14:m>
                <a:r>
                  <a:rPr lang="he-IL" sz="1200" dirty="0"/>
                  <a:t>. (בקידוד </a:t>
                </a:r>
                <a:r>
                  <a:rPr lang="en-US" sz="1200" dirty="0"/>
                  <a:t>F</a:t>
                </a:r>
                <a:r>
                  <a:rPr lang="he-IL" sz="1200" dirty="0"/>
                  <a:t> המילים עם </a:t>
                </a:r>
                <a:r>
                  <a:rPr lang="en-US" sz="1200" dirty="0" err="1"/>
                  <a:t>fi,fj</a:t>
                </a:r>
                <a:r>
                  <a:rPr lang="he-IL" sz="1200" dirty="0"/>
                  <a:t> נמצאים בעומק אחד יותר עמוק </a:t>
                </a:r>
                <a:r>
                  <a:rPr lang="he-IL" sz="1200" dirty="0" err="1"/>
                  <a:t>מבקידוד</a:t>
                </a:r>
                <a:r>
                  <a:rPr lang="he-IL" sz="1200" dirty="0"/>
                  <a:t> </a:t>
                </a:r>
                <a:r>
                  <a:rPr lang="en-US" sz="1200" dirty="0"/>
                  <a:t>F*</a:t>
                </a:r>
                <a:r>
                  <a:rPr lang="he-IL" sz="1200" dirty="0"/>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𝑓</m:t>
                        </m:r>
                      </m:e>
                      <m:sub>
                        <m:r>
                          <a:rPr lang="en-US" sz="1200" i="1">
                            <a:latin typeface="Cambria Math" panose="02040503050406030204" pitchFamily="18" charset="0"/>
                          </a:rPr>
                          <m:t>𝑖</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𝑓</m:t>
                        </m:r>
                      </m:e>
                      <m:sub>
                        <m:r>
                          <a:rPr lang="en-US" sz="1200" i="1">
                            <a:latin typeface="Cambria Math" panose="02040503050406030204" pitchFamily="18" charset="0"/>
                          </a:rPr>
                          <m:t>𝑗</m:t>
                        </m:r>
                      </m:sub>
                    </m:sSub>
                  </m:oMath>
                </a14:m>
                <a:r>
                  <a:rPr lang="he-IL" sz="1200" dirty="0"/>
                  <a:t> קבועים, ולכן הפונקציות נבדלות בקבוע. כלומר, למקסם את </a:t>
                </a:r>
                <a14:m>
                  <m:oMath xmlns:m="http://schemas.openxmlformats.org/officeDocument/2006/math">
                    <m:r>
                      <a:rPr lang="en-US" sz="1200" i="1">
                        <a:latin typeface="Cambria Math" panose="02040503050406030204" pitchFamily="18" charset="0"/>
                      </a:rPr>
                      <m:t>𝐹</m:t>
                    </m:r>
                  </m:oMath>
                </a14:m>
                <a:r>
                  <a:rPr lang="he-IL" sz="1200" dirty="0"/>
                  <a:t> שקול ללמקסם את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𝐹</m:t>
                        </m:r>
                      </m:e>
                      <m:sup>
                        <m:r>
                          <a:rPr lang="en-US" sz="1200" i="1">
                            <a:latin typeface="Cambria Math" panose="02040503050406030204" pitchFamily="18" charset="0"/>
                          </a:rPr>
                          <m:t>∗</m:t>
                        </m:r>
                      </m:sup>
                    </m:sSup>
                  </m:oMath>
                </a14:m>
                <a:r>
                  <a:rPr lang="he-IL" sz="1200" dirty="0"/>
                  <a:t>.</a:t>
                </a:r>
              </a:p>
            </p:txBody>
          </p:sp>
        </mc:Choice>
        <mc:Fallback xmlns="">
          <p:sp>
            <p:nvSpPr>
              <p:cNvPr id="16" name="תיבת טקסט 15">
                <a:extLst>
                  <a:ext uri="{FF2B5EF4-FFF2-40B4-BE49-F238E27FC236}">
                    <a16:creationId xmlns:a16="http://schemas.microsoft.com/office/drawing/2014/main" id="{A1FDA3DA-A180-AFB8-ADE2-123EDA77ED54}"/>
                  </a:ext>
                </a:extLst>
              </p:cNvPr>
              <p:cNvSpPr txBox="1">
                <a:spLocks noRot="1" noChangeAspect="1" noMove="1" noResize="1" noEditPoints="1" noAdjustHandles="1" noChangeArrowheads="1" noChangeShapeType="1" noTextEdit="1"/>
              </p:cNvSpPr>
              <p:nvPr/>
            </p:nvSpPr>
            <p:spPr>
              <a:xfrm>
                <a:off x="6576490" y="3384875"/>
                <a:ext cx="4171437" cy="4199611"/>
              </a:xfrm>
              <a:prstGeom prst="rect">
                <a:avLst/>
              </a:prstGeom>
              <a:blipFill>
                <a:blip r:embed="rId2"/>
                <a:stretch>
                  <a:fillRect l="-146" t="-145" r="-146" b="-145"/>
                </a:stretch>
              </a:blipFill>
            </p:spPr>
            <p:txBody>
              <a:bodyPr/>
              <a:lstStyle/>
              <a:p>
                <a:r>
                  <a:rPr lang="he-IL">
                    <a:noFill/>
                  </a:rPr>
                  <a:t> </a:t>
                </a:r>
              </a:p>
            </p:txBody>
          </p:sp>
        </mc:Fallback>
      </mc:AlternateContent>
      <p:sp>
        <p:nvSpPr>
          <p:cNvPr id="11" name="כותרת משנה 2">
            <a:extLst>
              <a:ext uri="{FF2B5EF4-FFF2-40B4-BE49-F238E27FC236}">
                <a16:creationId xmlns:a16="http://schemas.microsoft.com/office/drawing/2014/main" id="{90E36551-366A-282E-4DDE-59DCF5DF6730}"/>
              </a:ext>
            </a:extLst>
          </p:cNvPr>
          <p:cNvSpPr txBox="1">
            <a:spLocks/>
          </p:cNvSpPr>
          <p:nvPr/>
        </p:nvSpPr>
        <p:spPr>
          <a:xfrm>
            <a:off x="9906193" y="0"/>
            <a:ext cx="1080880" cy="273856"/>
          </a:xfrm>
          <a:prstGeom prst="rect">
            <a:avLst/>
          </a:prstGeom>
        </p:spPr>
        <p:txBody>
          <a:bodyPr vert="horz" lIns="56721" tIns="28361" rIns="56721" bIns="28361"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50" b="1" dirty="0">
                <a:solidFill>
                  <a:schemeClr val="accent5"/>
                </a:solidFill>
              </a:rPr>
              <a:t>SSSP2</a:t>
            </a:r>
            <a:endParaRPr lang="he-IL" sz="1600" b="1" dirty="0">
              <a:solidFill>
                <a:schemeClr val="accent5"/>
              </a:solidFill>
            </a:endParaRPr>
          </a:p>
        </p:txBody>
      </p:sp>
      <p:sp>
        <p:nvSpPr>
          <p:cNvPr id="12" name="תיבת טקסט 11">
            <a:extLst>
              <a:ext uri="{FF2B5EF4-FFF2-40B4-BE49-F238E27FC236}">
                <a16:creationId xmlns:a16="http://schemas.microsoft.com/office/drawing/2014/main" id="{E15A0479-8CE5-270B-1896-EAB3A158FEEF}"/>
              </a:ext>
            </a:extLst>
          </p:cNvPr>
          <p:cNvSpPr txBox="1"/>
          <p:nvPr/>
        </p:nvSpPr>
        <p:spPr>
          <a:xfrm>
            <a:off x="1" y="-45593"/>
            <a:ext cx="10735178" cy="2123658"/>
          </a:xfrm>
          <a:prstGeom prst="rect">
            <a:avLst/>
          </a:prstGeom>
          <a:noFill/>
        </p:spPr>
        <p:txBody>
          <a:bodyPr wrap="square" rtlCol="1">
            <a:spAutoFit/>
          </a:bodyPr>
          <a:lstStyle/>
          <a:p>
            <a:pPr algn="r" rtl="1"/>
            <a:r>
              <a:rPr lang="he-IL" sz="1200" dirty="0"/>
              <a:t>           </a:t>
            </a:r>
            <a:r>
              <a:rPr lang="he-IL" sz="1200" u="sng" dirty="0"/>
              <a:t>מסלול מזערי עם משקלים חסומים בקבוע:</a:t>
            </a:r>
            <a:r>
              <a:rPr lang="he-IL" sz="1200" dirty="0"/>
              <a:t> נמיר כל קשת במשקל </a:t>
            </a:r>
            <a:r>
              <a:rPr lang="en-US" sz="1200" dirty="0"/>
              <a:t>x</a:t>
            </a:r>
            <a:r>
              <a:rPr lang="he-IL" sz="1200" dirty="0"/>
              <a:t> ל-</a:t>
            </a:r>
            <a:r>
              <a:rPr lang="en-US" sz="1200" dirty="0"/>
              <a:t>x</a:t>
            </a:r>
            <a:r>
              <a:rPr lang="he-IL" sz="1200" dirty="0"/>
              <a:t> קשתות (עם צמתים ביניהן) שמשקלן 1, ונריץ </a:t>
            </a:r>
            <a:r>
              <a:rPr lang="en-US" sz="1200" dirty="0" err="1"/>
              <a:t>BFS</a:t>
            </a:r>
            <a:r>
              <a:rPr lang="he-IL" sz="1200" dirty="0"/>
              <a:t>. זמן:</a:t>
            </a:r>
            <a:r>
              <a:rPr lang="en-US" sz="1200" dirty="0"/>
              <a:t> </a:t>
            </a:r>
            <a:r>
              <a:rPr lang="he-IL" sz="1200" dirty="0"/>
              <a:t>לינארי. </a:t>
            </a:r>
            <a:r>
              <a:rPr lang="he-IL" sz="1200" u="sng" dirty="0"/>
              <a:t>מסלול קל ביותר עם קופון:</a:t>
            </a:r>
            <a:r>
              <a:rPr lang="he-IL" sz="1200" dirty="0"/>
              <a:t> יש למצוא מסלול מזערי בין מקור ליעד, כאשר מותר להקטין פי 2 את המשקל של אחת הקשתות (המשקלים חיוביים) נמצא מרחק מינימלי מהמקור לכל צומת ומכל צומת למקור. נמצא קשת שבה הסכום בין משקלי המרחק מהמקור אליה, חצי משקלה והמרחק ממנה ליעד הוא המינימלי. זמן: </a:t>
            </a:r>
            <a:r>
              <a:rPr lang="he-IL" sz="1200" dirty="0" err="1"/>
              <a:t>דייקסטרא</a:t>
            </a:r>
            <a:r>
              <a:rPr lang="he-IL" sz="1200" dirty="0"/>
              <a:t> (מותר להגדיר ככה סיבוכיות) ואז מעבר על קשתות. </a:t>
            </a:r>
            <a:r>
              <a:rPr lang="he-IL" sz="1200" u="sng" dirty="0"/>
              <a:t>מסלול הכי קל עם קשתות במשקל מוגבל:</a:t>
            </a:r>
            <a:r>
              <a:rPr lang="he-IL" sz="1200" dirty="0"/>
              <a:t> מוחקים את הקשתות הלא רלוונטיות. </a:t>
            </a:r>
            <a:r>
              <a:rPr lang="he-IL" sz="1200" u="sng" dirty="0"/>
              <a:t>ערך מינימלי </a:t>
            </a:r>
            <a:r>
              <a:rPr lang="en-US" sz="1200" u="sng" dirty="0"/>
              <a:t>L</a:t>
            </a:r>
            <a:r>
              <a:rPr lang="he-IL" sz="1200" u="sng" dirty="0"/>
              <a:t> שעבורו קיים מסלול ממקור ליעד עם משקלים שקטנים ממנו:</a:t>
            </a:r>
            <a:r>
              <a:rPr lang="he-IL" sz="1200" dirty="0"/>
              <a:t> נבצע חיפוש בינארי (נתון שהמשקלים חסומים ע"י </a:t>
            </a:r>
            <a:r>
              <a:rPr lang="en-US" sz="1200" dirty="0"/>
              <a:t>W</a:t>
            </a:r>
            <a:r>
              <a:rPr lang="he-IL" sz="1200" dirty="0"/>
              <a:t>). נבחר </a:t>
            </a:r>
            <a:r>
              <a:rPr lang="en-US" sz="1200" dirty="0"/>
              <a:t>W/2</a:t>
            </a:r>
            <a:r>
              <a:rPr lang="he-IL" sz="1200" dirty="0"/>
              <a:t> ונבדוק האם קיים מסלול ב-</a:t>
            </a:r>
            <a:r>
              <a:rPr lang="en-US" sz="1200" dirty="0" err="1"/>
              <a:t>BFS</a:t>
            </a:r>
            <a:r>
              <a:rPr lang="he-IL" sz="1200" dirty="0"/>
              <a:t>. אם כן, נבדוק </a:t>
            </a:r>
            <a:r>
              <a:rPr lang="en-US" sz="1200" dirty="0"/>
              <a:t>W/4</a:t>
            </a:r>
            <a:r>
              <a:rPr lang="he-IL" sz="1200" dirty="0"/>
              <a:t> ואחרת </a:t>
            </a:r>
            <a:r>
              <a:rPr lang="en-US" sz="1200" dirty="0"/>
              <a:t>W</a:t>
            </a:r>
            <a:r>
              <a:rPr lang="he-IL" sz="1200" dirty="0"/>
              <a:t>3/4 בסך הכול </a:t>
            </a:r>
            <a:r>
              <a:rPr lang="en-US" sz="1200" dirty="0"/>
              <a:t>O(</a:t>
            </a:r>
            <a:r>
              <a:rPr lang="en-US" sz="1200" dirty="0" err="1"/>
              <a:t>logW</a:t>
            </a:r>
            <a:r>
              <a:rPr lang="en-US" sz="1200" dirty="0"/>
              <a:t>)</a:t>
            </a:r>
            <a:r>
              <a:rPr lang="he-IL" sz="1200" dirty="0"/>
              <a:t> כפול זמן </a:t>
            </a:r>
            <a:r>
              <a:rPr lang="en-US" sz="1200" dirty="0" err="1"/>
              <a:t>BFS</a:t>
            </a:r>
            <a:r>
              <a:rPr lang="he-IL" sz="1200" dirty="0"/>
              <a:t>. </a:t>
            </a:r>
            <a:r>
              <a:rPr lang="he-IL" sz="1200" b="1" dirty="0"/>
              <a:t>ת.ב:</a:t>
            </a:r>
            <a:r>
              <a:rPr lang="he-IL" sz="1200" dirty="0"/>
              <a:t> </a:t>
            </a:r>
            <a:r>
              <a:rPr lang="he-IL" sz="1200" u="sng" dirty="0"/>
              <a:t>מסלול מזערי שעובר בקשתות משלושה צבעים:</a:t>
            </a:r>
            <a:r>
              <a:rPr lang="he-IL" sz="1200" dirty="0"/>
              <a:t> באמצעות שכפול של הגרף לתתי-גרפים שיש בהם רק צבעים מסוימים, כך שניתן לעבור ביניהם ולהגיע ליעד רק עם קשתות מסוימות. </a:t>
            </a:r>
            <a:r>
              <a:rPr lang="he-IL" sz="1200" u="sng" dirty="0"/>
              <a:t>2-</a:t>
            </a:r>
            <a:r>
              <a:rPr lang="he-IL" sz="1200" dirty="0"/>
              <a:t> נתון שהגרף הוא </a:t>
            </a:r>
            <a:r>
              <a:rPr lang="en-US" sz="1200" dirty="0"/>
              <a:t>DAG</a:t>
            </a:r>
            <a:r>
              <a:rPr lang="he-IL" sz="1200" dirty="0"/>
              <a:t>. יוצרים את אותו הגרף כמו בשאלה הקודמת, אך מוצאים מסלול מזערי בעזרת מיון טופולוגי ו-</a:t>
            </a:r>
            <a:r>
              <a:rPr lang="en-US" sz="1200" dirty="0"/>
              <a:t>DP</a:t>
            </a:r>
            <a:r>
              <a:rPr lang="he-IL" sz="1200" dirty="0"/>
              <a:t> (הזמן לינארי). יש להוכיח פתרון זה מכיוון שאינו נלמד רשמית. </a:t>
            </a:r>
            <a:r>
              <a:rPr lang="he-IL" sz="1200" u="sng" dirty="0"/>
              <a:t>מסלול מזערי עם רוחב מינימלי:</a:t>
            </a:r>
            <a:r>
              <a:rPr lang="he-IL" sz="1200" dirty="0"/>
              <a:t> נתון גרף עם משקלים אי-שליליים. רוחב של מסלול הוא משקל הקשת הכבדה ביותר בו. רוצים למצוא מסלול בין </a:t>
            </a:r>
            <a:r>
              <a:rPr lang="en-US" sz="1200" dirty="0"/>
              <a:t>s</a:t>
            </a:r>
            <a:r>
              <a:rPr lang="he-IL" sz="1200" dirty="0"/>
              <a:t> ל-</a:t>
            </a:r>
            <a:r>
              <a:rPr lang="en-US" sz="1200" dirty="0"/>
              <a:t>t</a:t>
            </a:r>
            <a:r>
              <a:rPr lang="he-IL" sz="1200" dirty="0"/>
              <a:t> שרוחבו מינימלי. נריץ </a:t>
            </a:r>
            <a:r>
              <a:rPr lang="he-IL" sz="1200" dirty="0" err="1"/>
              <a:t>דייקסטרא</a:t>
            </a:r>
            <a:r>
              <a:rPr lang="he-IL" sz="1200" dirty="0"/>
              <a:t> ובמקום לשמור את משקלי המסלולים של כל צומת, נשמור את הרוחב שלהם. הוכחת הנכונות של </a:t>
            </a:r>
            <a:r>
              <a:rPr lang="he-IL" sz="1200" dirty="0" err="1"/>
              <a:t>דייקסטרא</a:t>
            </a:r>
            <a:r>
              <a:rPr lang="he-IL" sz="1200" dirty="0"/>
              <a:t> תקפה כאן (אין להוכיח מחדש). </a:t>
            </a:r>
            <a:r>
              <a:rPr lang="he-IL" sz="1200" u="sng" dirty="0"/>
              <a:t>מסלול שממקסם משקל מינימלי:</a:t>
            </a:r>
            <a:r>
              <a:rPr lang="he-IL" sz="1200" dirty="0"/>
              <a:t> יש למצוא מסלול בין </a:t>
            </a:r>
            <a:r>
              <a:rPr lang="en-US" sz="1200" dirty="0"/>
              <a:t>s</a:t>
            </a:r>
            <a:r>
              <a:rPr lang="he-IL" sz="1200" dirty="0"/>
              <a:t> ל-</a:t>
            </a:r>
            <a:r>
              <a:rPr lang="en-US" sz="1200" dirty="0"/>
              <a:t>t</a:t>
            </a:r>
            <a:r>
              <a:rPr lang="he-IL" sz="1200" dirty="0"/>
              <a:t> שבו משקל הקשת הקלה ביותר מקסימלי בגרף עם משקלים אי-שליליים. </a:t>
            </a:r>
          </a:p>
          <a:p>
            <a:pPr algn="r"/>
            <a:endParaRPr lang="he-IL" sz="1200" u="sng" dirty="0"/>
          </a:p>
        </p:txBody>
      </p:sp>
      <mc:AlternateContent xmlns:mc="http://schemas.openxmlformats.org/markup-compatibility/2006" xmlns:a14="http://schemas.microsoft.com/office/drawing/2010/main">
        <mc:Choice Requires="a14">
          <p:sp>
            <p:nvSpPr>
              <p:cNvPr id="17" name="תיבת טקסט 16">
                <a:extLst>
                  <a:ext uri="{FF2B5EF4-FFF2-40B4-BE49-F238E27FC236}">
                    <a16:creationId xmlns:a16="http://schemas.microsoft.com/office/drawing/2014/main" id="{6F0F249A-F4B3-931C-057B-B633A0B692EB}"/>
                  </a:ext>
                </a:extLst>
              </p:cNvPr>
              <p:cNvSpPr txBox="1"/>
              <p:nvPr/>
            </p:nvSpPr>
            <p:spPr>
              <a:xfrm>
                <a:off x="0" y="3384875"/>
                <a:ext cx="6221773" cy="4245073"/>
              </a:xfrm>
              <a:prstGeom prst="rect">
                <a:avLst/>
              </a:prstGeom>
              <a:noFill/>
            </p:spPr>
            <p:txBody>
              <a:bodyPr wrap="square" rtlCol="1">
                <a:spAutoFit/>
              </a:bodyPr>
              <a:lstStyle/>
              <a:p>
                <a:pPr algn="r" rtl="1"/>
                <a:r>
                  <a:rPr lang="he-IL" sz="1200" dirty="0"/>
                  <a:t>      </a:t>
                </a:r>
                <a:r>
                  <a:rPr lang="he-IL" sz="1200" u="sng" dirty="0"/>
                  <a:t>בעיית התרמיל:</a:t>
                </a:r>
                <a:r>
                  <a:rPr lang="he-IL" sz="1200" dirty="0"/>
                  <a:t> הפתרון עבור הוספת החפץ ה-</a:t>
                </a:r>
                <a:r>
                  <a:rPr lang="en-US" sz="1200" dirty="0" err="1"/>
                  <a:t>i</a:t>
                </a:r>
                <a:r>
                  <a:rPr lang="he-IL" sz="1200" dirty="0"/>
                  <a:t> ושוויון למשקל </a:t>
                </a:r>
                <a:r>
                  <a:rPr lang="en-US" sz="1200" dirty="0"/>
                  <a:t>m</a:t>
                </a:r>
                <a:r>
                  <a:rPr lang="he-IL" sz="1200" dirty="0"/>
                  <a:t>;</a:t>
                </a:r>
              </a:p>
              <a:p>
                <a:pPr algn="r" rtl="1"/>
                <a:r>
                  <a:rPr lang="he-IL" sz="1200" dirty="0"/>
                  <a:t> </a:t>
                </a:r>
                <a:r>
                  <a:rPr lang="en-US" sz="1200" dirty="0"/>
                  <a:t>M[</a:t>
                </a:r>
                <a:r>
                  <a:rPr lang="en-US" sz="1200" dirty="0" err="1"/>
                  <a:t>i,m</a:t>
                </a:r>
                <a:r>
                  <a:rPr lang="en-US" sz="1200" dirty="0"/>
                  <a:t>] = max{M[</a:t>
                </a:r>
                <a:r>
                  <a:rPr lang="en-US" sz="1200" dirty="0" err="1"/>
                  <a:t>i-1,m</a:t>
                </a:r>
                <a:r>
                  <a:rPr lang="en-US" sz="1200" dirty="0"/>
                  <a:t>], M[</a:t>
                </a:r>
                <a:r>
                  <a:rPr lang="en-US" sz="1200" dirty="0" err="1"/>
                  <a:t>i-1,m-wi</a:t>
                </a:r>
                <a:r>
                  <a:rPr lang="en-US" sz="1200" dirty="0"/>
                  <a:t>]}</a:t>
                </a:r>
                <a:endParaRPr lang="he-IL" sz="1200" u="sng" dirty="0"/>
              </a:p>
              <a:p>
                <a:pPr algn="r" rtl="1"/>
                <a:r>
                  <a:rPr lang="he-IL" sz="1200" dirty="0"/>
                  <a:t>זמן: </a:t>
                </a:r>
                <a:r>
                  <a:rPr lang="en-US" sz="1200" dirty="0"/>
                  <a:t>O(nm)</a:t>
                </a:r>
                <a:r>
                  <a:rPr lang="he-IL" sz="1200" dirty="0"/>
                  <a:t>. </a:t>
                </a:r>
                <a:r>
                  <a:rPr lang="he-IL" sz="1200" u="sng" dirty="0"/>
                  <a:t>בעיית המטבעות:</a:t>
                </a:r>
                <a:r>
                  <a:rPr lang="he-IL" sz="1200" dirty="0"/>
                  <a:t> </a:t>
                </a:r>
                <a:r>
                  <a:rPr lang="en-US" sz="1200" dirty="0"/>
                  <a:t>min{</a:t>
                </a:r>
                <a:r>
                  <a:rPr lang="en-US" sz="1200" dirty="0" err="1"/>
                  <a:t>k+M</a:t>
                </a:r>
                <a:r>
                  <a:rPr lang="en-US" sz="1200" dirty="0"/>
                  <a:t>[</a:t>
                </a:r>
                <a:r>
                  <a:rPr lang="en-US" sz="1200" dirty="0" err="1"/>
                  <a:t>i</a:t>
                </a:r>
                <a:r>
                  <a:rPr lang="en-US" sz="1200" dirty="0"/>
                  <a:t>-</a:t>
                </a:r>
                <a:r>
                  <a:rPr lang="en-US" sz="1200" dirty="0" err="1"/>
                  <a:t>1,t</a:t>
                </a:r>
                <a:r>
                  <a:rPr lang="en-US" sz="1200" dirty="0"/>
                  <a:t>-k*di]}</a:t>
                </a:r>
                <a:r>
                  <a:rPr lang="he-IL" sz="1200" dirty="0"/>
                  <a:t> = </a:t>
                </a:r>
                <a:r>
                  <a:rPr lang="en-US" sz="1200" dirty="0"/>
                  <a:t> .M[</a:t>
                </a:r>
                <a:r>
                  <a:rPr lang="en-US" sz="1200" dirty="0" err="1"/>
                  <a:t>i,t</a:t>
                </a:r>
                <a:r>
                  <a:rPr lang="en-US" sz="1200" dirty="0"/>
                  <a:t>]</a:t>
                </a:r>
                <a:r>
                  <a:rPr lang="he-IL" sz="1200" dirty="0"/>
                  <a:t>ניתן למצוא את קבוצת המטבעות בעזרת חזרה לאחור מ-</a:t>
                </a:r>
                <a:r>
                  <a:rPr lang="en-US" sz="1200" dirty="0"/>
                  <a:t> M[</a:t>
                </a:r>
                <a:r>
                  <a:rPr lang="en-US" sz="1200" dirty="0" err="1"/>
                  <a:t>D,T</a:t>
                </a:r>
                <a:r>
                  <a:rPr lang="en-US" sz="1200" dirty="0"/>
                  <a:t>]</a:t>
                </a:r>
                <a:r>
                  <a:rPr lang="he-IL" sz="1200" dirty="0"/>
                  <a:t>ושמירת המטבעות שהוספנו. סיבוכיות זמן:</a:t>
                </a:r>
                <a:r>
                  <a:rPr lang="en-US" sz="1200" dirty="0"/>
                  <a:t> O(</a:t>
                </a:r>
                <a:r>
                  <a:rPr lang="en-US" sz="1200" dirty="0" err="1"/>
                  <a:t>DT^2</a:t>
                </a:r>
                <a:r>
                  <a:rPr lang="en-US" sz="1200" dirty="0"/>
                  <a:t>) </a:t>
                </a:r>
                <a:r>
                  <a:rPr lang="he-IL" sz="1200" dirty="0"/>
                  <a:t>, מכיוון שניתן להחסיר מ-</a:t>
                </a:r>
                <a:r>
                  <a:rPr lang="en-US" sz="1200" dirty="0"/>
                  <a:t>T</a:t>
                </a:r>
                <a:r>
                  <a:rPr lang="he-IL" sz="1200" dirty="0"/>
                  <a:t> את אותו המטבע </a:t>
                </a:r>
                <a:r>
                  <a:rPr lang="en-US" sz="1200" dirty="0"/>
                  <a:t>T</a:t>
                </a:r>
                <a:r>
                  <a:rPr lang="he-IL" sz="1200" dirty="0"/>
                  <a:t> פעמים לכל היותר. </a:t>
                </a:r>
                <a:r>
                  <a:rPr lang="en-US" sz="1200" u="sng" dirty="0"/>
                  <a:t>LCS</a:t>
                </a:r>
                <a:r>
                  <a:rPr lang="he-IL" sz="1200" u="sng" dirty="0"/>
                  <a:t>:</a:t>
                </a:r>
                <a:r>
                  <a:rPr lang="he-IL" sz="1200" dirty="0"/>
                  <a:t> ניתן ב-</a:t>
                </a:r>
                <a:r>
                  <a:rPr lang="en-US" sz="1200" dirty="0"/>
                  <a:t>O(</a:t>
                </a:r>
                <a:r>
                  <a:rPr lang="en-US" sz="1200" dirty="0" err="1"/>
                  <a:t>n^2</a:t>
                </a:r>
                <a:r>
                  <a:rPr lang="en-US" sz="1200" dirty="0"/>
                  <a:t>)</a:t>
                </a:r>
                <a:r>
                  <a:rPr lang="he-IL" sz="1200" dirty="0"/>
                  <a:t> למצוא בעזרת מטריצה והפרדה למקרי </a:t>
                </a:r>
                <a:r>
                  <a:rPr lang="en-US" sz="1200" dirty="0"/>
                  <a:t>xi = </a:t>
                </a:r>
                <a:r>
                  <a:rPr lang="en-US" sz="1200" dirty="0" err="1"/>
                  <a:t>yj</a:t>
                </a:r>
                <a:r>
                  <a:rPr lang="he-IL" sz="1200" dirty="0"/>
                  <a:t> ומקרים שבהם השוויון לא מתקיים. </a:t>
                </a:r>
                <a:r>
                  <a:rPr lang="he-IL" sz="1200" u="sng" dirty="0"/>
                  <a:t>טריאנגולציה באורך מינימלי:</a:t>
                </a:r>
                <a:r>
                  <a:rPr lang="he-IL" sz="1200" dirty="0"/>
                  <a:t> הפתרון האופטימלי שבו יש צלע בין שני קודקודים מורכב מהצלע ומתתי הצלעות שהצלע חוצה. אזי אם יש </a:t>
                </a:r>
                <a:r>
                  <a:rPr lang="en-US" sz="1200" dirty="0"/>
                  <a:t>n</a:t>
                </a:r>
                <a:r>
                  <a:rPr lang="he-IL" sz="1200" dirty="0"/>
                  <a:t> קודקודים יש </a:t>
                </a:r>
                <a:r>
                  <a:rPr lang="en-US" sz="1200" dirty="0"/>
                  <a:t>n</a:t>
                </a:r>
                <a:r>
                  <a:rPr lang="he-IL" sz="1200" dirty="0"/>
                  <a:t> אפשרויות לשני חצאי מצולעים, אזי הסיבוכיות היא </a:t>
                </a:r>
                <a:r>
                  <a:rPr lang="en-US" sz="1200" dirty="0"/>
                  <a:t>O(</a:t>
                </a:r>
                <a:r>
                  <a:rPr lang="en-US" sz="1200" dirty="0" err="1"/>
                  <a:t>n^3</a:t>
                </a:r>
                <a:r>
                  <a:rPr lang="en-US" sz="1200" dirty="0"/>
                  <a:t>)</a:t>
                </a:r>
                <a:r>
                  <a:rPr lang="he-IL" sz="1200" dirty="0"/>
                  <a:t>. </a:t>
                </a:r>
                <a:r>
                  <a:rPr lang="he-IL" sz="1200" u="sng" dirty="0"/>
                  <a:t>קבוצה </a:t>
                </a:r>
                <a:r>
                  <a:rPr lang="he-IL" sz="1200" u="sng" dirty="0" err="1"/>
                  <a:t>בת"ל</a:t>
                </a:r>
                <a:r>
                  <a:rPr lang="he-IL" sz="1200" u="sng" dirty="0"/>
                  <a:t> כבדה ביותר בגרף מסלולי:</a:t>
                </a:r>
                <a:r>
                  <a:rPr lang="he-IL" sz="1200" dirty="0"/>
                  <a:t> גרף מסלולי הוא גרף בו מכל צומת </a:t>
                </a:r>
                <a:r>
                  <a:rPr lang="en-US" sz="1200" dirty="0" err="1"/>
                  <a:t>i</a:t>
                </a:r>
                <a:r>
                  <a:rPr lang="he-IL" sz="1200" dirty="0"/>
                  <a:t> יש קשת לצומת </a:t>
                </a:r>
                <a:r>
                  <a:rPr lang="en-US" sz="1200" dirty="0" err="1"/>
                  <a:t>i+1</a:t>
                </a:r>
                <a:r>
                  <a:rPr lang="he-IL" sz="1200" dirty="0"/>
                  <a:t>. קבוצת צמתים </a:t>
                </a:r>
                <a:r>
                  <a:rPr lang="he-IL" sz="1200" dirty="0" err="1"/>
                  <a:t>בת"ל</a:t>
                </a:r>
                <a:r>
                  <a:rPr lang="he-IL" sz="1200" dirty="0"/>
                  <a:t> היא קבוצת צמתים כך שהם לא חולקים אף קשת (הקשתות </a:t>
                </a:r>
                <a:r>
                  <a:rPr lang="he-IL" sz="1200" dirty="0" err="1"/>
                  <a:t>ממושקלות</a:t>
                </a:r>
                <a:r>
                  <a:rPr lang="he-IL" sz="1200" dirty="0"/>
                  <a:t>) ב-</a:t>
                </a:r>
                <a:r>
                  <a:rPr lang="en-US" sz="1200" dirty="0"/>
                  <a:t>A+[</a:t>
                </a:r>
                <a:r>
                  <a:rPr lang="en-US" sz="1200" dirty="0" err="1"/>
                  <a:t>i</a:t>
                </a:r>
                <a:r>
                  <a:rPr lang="en-US" sz="1200" dirty="0"/>
                  <a:t>]</a:t>
                </a:r>
                <a:r>
                  <a:rPr lang="he-IL" sz="1200" dirty="0"/>
                  <a:t> נשמר הפתרון לצמתים עד הצומת ה-</a:t>
                </a:r>
                <a:r>
                  <a:rPr lang="en-US" sz="1200" dirty="0" err="1"/>
                  <a:t>i</a:t>
                </a:r>
                <a:r>
                  <a:rPr lang="he-IL" sz="1200" dirty="0"/>
                  <a:t> עם אותו הצומת וב-</a:t>
                </a:r>
                <a:r>
                  <a:rPr lang="en-US" sz="1200" dirty="0"/>
                  <a:t>A-[</a:t>
                </a:r>
                <a:r>
                  <a:rPr lang="en-US" sz="1200" dirty="0" err="1"/>
                  <a:t>i</a:t>
                </a:r>
                <a:r>
                  <a:rPr lang="en-US" sz="1200" dirty="0"/>
                  <a:t>]</a:t>
                </a:r>
                <a:r>
                  <a:rPr lang="he-IL" sz="1200" dirty="0"/>
                  <a:t> את הפתרון כש-</a:t>
                </a:r>
                <a:r>
                  <a:rPr lang="en-US" sz="1200" dirty="0" err="1"/>
                  <a:t>i</a:t>
                </a:r>
                <a:r>
                  <a:rPr lang="he-IL" sz="1200" dirty="0"/>
                  <a:t> לא בקבוצה. הוכחה:</a:t>
                </a:r>
                <a:r>
                  <a:rPr lang="en-US" sz="1200" dirty="0"/>
                  <a:t> </a:t>
                </a:r>
                <a:r>
                  <a:rPr lang="he-IL" sz="1200" dirty="0"/>
                  <a:t>תתי-עצים. אם צומת לא נמצא בעץ, אז כל בניו כן, אחרת הקשתות ביניהם לא מכוסות. לכל צומת </a:t>
                </a:r>
                <a:r>
                  <a:rPr lang="en-US" sz="1200" dirty="0" err="1"/>
                  <a:t>i</a:t>
                </a:r>
                <a:r>
                  <a:rPr lang="he-IL" sz="1200" dirty="0"/>
                  <a:t> </a:t>
                </a:r>
                <a:r>
                  <a:rPr lang="he-IL" sz="1200" dirty="0" err="1"/>
                  <a:t>נחשבאינדוקציה</a:t>
                </a:r>
                <a:r>
                  <a:rPr lang="he-IL" sz="1200" dirty="0"/>
                  <a:t>. זמן:</a:t>
                </a:r>
                <a:r>
                  <a:rPr lang="en-US" sz="1200" dirty="0"/>
                  <a:t> O(n) </a:t>
                </a:r>
                <a:r>
                  <a:rPr lang="he-IL" sz="1200" u="sng" dirty="0"/>
                  <a:t>כיסוי מינימלי בעצים:</a:t>
                </a:r>
                <a:r>
                  <a:rPr lang="he-IL" sz="1200" dirty="0"/>
                  <a:t> נשריש את העץ שרירותית כך שתתי-הבעיות הם </a:t>
                </a:r>
                <a:r>
                  <a:rPr lang="en-US" sz="1200" dirty="0"/>
                  <a:t>A+[</a:t>
                </a:r>
                <a:r>
                  <a:rPr lang="en-US" sz="1200" dirty="0" err="1"/>
                  <a:t>i</a:t>
                </a:r>
                <a:r>
                  <a:rPr lang="en-US" sz="1200" dirty="0"/>
                  <a:t>],A-[</a:t>
                </a:r>
                <a:r>
                  <a:rPr lang="en-US" sz="1200" dirty="0" err="1"/>
                  <a:t>i</a:t>
                </a:r>
                <a:r>
                  <a:rPr lang="en-US" sz="1200" dirty="0"/>
                  <a:t>]</a:t>
                </a:r>
                <a:r>
                  <a:rPr lang="he-IL" sz="1200" dirty="0"/>
                  <a:t>, פתרונות עם ובלי </a:t>
                </a:r>
                <a:r>
                  <a:rPr lang="en-US" sz="1200" dirty="0" err="1"/>
                  <a:t>i</a:t>
                </a:r>
                <a:r>
                  <a:rPr lang="he-IL" sz="1200" dirty="0"/>
                  <a:t> בכיסוי. מתחילים מהעלים והפתרון הוא הפתרון המינימלי של השורש. מתחילים מהצמתים הוכחה:</a:t>
                </a:r>
                <a:r>
                  <a:rPr lang="en-US" sz="1200" dirty="0"/>
                  <a:t> </a:t>
                </a:r>
                <a:r>
                  <a:rPr lang="he-IL" sz="1200" dirty="0"/>
                  <a:t>באינדוקציה. </a:t>
                </a:r>
                <a:r>
                  <a:rPr lang="he-IL" sz="1200" u="sng" dirty="0"/>
                  <a:t>מסלול ארוך ביותר ב-</a:t>
                </a:r>
                <a:r>
                  <a:rPr lang="en-US" sz="1200" u="sng" dirty="0"/>
                  <a:t>DAG</a:t>
                </a:r>
                <a:r>
                  <a:rPr lang="he-IL" sz="1200" u="sng" dirty="0"/>
                  <a:t>:</a:t>
                </a:r>
                <a:r>
                  <a:rPr lang="he-IL" sz="1200" dirty="0"/>
                  <a:t> מחפשים מסלול ארוך ביותר מ-</a:t>
                </a:r>
                <a:r>
                  <a:rPr lang="en-US" sz="1200" dirty="0"/>
                  <a:t>s</a:t>
                </a:r>
                <a:r>
                  <a:rPr lang="he-IL" sz="1200" dirty="0"/>
                  <a:t> ל-</a:t>
                </a:r>
                <a:r>
                  <a:rPr lang="en-US" sz="1200" dirty="0"/>
                  <a:t>t</a:t>
                </a:r>
                <a:r>
                  <a:rPr lang="he-IL" sz="1200" dirty="0"/>
                  <a:t>. נעבור על הצמתים מהסוף להתחלה ונשמור </a:t>
                </a:r>
                <a:r>
                  <a:rPr lang="en-US" sz="1200" dirty="0"/>
                  <a:t>A[</a:t>
                </a:r>
                <a:r>
                  <a:rPr lang="en-US" sz="1200" dirty="0" err="1"/>
                  <a:t>i</a:t>
                </a:r>
                <a:r>
                  <a:rPr lang="en-US" sz="1200" dirty="0"/>
                  <a:t>] = max{A[j]+1}</a:t>
                </a:r>
                <a:r>
                  <a:rPr lang="he-IL" sz="1200" dirty="0"/>
                  <a:t> כך שקיימת קשת מ-</a:t>
                </a:r>
                <a:r>
                  <a:rPr lang="en-US" sz="1200" dirty="0" err="1"/>
                  <a:t>i</a:t>
                </a:r>
                <a:r>
                  <a:rPr lang="he-IL" sz="1200" dirty="0"/>
                  <a:t> ל-</a:t>
                </a:r>
                <a:r>
                  <a:rPr lang="en-US" sz="1200" dirty="0"/>
                  <a:t>j</a:t>
                </a:r>
                <a:r>
                  <a:rPr lang="he-IL" sz="1200" dirty="0"/>
                  <a:t> וזהו אורך המסלול המקסימלי מ-</a:t>
                </a:r>
                <a:r>
                  <a:rPr lang="en-US" sz="1200" dirty="0" err="1"/>
                  <a:t>i</a:t>
                </a:r>
                <a:r>
                  <a:rPr lang="he-IL" sz="1200" dirty="0"/>
                  <a:t> ל-</a:t>
                </a:r>
                <a:r>
                  <a:rPr lang="en-US" sz="1200" dirty="0"/>
                  <a:t>t</a:t>
                </a:r>
                <a:r>
                  <a:rPr lang="he-IL" sz="1200" dirty="0"/>
                  <a:t>. התשובה היא</a:t>
                </a:r>
                <a:r>
                  <a:rPr lang="en-US" sz="1200" dirty="0"/>
                  <a:t>A[s]</a:t>
                </a:r>
                <a:r>
                  <a:rPr lang="he-IL" sz="1200" dirty="0"/>
                  <a:t> וקל לראות כיצד נמצא את צמתי המסלול. זמן:</a:t>
                </a:r>
                <a:r>
                  <a:rPr lang="en-US" sz="1200" dirty="0"/>
                  <a:t>O(|V|+|E|)</a:t>
                </a:r>
                <a:r>
                  <a:rPr lang="he-IL" sz="1200" dirty="0"/>
                  <a:t>.</a:t>
                </a:r>
                <a:r>
                  <a:rPr lang="he-IL" sz="1200" u="sng" dirty="0"/>
                  <a:t>קוטר בעץ:</a:t>
                </a:r>
                <a:r>
                  <a:rPr lang="he-IL" sz="1200" dirty="0"/>
                  <a:t> קוטר בעץ הינו המסלול הארוך ביותר בו. הוא בהכרח בין שני עלים. נשריש שרירותית את העץ, נשמור את עומקי הצמתים בתתי העצים שלו ב-</a:t>
                </a:r>
                <a:r>
                  <a:rPr lang="en-US" sz="1200" dirty="0"/>
                  <a:t>d(v)</a:t>
                </a:r>
                <a:r>
                  <a:rPr lang="he-IL" sz="1200" dirty="0"/>
                  <a:t>, והתשובה היא </a:t>
                </a:r>
                <a14:m>
                  <m:oMath xmlns:m="http://schemas.openxmlformats.org/officeDocument/2006/math">
                    <m:r>
                      <a:rPr lang="en-US" sz="1200" i="1">
                        <a:latin typeface="Cambria Math" panose="02040503050406030204" pitchFamily="18" charset="0"/>
                      </a:rPr>
                      <m:t>2</m:t>
                    </m:r>
                    <m:r>
                      <a:rPr lang="en-US" sz="1200" i="1">
                        <a:latin typeface="Cambria Math" panose="02040503050406030204" pitchFamily="18" charset="0"/>
                      </a:rPr>
                      <m:t>+</m:t>
                    </m:r>
                    <m:limLow>
                      <m:limLowPr>
                        <m:ctrlPr>
                          <a:rPr lang="en-US" sz="1200" i="1">
                            <a:latin typeface="Cambria Math" panose="02040503050406030204" pitchFamily="18" charset="0"/>
                          </a:rPr>
                        </m:ctrlPr>
                      </m:limLowPr>
                      <m:e>
                        <m:r>
                          <m:rPr>
                            <m:sty m:val="p"/>
                          </m:rPr>
                          <a:rPr lang="en-US" sz="1200">
                            <a:latin typeface="Cambria Math" panose="02040503050406030204" pitchFamily="18" charset="0"/>
                          </a:rPr>
                          <m:t>max</m:t>
                        </m:r>
                      </m:e>
                      <m:lim>
                        <m:r>
                          <m:rPr>
                            <m:sty m:val="p"/>
                          </m:rPr>
                          <a:rPr lang="en-US" sz="1200">
                            <a:latin typeface="Cambria Math" panose="02040503050406030204" pitchFamily="18" charset="0"/>
                          </a:rPr>
                          <m:t>u</m:t>
                        </m:r>
                        <m:r>
                          <a:rPr lang="en-US" sz="1200" i="1">
                            <a:latin typeface="Cambria Math" panose="02040503050406030204" pitchFamily="18" charset="0"/>
                          </a:rPr>
                          <m:t>∈</m:t>
                        </m:r>
                        <m:r>
                          <a:rPr lang="en-US" sz="1200" i="1">
                            <a:latin typeface="Cambria Math" panose="02040503050406030204" pitchFamily="18" charset="0"/>
                          </a:rPr>
                          <m:t>𝑐</m:t>
                        </m:r>
                        <m:d>
                          <m:dPr>
                            <m:ctrlPr>
                              <a:rPr lang="en-US" sz="1200" i="1">
                                <a:latin typeface="Cambria Math" panose="02040503050406030204" pitchFamily="18" charset="0"/>
                              </a:rPr>
                            </m:ctrlPr>
                          </m:dPr>
                          <m:e>
                            <m:r>
                              <a:rPr lang="en-US" sz="1200" i="1">
                                <a:latin typeface="Cambria Math" panose="02040503050406030204" pitchFamily="18" charset="0"/>
                              </a:rPr>
                              <m:t>𝑣</m:t>
                            </m:r>
                          </m:e>
                        </m:d>
                      </m:lim>
                    </m:limLow>
                    <m:d>
                      <m:dPr>
                        <m:ctrlPr>
                          <a:rPr lang="en-US" sz="1200" i="1">
                            <a:latin typeface="Cambria Math" panose="02040503050406030204" pitchFamily="18" charset="0"/>
                          </a:rPr>
                        </m:ctrlPr>
                      </m:dPr>
                      <m:e>
                        <m:r>
                          <a:rPr lang="en-US" sz="1200" i="1">
                            <a:latin typeface="Cambria Math" panose="02040503050406030204" pitchFamily="18" charset="0"/>
                          </a:rPr>
                          <m:t>𝑑</m:t>
                        </m:r>
                        <m:d>
                          <m:dPr>
                            <m:ctrlPr>
                              <a:rPr lang="en-US" sz="1200" i="1">
                                <a:latin typeface="Cambria Math" panose="02040503050406030204" pitchFamily="18" charset="0"/>
                              </a:rPr>
                            </m:ctrlPr>
                          </m:dPr>
                          <m:e>
                            <m:r>
                              <a:rPr lang="en-US" sz="1200" i="1">
                                <a:latin typeface="Cambria Math" panose="02040503050406030204" pitchFamily="18" charset="0"/>
                              </a:rPr>
                              <m:t>𝑢</m:t>
                            </m:r>
                          </m:e>
                        </m:d>
                      </m:e>
                    </m:d>
                    <m:r>
                      <a:rPr lang="en-US" sz="1200" i="1">
                        <a:latin typeface="Cambria Math" panose="02040503050406030204" pitchFamily="18" charset="0"/>
                      </a:rPr>
                      <m:t>+</m:t>
                    </m:r>
                    <m:limLow>
                      <m:limLowPr>
                        <m:ctrlPr>
                          <a:rPr lang="en-US" sz="1200" i="1">
                            <a:latin typeface="Cambria Math" panose="02040503050406030204" pitchFamily="18" charset="0"/>
                          </a:rPr>
                        </m:ctrlPr>
                      </m:limLowPr>
                      <m:e>
                        <m:acc>
                          <m:accPr>
                            <m:chr m:val="̃"/>
                            <m:ctrlPr>
                              <a:rPr lang="en-US" sz="1200" i="1">
                                <a:latin typeface="Cambria Math" panose="02040503050406030204" pitchFamily="18" charset="0"/>
                              </a:rPr>
                            </m:ctrlPr>
                          </m:accPr>
                          <m:e>
                            <m:r>
                              <m:rPr>
                                <m:nor/>
                              </m:rPr>
                              <a:rPr lang="en-US" sz="1200">
                                <a:latin typeface="Cambria Math" panose="02040503050406030204" pitchFamily="18" charset="0"/>
                              </a:rPr>
                              <m:t>max</m:t>
                            </m:r>
                          </m:e>
                        </m:acc>
                      </m:e>
                      <m:lim>
                        <m:r>
                          <a:rPr lang="en-US" sz="1200" i="1">
                            <a:latin typeface="Cambria Math" panose="02040503050406030204" pitchFamily="18" charset="0"/>
                          </a:rPr>
                          <m:t>𝑢</m:t>
                        </m:r>
                        <m:r>
                          <a:rPr lang="en-US" sz="1200" i="1">
                            <a:latin typeface="Cambria Math" panose="02040503050406030204" pitchFamily="18" charset="0"/>
                          </a:rPr>
                          <m:t>∈</m:t>
                        </m:r>
                        <m:r>
                          <a:rPr lang="en-US" sz="1200" i="1">
                            <a:latin typeface="Cambria Math" panose="02040503050406030204" pitchFamily="18" charset="0"/>
                          </a:rPr>
                          <m:t>𝑐</m:t>
                        </m:r>
                        <m:d>
                          <m:dPr>
                            <m:ctrlPr>
                              <a:rPr lang="en-US" sz="1200" i="1">
                                <a:latin typeface="Cambria Math" panose="02040503050406030204" pitchFamily="18" charset="0"/>
                              </a:rPr>
                            </m:ctrlPr>
                          </m:dPr>
                          <m:e>
                            <m:r>
                              <a:rPr lang="en-US" sz="1200" i="1">
                                <a:latin typeface="Cambria Math" panose="02040503050406030204" pitchFamily="18" charset="0"/>
                              </a:rPr>
                              <m:t>𝑣</m:t>
                            </m:r>
                          </m:e>
                        </m:d>
                      </m:lim>
                    </m:limLow>
                    <m:r>
                      <a:rPr lang="en-US" sz="1200" i="1">
                        <a:latin typeface="Cambria Math" panose="02040503050406030204" pitchFamily="18" charset="0"/>
                      </a:rPr>
                      <m:t>(</m:t>
                    </m:r>
                    <m:r>
                      <a:rPr lang="en-US" sz="1200" i="1">
                        <a:latin typeface="Cambria Math" panose="02040503050406030204" pitchFamily="18" charset="0"/>
                      </a:rPr>
                      <m:t>𝑑</m:t>
                    </m:r>
                    <m:d>
                      <m:dPr>
                        <m:ctrlPr>
                          <a:rPr lang="en-US" sz="1200" i="1">
                            <a:latin typeface="Cambria Math" panose="02040503050406030204" pitchFamily="18" charset="0"/>
                          </a:rPr>
                        </m:ctrlPr>
                      </m:dPr>
                      <m:e>
                        <m:r>
                          <a:rPr lang="en-US" sz="1200" i="1">
                            <a:latin typeface="Cambria Math" panose="02040503050406030204" pitchFamily="18" charset="0"/>
                          </a:rPr>
                          <m:t>𝑢</m:t>
                        </m:r>
                      </m:e>
                    </m:d>
                    <m:r>
                      <a:rPr lang="en-US" sz="1200" i="1">
                        <a:latin typeface="Cambria Math" panose="02040503050406030204" pitchFamily="18" charset="0"/>
                      </a:rPr>
                      <m:t>)</m:t>
                    </m:r>
                  </m:oMath>
                </a14:m>
                <a:r>
                  <a:rPr lang="en-US" sz="1200" dirty="0"/>
                  <a:t> </a:t>
                </a:r>
                <a:r>
                  <a:rPr lang="he-IL" sz="1200" dirty="0"/>
                  <a:t> כאשר </a:t>
                </a:r>
                <a:r>
                  <a:rPr lang="en-US" sz="1200" dirty="0"/>
                  <a:t>c(v)</a:t>
                </a:r>
                <a:r>
                  <a:rPr lang="he-IL" sz="1200" dirty="0"/>
                  <a:t> הם בני השורש. המסלול חייב להיות בין עומקי תתי העצים לכן זוהי התשובה. לכל צומת וקשת מבצעים מס' פעולות קבוע לכן הסיבוכיות לינארית. </a:t>
                </a:r>
                <a:r>
                  <a:rPr lang="he-IL" sz="1200" u="sng" dirty="0"/>
                  <a:t>בעיות נוספות:</a:t>
                </a:r>
                <a:r>
                  <a:rPr lang="he-IL" sz="1200" dirty="0"/>
                  <a:t> מסלול כבד ביותר בלוח, ריצוף אריחים, תת-סדרה עולה ארוכה ביותר, מרחק עריכה.</a:t>
                </a:r>
                <a:endParaRPr lang="he-IL" sz="1200" b="1" dirty="0"/>
              </a:p>
              <a:p>
                <a:pPr algn="r" rtl="1"/>
                <a:r>
                  <a:rPr lang="he-IL" sz="1200" b="1" dirty="0"/>
                  <a:t>ת.ב:</a:t>
                </a:r>
                <a:r>
                  <a:rPr lang="he-IL" sz="1200" dirty="0"/>
                  <a:t> </a:t>
                </a:r>
              </a:p>
            </p:txBody>
          </p:sp>
        </mc:Choice>
        <mc:Fallback xmlns="">
          <p:sp>
            <p:nvSpPr>
              <p:cNvPr id="17" name="תיבת טקסט 16">
                <a:extLst>
                  <a:ext uri="{FF2B5EF4-FFF2-40B4-BE49-F238E27FC236}">
                    <a16:creationId xmlns:a16="http://schemas.microsoft.com/office/drawing/2014/main" id="{6F0F249A-F4B3-931C-057B-B633A0B692EB}"/>
                  </a:ext>
                </a:extLst>
              </p:cNvPr>
              <p:cNvSpPr txBox="1">
                <a:spLocks noRot="1" noChangeAspect="1" noMove="1" noResize="1" noEditPoints="1" noAdjustHandles="1" noChangeArrowheads="1" noChangeShapeType="1" noTextEdit="1"/>
              </p:cNvSpPr>
              <p:nvPr/>
            </p:nvSpPr>
            <p:spPr>
              <a:xfrm>
                <a:off x="0" y="3384875"/>
                <a:ext cx="6221773" cy="4245073"/>
              </a:xfrm>
              <a:prstGeom prst="rect">
                <a:avLst/>
              </a:prstGeom>
              <a:blipFill>
                <a:blip r:embed="rId3"/>
                <a:stretch>
                  <a:fillRect l="-294" t="-287" r="-98"/>
                </a:stretch>
              </a:blipFill>
            </p:spPr>
            <p:txBody>
              <a:bodyPr/>
              <a:lstStyle/>
              <a:p>
                <a:r>
                  <a:rPr lang="he-IL">
                    <a:noFill/>
                  </a:rPr>
                  <a:t> </a:t>
                </a:r>
              </a:p>
            </p:txBody>
          </p:sp>
        </mc:Fallback>
      </mc:AlternateContent>
      <p:sp>
        <p:nvSpPr>
          <p:cNvPr id="18" name="כותרת משנה 2">
            <a:extLst>
              <a:ext uri="{FF2B5EF4-FFF2-40B4-BE49-F238E27FC236}">
                <a16:creationId xmlns:a16="http://schemas.microsoft.com/office/drawing/2014/main" id="{8B79B02B-72DC-92B5-9A0B-24D9F599109F}"/>
              </a:ext>
            </a:extLst>
          </p:cNvPr>
          <p:cNvSpPr txBox="1">
            <a:spLocks/>
          </p:cNvSpPr>
          <p:nvPr/>
        </p:nvSpPr>
        <p:spPr>
          <a:xfrm>
            <a:off x="5633927" y="3444657"/>
            <a:ext cx="775080" cy="242202"/>
          </a:xfrm>
          <a:prstGeom prst="rect">
            <a:avLst/>
          </a:prstGeom>
        </p:spPr>
        <p:txBody>
          <a:bodyPr vert="horz" lIns="56721" tIns="28361" rIns="56721" bIns="28361"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b="1" dirty="0">
                <a:solidFill>
                  <a:schemeClr val="accent5"/>
                </a:solidFill>
              </a:rPr>
              <a:t>DP</a:t>
            </a:r>
            <a:endParaRPr lang="he-IL" sz="1241" b="1" dirty="0">
              <a:solidFill>
                <a:schemeClr val="accent5"/>
              </a:solidFill>
            </a:endParaRPr>
          </a:p>
        </p:txBody>
      </p:sp>
      <p:cxnSp>
        <p:nvCxnSpPr>
          <p:cNvPr id="25" name="מחבר ישר 24">
            <a:extLst>
              <a:ext uri="{FF2B5EF4-FFF2-40B4-BE49-F238E27FC236}">
                <a16:creationId xmlns:a16="http://schemas.microsoft.com/office/drawing/2014/main" id="{09E8BF31-9F9B-C919-931E-E6C7F2AD226E}"/>
              </a:ext>
            </a:extLst>
          </p:cNvPr>
          <p:cNvCxnSpPr>
            <a:cxnSpLocks/>
          </p:cNvCxnSpPr>
          <p:nvPr/>
        </p:nvCxnSpPr>
        <p:spPr>
          <a:xfrm flipH="1" flipV="1">
            <a:off x="360503" y="1822744"/>
            <a:ext cx="10387424" cy="20843"/>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31" name="מחבר ישר 30">
            <a:extLst>
              <a:ext uri="{FF2B5EF4-FFF2-40B4-BE49-F238E27FC236}">
                <a16:creationId xmlns:a16="http://schemas.microsoft.com/office/drawing/2014/main" id="{90F77A73-02B3-B528-72AF-715110DEB207}"/>
              </a:ext>
            </a:extLst>
          </p:cNvPr>
          <p:cNvCxnSpPr>
            <a:cxnSpLocks/>
          </p:cNvCxnSpPr>
          <p:nvPr/>
        </p:nvCxnSpPr>
        <p:spPr>
          <a:xfrm flipH="1">
            <a:off x="6251021" y="3444657"/>
            <a:ext cx="4496906" cy="0"/>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13" name="מחבר ישר 12">
            <a:extLst>
              <a:ext uri="{FF2B5EF4-FFF2-40B4-BE49-F238E27FC236}">
                <a16:creationId xmlns:a16="http://schemas.microsoft.com/office/drawing/2014/main" id="{A6B3086E-D84B-0AEA-B0B2-47B0620C7335}"/>
              </a:ext>
            </a:extLst>
          </p:cNvPr>
          <p:cNvCxnSpPr>
            <a:cxnSpLocks/>
          </p:cNvCxnSpPr>
          <p:nvPr/>
        </p:nvCxnSpPr>
        <p:spPr>
          <a:xfrm>
            <a:off x="2829722" y="1896517"/>
            <a:ext cx="0" cy="1200491"/>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20" name="מחבר ישר 19">
            <a:extLst>
              <a:ext uri="{FF2B5EF4-FFF2-40B4-BE49-F238E27FC236}">
                <a16:creationId xmlns:a16="http://schemas.microsoft.com/office/drawing/2014/main" id="{6541EB90-8109-03F2-8D6C-30FB89519F37}"/>
              </a:ext>
            </a:extLst>
          </p:cNvPr>
          <p:cNvCxnSpPr>
            <a:cxnSpLocks/>
          </p:cNvCxnSpPr>
          <p:nvPr/>
        </p:nvCxnSpPr>
        <p:spPr>
          <a:xfrm flipV="1">
            <a:off x="6182974" y="3444657"/>
            <a:ext cx="0" cy="4031908"/>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28" name="מחבר ישר 27">
            <a:extLst>
              <a:ext uri="{FF2B5EF4-FFF2-40B4-BE49-F238E27FC236}">
                <a16:creationId xmlns:a16="http://schemas.microsoft.com/office/drawing/2014/main" id="{D3CFD115-BE51-FBB8-E7E2-E2A4B8712C2C}"/>
              </a:ext>
            </a:extLst>
          </p:cNvPr>
          <p:cNvCxnSpPr>
            <a:cxnSpLocks/>
          </p:cNvCxnSpPr>
          <p:nvPr/>
        </p:nvCxnSpPr>
        <p:spPr>
          <a:xfrm flipH="1">
            <a:off x="1643036" y="3444657"/>
            <a:ext cx="4496906" cy="0"/>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01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תמונה 19">
            <a:extLst>
              <a:ext uri="{FF2B5EF4-FFF2-40B4-BE49-F238E27FC236}">
                <a16:creationId xmlns:a16="http://schemas.microsoft.com/office/drawing/2014/main" id="{67B4E143-6772-2872-811D-85B9958CD17B}"/>
              </a:ext>
            </a:extLst>
          </p:cNvPr>
          <p:cNvPicPr>
            <a:picLocks noChangeAspect="1"/>
          </p:cNvPicPr>
          <p:nvPr/>
        </p:nvPicPr>
        <p:blipFill rotWithShape="1">
          <a:blip r:embed="rId2"/>
          <a:srcRect t="-403" b="1"/>
          <a:stretch/>
        </p:blipFill>
        <p:spPr>
          <a:xfrm>
            <a:off x="6563653" y="4527291"/>
            <a:ext cx="2172149" cy="3099703"/>
          </a:xfrm>
          <a:prstGeom prst="rect">
            <a:avLst/>
          </a:prstGeom>
        </p:spPr>
      </p:pic>
      <p:pic>
        <p:nvPicPr>
          <p:cNvPr id="29" name="תמונה 28">
            <a:extLst>
              <a:ext uri="{FF2B5EF4-FFF2-40B4-BE49-F238E27FC236}">
                <a16:creationId xmlns:a16="http://schemas.microsoft.com/office/drawing/2014/main" id="{5FAD746F-4647-092C-3040-BB9602EFDA1F}"/>
              </a:ext>
            </a:extLst>
          </p:cNvPr>
          <p:cNvPicPr>
            <a:picLocks noChangeAspect="1"/>
          </p:cNvPicPr>
          <p:nvPr/>
        </p:nvPicPr>
        <p:blipFill>
          <a:blip r:embed="rId3"/>
          <a:stretch>
            <a:fillRect/>
          </a:stretch>
        </p:blipFill>
        <p:spPr>
          <a:xfrm>
            <a:off x="9557" y="4517902"/>
            <a:ext cx="6563654" cy="3071902"/>
          </a:xfrm>
          <a:prstGeom prst="rect">
            <a:avLst/>
          </a:prstGeom>
        </p:spPr>
      </p:pic>
      <p:sp>
        <p:nvSpPr>
          <p:cNvPr id="30" name="כותרת משנה 2">
            <a:extLst>
              <a:ext uri="{FF2B5EF4-FFF2-40B4-BE49-F238E27FC236}">
                <a16:creationId xmlns:a16="http://schemas.microsoft.com/office/drawing/2014/main" id="{0F4CECA8-D804-74B1-6F17-901E89F587F4}"/>
              </a:ext>
            </a:extLst>
          </p:cNvPr>
          <p:cNvSpPr txBox="1">
            <a:spLocks/>
          </p:cNvSpPr>
          <p:nvPr/>
        </p:nvSpPr>
        <p:spPr>
          <a:xfrm>
            <a:off x="10258389" y="-19664"/>
            <a:ext cx="566926" cy="228823"/>
          </a:xfrm>
          <a:prstGeom prst="rect">
            <a:avLst/>
          </a:prstGeom>
        </p:spPr>
        <p:txBody>
          <a:bodyPr vert="horz" lIns="56721" tIns="28361" rIns="56721" bIns="28361"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b="1" dirty="0">
                <a:solidFill>
                  <a:schemeClr val="accent5"/>
                </a:solidFill>
              </a:rPr>
              <a:t>MST</a:t>
            </a:r>
            <a:endParaRPr lang="he-IL" sz="1241" b="1" dirty="0">
              <a:solidFill>
                <a:schemeClr val="accent5"/>
              </a:solidFill>
            </a:endParaRPr>
          </a:p>
        </p:txBody>
      </p:sp>
      <p:pic>
        <p:nvPicPr>
          <p:cNvPr id="34" name="תמונה 33">
            <a:extLst>
              <a:ext uri="{FF2B5EF4-FFF2-40B4-BE49-F238E27FC236}">
                <a16:creationId xmlns:a16="http://schemas.microsoft.com/office/drawing/2014/main" id="{D8732B66-A298-2C6C-E205-D42EE59A2504}"/>
              </a:ext>
            </a:extLst>
          </p:cNvPr>
          <p:cNvPicPr>
            <a:picLocks noChangeAspect="1"/>
          </p:cNvPicPr>
          <p:nvPr/>
        </p:nvPicPr>
        <p:blipFill>
          <a:blip r:embed="rId4"/>
          <a:stretch>
            <a:fillRect/>
          </a:stretch>
        </p:blipFill>
        <p:spPr>
          <a:xfrm>
            <a:off x="-10107" y="18943"/>
            <a:ext cx="4061154" cy="692488"/>
          </a:xfrm>
          <a:prstGeom prst="rect">
            <a:avLst/>
          </a:prstGeom>
        </p:spPr>
      </p:pic>
      <p:pic>
        <p:nvPicPr>
          <p:cNvPr id="36" name="תמונה 35">
            <a:extLst>
              <a:ext uri="{FF2B5EF4-FFF2-40B4-BE49-F238E27FC236}">
                <a16:creationId xmlns:a16="http://schemas.microsoft.com/office/drawing/2014/main" id="{1E6929D5-C8F9-6E8A-674E-C175AA49071B}"/>
              </a:ext>
            </a:extLst>
          </p:cNvPr>
          <p:cNvPicPr>
            <a:picLocks noChangeAspect="1"/>
          </p:cNvPicPr>
          <p:nvPr/>
        </p:nvPicPr>
        <p:blipFill>
          <a:blip r:embed="rId5"/>
          <a:stretch>
            <a:fillRect/>
          </a:stretch>
        </p:blipFill>
        <p:spPr>
          <a:xfrm>
            <a:off x="8749032" y="5191198"/>
            <a:ext cx="1952836" cy="2435796"/>
          </a:xfrm>
          <a:prstGeom prst="rect">
            <a:avLst/>
          </a:prstGeom>
        </p:spPr>
      </p:pic>
      <p:sp>
        <p:nvSpPr>
          <p:cNvPr id="39" name="כותרת משנה 2">
            <a:extLst>
              <a:ext uri="{FF2B5EF4-FFF2-40B4-BE49-F238E27FC236}">
                <a16:creationId xmlns:a16="http://schemas.microsoft.com/office/drawing/2014/main" id="{189F599D-0762-FF06-113F-6231F4368214}"/>
              </a:ext>
            </a:extLst>
          </p:cNvPr>
          <p:cNvSpPr txBox="1">
            <a:spLocks/>
          </p:cNvSpPr>
          <p:nvPr/>
        </p:nvSpPr>
        <p:spPr>
          <a:xfrm>
            <a:off x="7159261" y="711431"/>
            <a:ext cx="644451" cy="289878"/>
          </a:xfrm>
          <a:prstGeom prst="rect">
            <a:avLst/>
          </a:prstGeom>
        </p:spPr>
        <p:txBody>
          <a:bodyPr vert="horz" lIns="56721" tIns="28361" rIns="56721" bIns="28361"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b="1" dirty="0">
                <a:solidFill>
                  <a:schemeClr val="accent5"/>
                </a:solidFill>
              </a:rPr>
              <a:t>Flow</a:t>
            </a:r>
            <a:endParaRPr lang="he-IL" sz="2000" b="1" dirty="0">
              <a:solidFill>
                <a:schemeClr val="accent5"/>
              </a:solidFill>
            </a:endParaRPr>
          </a:p>
        </p:txBody>
      </p:sp>
      <p:sp>
        <p:nvSpPr>
          <p:cNvPr id="49" name="תיבת טקסט 48">
            <a:extLst>
              <a:ext uri="{FF2B5EF4-FFF2-40B4-BE49-F238E27FC236}">
                <a16:creationId xmlns:a16="http://schemas.microsoft.com/office/drawing/2014/main" id="{82E87305-7366-DD7D-459D-B68946719559}"/>
              </a:ext>
            </a:extLst>
          </p:cNvPr>
          <p:cNvSpPr txBox="1"/>
          <p:nvPr/>
        </p:nvSpPr>
        <p:spPr>
          <a:xfrm>
            <a:off x="-70336" y="659664"/>
            <a:ext cx="8180440" cy="3985706"/>
          </a:xfrm>
          <a:prstGeom prst="rect">
            <a:avLst/>
          </a:prstGeom>
          <a:noFill/>
        </p:spPr>
        <p:txBody>
          <a:bodyPr wrap="square">
            <a:spAutoFit/>
          </a:bodyPr>
          <a:lstStyle/>
          <a:p>
            <a:pPr lvl="1" algn="r" rtl="1"/>
            <a:r>
              <a:rPr lang="he-IL" sz="1100" dirty="0"/>
              <a:t>        </a:t>
            </a:r>
            <a:r>
              <a:rPr lang="he-IL" sz="1100" u="sng" dirty="0"/>
              <a:t>מציאת זרימה בגודל מסוים:</a:t>
            </a:r>
            <a:r>
              <a:rPr lang="he-IL" sz="1100" dirty="0"/>
              <a:t> נשמור מקור חדש שכמות הזרימה שהוא מעביר למקור המקורי היא הזרימה הנדרשת. </a:t>
            </a:r>
            <a:r>
              <a:rPr lang="he-IL" sz="1100" u="sng" dirty="0"/>
              <a:t>הוספת קיבולת לקשת ברשת זרימה:</a:t>
            </a:r>
            <a:r>
              <a:rPr lang="he-IL" sz="1100" dirty="0"/>
              <a:t> הוספנו 1 לקשת </a:t>
            </a:r>
            <a:r>
              <a:rPr lang="en-US" sz="1100" dirty="0"/>
              <a:t>e</a:t>
            </a:r>
            <a:r>
              <a:rPr lang="he-IL" sz="1100" dirty="0"/>
              <a:t> ונרצה לדעת מהי הזרימה המקסימלית המעודכנת. אם </a:t>
            </a:r>
            <a:r>
              <a:rPr lang="en-US" sz="1100" dirty="0"/>
              <a:t>e</a:t>
            </a:r>
            <a:r>
              <a:rPr lang="he-IL" sz="1100" dirty="0"/>
              <a:t> לא בחתך המינימלי, ברור שכל חתך שלה לא יהיה מינימלי והזרימה לא תשתנה. אחרת נבצע פעולת </a:t>
            </a:r>
            <a:r>
              <a:rPr lang="he-IL" sz="1100" dirty="0" err="1"/>
              <a:t>רילקסציה</a:t>
            </a:r>
            <a:r>
              <a:rPr lang="he-IL" sz="1100" dirty="0"/>
              <a:t> אחת (בגרף השיורי). אם לא נמצאה מסילה מגדילה, הזרימה נשארה זהה ואחרת היא גדולה ב-1. </a:t>
            </a:r>
            <a:r>
              <a:rPr lang="he-IL" sz="1100" u="sng" dirty="0"/>
              <a:t>האביר והנסיכה:</a:t>
            </a:r>
            <a:r>
              <a:rPr lang="he-IL" sz="1100" dirty="0"/>
              <a:t> נתון מבוך בו האביר חייב להגיע לנסיכה ואז ליציאה. המכשפה רוצה מספר מינימלי של קשתות לחסום כדי שהוא לא יצליח. נמצא חתך מינימלי מהאביר לנסיכה ומהנסיכה ליציאה ונבחר את המינימלי </a:t>
            </a:r>
            <a:r>
              <a:rPr lang="he-IL" sz="1100" dirty="0" err="1"/>
              <a:t>מביניהם</a:t>
            </a:r>
            <a:r>
              <a:rPr lang="he-IL" sz="1100" dirty="0"/>
              <a:t>. </a:t>
            </a:r>
            <a:r>
              <a:rPr lang="he-IL" sz="1100" u="sng" dirty="0"/>
              <a:t>קצת </a:t>
            </a:r>
            <a:r>
              <a:rPr lang="he-IL" sz="1100" u="sng" dirty="0" err="1"/>
              <a:t>חדוא</a:t>
            </a:r>
            <a:r>
              <a:rPr lang="he-IL" sz="1100" u="sng" dirty="0"/>
              <a:t>/דיסקרטית/</a:t>
            </a:r>
            <a:r>
              <a:rPr lang="he-IL" sz="1100" u="sng" dirty="0" err="1"/>
              <a:t>אלגו</a:t>
            </a:r>
            <a:r>
              <a:rPr lang="he-IL" sz="1100" u="sng" dirty="0"/>
              <a:t>:</a:t>
            </a:r>
            <a:r>
              <a:rPr lang="he-IL" sz="1100" dirty="0"/>
              <a:t> תהיי סדרה באורך </a:t>
            </a:r>
            <a:r>
              <a:rPr lang="en-US" sz="1100" dirty="0" err="1"/>
              <a:t>n^2+1</a:t>
            </a:r>
            <a:r>
              <a:rPr lang="he-IL" sz="1100" dirty="0"/>
              <a:t>, צ"ל שקיימת לה תת-סדרה מונוטונית באורך </a:t>
            </a:r>
            <a:r>
              <a:rPr lang="en-US" sz="1100" dirty="0" err="1"/>
              <a:t>n+1</a:t>
            </a:r>
            <a:r>
              <a:rPr lang="he-IL" sz="1100" dirty="0"/>
              <a:t>. נגדיר יחס סדר חלקי לפי סדרה זו (הקשת </a:t>
            </a:r>
            <a:r>
              <a:rPr lang="en-US" sz="1100" dirty="0"/>
              <a:t>(</a:t>
            </a:r>
            <a:r>
              <a:rPr lang="en-US" sz="1100" dirty="0" err="1"/>
              <a:t>u,v</a:t>
            </a:r>
            <a:r>
              <a:rPr lang="en-US" sz="1100" dirty="0"/>
              <a:t>)</a:t>
            </a:r>
            <a:r>
              <a:rPr lang="he-IL" sz="1100" dirty="0"/>
              <a:t> קיימת רק אם </a:t>
            </a:r>
            <a:r>
              <a:rPr lang="en-US" sz="1100" dirty="0"/>
              <a:t>u &lt; v</a:t>
            </a:r>
            <a:r>
              <a:rPr lang="he-IL" sz="1100" dirty="0"/>
              <a:t> וגם לפניו בסדרה) כל סדרה מונוטונית מהווה שרשרת </a:t>
            </a:r>
            <a:r>
              <a:rPr lang="he-IL" sz="1100" dirty="0" err="1"/>
              <a:t>ביס"ח</a:t>
            </a:r>
            <a:r>
              <a:rPr lang="he-IL" sz="1100" dirty="0"/>
              <a:t> זה. נמצא כיסוי מינימלי בשרשראות, אם קיימת שרשרת בגודל </a:t>
            </a:r>
            <a:r>
              <a:rPr lang="en-US" sz="1100" dirty="0" err="1"/>
              <a:t>n+1</a:t>
            </a:r>
            <a:r>
              <a:rPr lang="he-IL" sz="1100" dirty="0"/>
              <a:t> סיימנו. אחרת גודל כל השרשרת הוא לכל היותר </a:t>
            </a:r>
            <a:r>
              <a:rPr lang="en-US" sz="1100" dirty="0"/>
              <a:t>n</a:t>
            </a:r>
            <a:r>
              <a:rPr lang="he-IL" sz="1100" dirty="0"/>
              <a:t> כך שגודל הכיסוי הוא </a:t>
            </a:r>
            <a:r>
              <a:rPr lang="en-US" sz="1100" dirty="0" err="1"/>
              <a:t>n+1</a:t>
            </a:r>
            <a:r>
              <a:rPr lang="he-IL" sz="1100" dirty="0"/>
              <a:t> (בפחות שרשראות לא מכסים את כל האיברים) ואז יש אנטי-שרשרת מקסימלית בגודל </a:t>
            </a:r>
            <a:r>
              <a:rPr lang="en-US" sz="1100" dirty="0" err="1"/>
              <a:t>n+1</a:t>
            </a:r>
            <a:r>
              <a:rPr lang="he-IL" sz="1100" dirty="0"/>
              <a:t>. נסדר שרשרת זו לפי האינדקסים של האיברים והיא תהווה סדרה מונוטונית יורדת, אחרת היה קיים זוג איברים בה שמקיים את היחס כך שאיננה אנטי-שרשרת. </a:t>
            </a:r>
            <a:r>
              <a:rPr lang="he-IL" sz="1100" u="sng" dirty="0"/>
              <a:t>שאלת הקופסאות:</a:t>
            </a:r>
            <a:r>
              <a:rPr lang="he-IL" sz="1100" dirty="0"/>
              <a:t> נגדיר יחס סדר חלקי עם שלושת הפרמטרים, בכל דרך שניתן לסובב, ונמצא כיסוי מינימלי בשרשראות. </a:t>
            </a:r>
            <a:r>
              <a:rPr lang="he-IL" sz="1100" u="sng" dirty="0"/>
              <a:t>שידוך בגרף </a:t>
            </a:r>
            <a:r>
              <a:rPr lang="he-IL" sz="1100" u="sng" dirty="0" err="1"/>
              <a:t>דו"צ</a:t>
            </a:r>
            <a:r>
              <a:rPr lang="he-IL" sz="1100" u="sng" dirty="0"/>
              <a:t>:</a:t>
            </a:r>
            <a:r>
              <a:rPr lang="he-IL" sz="1100" dirty="0"/>
              <a:t> נשמור מקור עם קשתות לחלק ראשון ויעד עם קשתות מהצד השני, קיבולת כל קשת היא 1, נריץ זרימה מקסימלית. הוכחה:</a:t>
            </a:r>
            <a:r>
              <a:rPr lang="en-US" sz="1100" dirty="0"/>
              <a:t> </a:t>
            </a:r>
            <a:r>
              <a:rPr lang="he-IL" sz="1100" dirty="0"/>
              <a:t>מוכיחים שלכל זרימה קיים זיווג בגודל הזרימה ולכל זיווג קיימת זרימה בגודלו. </a:t>
            </a:r>
            <a:r>
              <a:rPr lang="he-IL" sz="1100" u="sng" dirty="0"/>
              <a:t>כיסוי מינימלי בצמתים בגרף </a:t>
            </a:r>
            <a:r>
              <a:rPr lang="he-IL" sz="1100" u="sng" dirty="0" err="1"/>
              <a:t>דו"צ</a:t>
            </a:r>
            <a:r>
              <a:rPr lang="he-IL" sz="1100" u="sng" dirty="0"/>
              <a:t>:</a:t>
            </a:r>
            <a:r>
              <a:rPr lang="he-IL" sz="1100" dirty="0"/>
              <a:t> ישירות ממשפט מנגר. נמצא חתך מינימלי ונבחר את הצמתים שלא עם </a:t>
            </a:r>
            <a:r>
              <a:rPr lang="en-US" sz="1100" dirty="0"/>
              <a:t>S</a:t>
            </a:r>
            <a:r>
              <a:rPr lang="he-IL" sz="1100" dirty="0"/>
              <a:t> בצד השמאלי וכן עם </a:t>
            </a:r>
            <a:r>
              <a:rPr lang="en-US" sz="1100" dirty="0"/>
              <a:t>S</a:t>
            </a:r>
            <a:r>
              <a:rPr lang="he-IL" sz="1100" dirty="0"/>
              <a:t> בצד הימני. </a:t>
            </a:r>
            <a:r>
              <a:rPr lang="he-IL" sz="1100" u="sng" dirty="0"/>
              <a:t>בעיית השיבוץ:</a:t>
            </a:r>
            <a:r>
              <a:rPr lang="he-IL" sz="1100" dirty="0"/>
              <a:t> נתונות לנו שתי קבוצות </a:t>
            </a:r>
            <a:r>
              <a:rPr lang="en-US" sz="1100" dirty="0" err="1"/>
              <a:t>A,B</a:t>
            </a:r>
            <a:r>
              <a:rPr lang="he-IL" sz="1100" dirty="0"/>
              <a:t> כך שכל איבר מ-</a:t>
            </a:r>
            <a:r>
              <a:rPr lang="en-US" sz="1100" dirty="0"/>
              <a:t>A</a:t>
            </a:r>
            <a:r>
              <a:rPr lang="he-IL" sz="1100" dirty="0"/>
              <a:t> יכול להשתבץ לאיבר מ-</a:t>
            </a:r>
            <a:r>
              <a:rPr lang="en-US" sz="1100" dirty="0"/>
              <a:t>B</a:t>
            </a:r>
            <a:r>
              <a:rPr lang="he-IL" sz="1100" dirty="0"/>
              <a:t> שהוא מסכים אליו וכל איבר מ-</a:t>
            </a:r>
            <a:r>
              <a:rPr lang="en-US" sz="1100" dirty="0"/>
              <a:t>B</a:t>
            </a:r>
            <a:r>
              <a:rPr lang="he-IL" sz="1100" dirty="0"/>
              <a:t> יכול לקבל לכל היותר </a:t>
            </a:r>
            <a:r>
              <a:rPr lang="en-US" sz="1100" dirty="0"/>
              <a:t>xi</a:t>
            </a:r>
            <a:r>
              <a:rPr lang="he-IL" sz="1100" dirty="0"/>
              <a:t> איברי של </a:t>
            </a:r>
            <a:r>
              <a:rPr lang="en-US" sz="1100" dirty="0"/>
              <a:t>A</a:t>
            </a:r>
            <a:r>
              <a:rPr lang="he-IL" sz="1100" dirty="0"/>
              <a:t>, ויש לו רק איברים מסוימים שהוא מקבל. רוצים שיבוץ מקסימלי. מחברים מקור לצמתי </a:t>
            </a:r>
            <a:r>
              <a:rPr lang="en-US" sz="1100" dirty="0"/>
              <a:t>A</a:t>
            </a:r>
            <a:r>
              <a:rPr lang="he-IL" sz="1100" dirty="0"/>
              <a:t> ויעד לצמתי </a:t>
            </a:r>
            <a:r>
              <a:rPr lang="en-US" sz="1100" dirty="0"/>
              <a:t>B</a:t>
            </a:r>
            <a:r>
              <a:rPr lang="he-IL" sz="1100" dirty="0"/>
              <a:t>, כך שהקשתות מ-</a:t>
            </a:r>
            <a:r>
              <a:rPr lang="en-US" sz="1100" dirty="0"/>
              <a:t>B</a:t>
            </a:r>
            <a:r>
              <a:rPr lang="he-IL" sz="1100" dirty="0"/>
              <a:t> ליעד הן עם קיבולת </a:t>
            </a:r>
            <a:r>
              <a:rPr lang="en-US" sz="1100" dirty="0"/>
              <a:t>xi</a:t>
            </a:r>
            <a:r>
              <a:rPr lang="he-IL" sz="1100" dirty="0"/>
              <a:t> וקיבולות שאר הקשתות הן 1. נריץ זרימה מקסימלית, כל איבר </a:t>
            </a:r>
            <a:r>
              <a:rPr lang="en-US" sz="1100" dirty="0"/>
              <a:t>A</a:t>
            </a:r>
            <a:r>
              <a:rPr lang="he-IL" sz="1100" dirty="0"/>
              <a:t> שמעביר זרימה לאיבר </a:t>
            </a:r>
            <a:r>
              <a:rPr lang="en-US" sz="1100" dirty="0"/>
              <a:t>B</a:t>
            </a:r>
            <a:r>
              <a:rPr lang="he-IL" sz="1100" dirty="0"/>
              <a:t> משובץ אליו. </a:t>
            </a:r>
            <a:r>
              <a:rPr lang="he-IL" sz="1100" b="1" dirty="0"/>
              <a:t>ת.ב:</a:t>
            </a:r>
            <a:r>
              <a:rPr lang="he-IL" sz="1100" dirty="0"/>
              <a:t> </a:t>
            </a:r>
            <a:r>
              <a:rPr lang="he-IL" sz="1100" u="sng" dirty="0"/>
              <a:t>סכום זרימה מקסימלי עם מספר מקורות ויעדים:</a:t>
            </a:r>
            <a:r>
              <a:rPr lang="he-IL" sz="1100" dirty="0"/>
              <a:t> מקור התחלתי לכל המקורות ויעד סופי לכל היעדים. </a:t>
            </a:r>
            <a:r>
              <a:rPr lang="he-IL" sz="1100" b="1" u="sng" dirty="0"/>
              <a:t>2</a:t>
            </a:r>
            <a:r>
              <a:rPr lang="he-IL" sz="1100" u="sng" dirty="0"/>
              <a:t>:</a:t>
            </a:r>
            <a:r>
              <a:rPr lang="he-IL" sz="1100" dirty="0"/>
              <a:t> נתון שהזיווג המקסימלי של גרף </a:t>
            </a:r>
            <a:r>
              <a:rPr lang="he-IL" sz="1100" dirty="0" err="1"/>
              <a:t>דו"צ</a:t>
            </a:r>
            <a:r>
              <a:rPr lang="he-IL" sz="1100" dirty="0"/>
              <a:t> הוא </a:t>
            </a:r>
            <a:r>
              <a:rPr lang="en-US" sz="1100" dirty="0"/>
              <a:t>n-x</a:t>
            </a:r>
            <a:r>
              <a:rPr lang="he-IL" sz="1100" dirty="0"/>
              <a:t> כאשר </a:t>
            </a:r>
            <a:r>
              <a:rPr lang="en-US" sz="1100" dirty="0"/>
              <a:t>n=V=U</a:t>
            </a:r>
            <a:r>
              <a:rPr lang="he-IL" sz="1100" dirty="0"/>
              <a:t> ומחפשים </a:t>
            </a:r>
            <a:r>
              <a:rPr lang="he-IL" sz="1100" dirty="0" err="1"/>
              <a:t>קבומת</a:t>
            </a:r>
            <a:r>
              <a:rPr lang="he-IL" sz="1100" dirty="0"/>
              <a:t> צמתים </a:t>
            </a:r>
            <a:r>
              <a:rPr lang="en-US" sz="1100" dirty="0"/>
              <a:t>A</a:t>
            </a:r>
            <a:r>
              <a:rPr lang="he-IL" sz="1100" dirty="0"/>
              <a:t> מ-</a:t>
            </a:r>
            <a:r>
              <a:rPr lang="en-US" sz="1100" dirty="0"/>
              <a:t>V</a:t>
            </a:r>
            <a:r>
              <a:rPr lang="he-IL" sz="1100" dirty="0"/>
              <a:t> שמס' השכנים שלה הוא </a:t>
            </a:r>
            <a:r>
              <a:rPr lang="en-US" sz="1100" dirty="0"/>
              <a:t>|A|-x</a:t>
            </a:r>
            <a:r>
              <a:rPr lang="he-IL" sz="1100" dirty="0"/>
              <a:t>. נוסיף מקור ויעד שקיבולת הקשתות איתם היא 1 וקיבולות בין הצדדים שהן אינסוף. נמצא חתך מינימלי (שהקיבולת שלו שווה לזיווג מקסימלי) ונחזיר את קבוצת הצמתים </a:t>
            </a:r>
            <a:r>
              <a:rPr lang="en-US" sz="1100" dirty="0"/>
              <a:t>A</a:t>
            </a:r>
            <a:r>
              <a:rPr lang="he-IL" sz="1100" dirty="0"/>
              <a:t> מ-</a:t>
            </a:r>
            <a:r>
              <a:rPr lang="en-US" sz="1100" dirty="0"/>
              <a:t>U</a:t>
            </a:r>
            <a:r>
              <a:rPr lang="he-IL" sz="1100" dirty="0"/>
              <a:t> שעם </a:t>
            </a:r>
            <a:r>
              <a:rPr lang="en-US" sz="1100" dirty="0"/>
              <a:t>s</a:t>
            </a:r>
            <a:r>
              <a:rPr lang="he-IL" sz="1100" dirty="0"/>
              <a:t> בחתך. קבוצת השכנים שלה היא </a:t>
            </a:r>
            <a:r>
              <a:rPr lang="en-US" sz="1100" dirty="0"/>
              <a:t>B</a:t>
            </a:r>
            <a:r>
              <a:rPr lang="he-IL" sz="1100" dirty="0"/>
              <a:t>, הצמתים שעם </a:t>
            </a:r>
            <a:r>
              <a:rPr lang="en-US" sz="1100" dirty="0"/>
              <a:t>s</a:t>
            </a:r>
            <a:r>
              <a:rPr lang="he-IL" sz="1100" dirty="0"/>
              <a:t> מ-</a:t>
            </a:r>
            <a:r>
              <a:rPr lang="en-US" sz="1100" dirty="0"/>
              <a:t>U</a:t>
            </a:r>
            <a:r>
              <a:rPr lang="he-IL" sz="1100" dirty="0"/>
              <a:t>, מכיוון שבחתך מינימלי שיכול להיות עם קיבולת קטנה מאינסוף אין קשתות חוצות שהקיבולת שלהן אינסוף. ואז לפי הגדרת החתך נקבל ש-</a:t>
            </a:r>
            <a:r>
              <a:rPr lang="en-US" sz="1100" dirty="0"/>
              <a:t>A</a:t>
            </a:r>
            <a:r>
              <a:rPr lang="he-IL" sz="1100" dirty="0"/>
              <a:t> היא קבוצה כנדרש. </a:t>
            </a:r>
            <a:r>
              <a:rPr lang="he-IL" sz="1100" b="1" u="sng" dirty="0"/>
              <a:t>4</a:t>
            </a:r>
            <a:r>
              <a:rPr lang="he-IL" sz="1100" dirty="0"/>
              <a:t> א- הוכחה שקיים כיסוי במעגלים עם צמתים זרים לכל צומת רק אם דרגת כל צומת היא 2. </a:t>
            </a:r>
            <a:r>
              <a:rPr lang="he-IL" sz="1100" b="1" dirty="0"/>
              <a:t>ב</a:t>
            </a:r>
            <a:r>
              <a:rPr lang="he-IL" sz="1100" dirty="0"/>
              <a:t>- מציאת כיסוי מעגלים לגרף </a:t>
            </a:r>
            <a:r>
              <a:rPr lang="he-IL" sz="1100" dirty="0" err="1"/>
              <a:t>דו"צ</a:t>
            </a:r>
            <a:r>
              <a:rPr lang="he-IL" sz="1100" dirty="0"/>
              <a:t>. ניצור צומת מקור עם קשתות בקיבולת 2</a:t>
            </a:r>
            <a:r>
              <a:rPr lang="en-US" sz="1100" dirty="0"/>
              <a:t> </a:t>
            </a:r>
            <a:r>
              <a:rPr lang="he-IL" sz="1100" dirty="0"/>
              <a:t> ל-</a:t>
            </a:r>
            <a:r>
              <a:rPr lang="en-US" sz="1100" dirty="0"/>
              <a:t>V</a:t>
            </a:r>
            <a:r>
              <a:rPr lang="he-IL" sz="1100" dirty="0"/>
              <a:t>, קשתות ליעד עם קיבולת 2 מ-</a:t>
            </a:r>
            <a:r>
              <a:rPr lang="en-US" sz="1100" dirty="0"/>
              <a:t>U</a:t>
            </a:r>
            <a:r>
              <a:rPr lang="he-IL" sz="1100" dirty="0"/>
              <a:t> וקיבולות הקשתות המקוריות הן 1. כך דרגת הכניסה והיציאה של כל צומת תהיה 1 בזרימה האופטימלית עם קיים כיסוי לכולם.  </a:t>
            </a:r>
            <a:r>
              <a:rPr lang="he-IL" sz="1100" u="sng" dirty="0"/>
              <a:t>5-</a:t>
            </a:r>
            <a:r>
              <a:rPr lang="he-IL" sz="1100" dirty="0"/>
              <a:t>שאלת הפיקסלים. </a:t>
            </a:r>
          </a:p>
        </p:txBody>
      </p:sp>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01C0FF39-DDD5-3D47-C08B-D86243B34A1A}"/>
                  </a:ext>
                </a:extLst>
              </p:cNvPr>
              <p:cNvSpPr txBox="1"/>
              <p:nvPr/>
            </p:nvSpPr>
            <p:spPr>
              <a:xfrm>
                <a:off x="7521678" y="-75005"/>
                <a:ext cx="3700272" cy="5001369"/>
              </a:xfrm>
              <a:prstGeom prst="rect">
                <a:avLst/>
              </a:prstGeom>
              <a:noFill/>
            </p:spPr>
            <p:txBody>
              <a:bodyPr wrap="square">
                <a:spAutoFit/>
              </a:bodyPr>
              <a:lstStyle/>
              <a:p>
                <a:pPr lvl="1" algn="r" rtl="1"/>
                <a:r>
                  <a:rPr lang="he-IL" sz="1100" dirty="0"/>
                  <a:t>        </a:t>
                </a:r>
                <a:r>
                  <a:rPr lang="he-IL" sz="1100" u="sng" dirty="0" err="1"/>
                  <a:t>קרוסקל</a:t>
                </a:r>
                <a:r>
                  <a:rPr lang="he-IL" sz="1100" u="sng" dirty="0"/>
                  <a:t>:</a:t>
                </a:r>
                <a:r>
                  <a:rPr lang="he-IL" sz="1100" dirty="0"/>
                  <a:t> כל הצמתים מהווים יער, והופכים אותו לעץ פורש יחיד עם הוספת הקשת המינימלית שמחברת בין שני עצים בכל פעם. מספיק להוכיח כי כל קשת שנדחת על ידי האלגוריתם לא יכולה להופיע בעץ פורש מינימלי. קשת </a:t>
                </a:r>
                <a14:m>
                  <m:oMath xmlns:m="http://schemas.openxmlformats.org/officeDocument/2006/math">
                    <m:r>
                      <a:rPr lang="en-US" sz="1100" i="1">
                        <a:latin typeface="Cambria Math" panose="02040503050406030204" pitchFamily="18" charset="0"/>
                      </a:rPr>
                      <m:t>𝑒</m:t>
                    </m:r>
                  </m:oMath>
                </a14:m>
                <a:r>
                  <a:rPr lang="he-IL" sz="1100" dirty="0"/>
                  <a:t> נדחת על ידי האלגוריתם אם הוספתה תיצור מעגל. אך מכיוון שהקשתות מעובדות על פי משקלן, הקשת שתסגור את המעגל בפרט תהיה כבדה יותר מכל הקשתות שכבר נמצאות בעץ הפורש. לפי תכונת המעגל לעצים פורשים מינימליים, בעבור קשת </a:t>
                </a:r>
                <a14:m>
                  <m:oMath xmlns:m="http://schemas.openxmlformats.org/officeDocument/2006/math">
                    <m:r>
                      <a:rPr lang="en-US" sz="1100" i="1">
                        <a:latin typeface="Cambria Math" panose="02040503050406030204" pitchFamily="18" charset="0"/>
                      </a:rPr>
                      <m:t>𝑒</m:t>
                    </m:r>
                  </m:oMath>
                </a14:m>
                <a:r>
                  <a:rPr lang="he-IL" sz="1100" dirty="0"/>
                  <a:t> הנמצאת על מעגל </a:t>
                </a:r>
                <a14:m>
                  <m:oMath xmlns:m="http://schemas.openxmlformats.org/officeDocument/2006/math">
                    <m:r>
                      <a:rPr lang="en-US" sz="1100" i="1">
                        <a:latin typeface="Cambria Math" panose="02040503050406030204" pitchFamily="18" charset="0"/>
                      </a:rPr>
                      <m:t>𝐶</m:t>
                    </m:r>
                  </m:oMath>
                </a14:m>
                <a:r>
                  <a:rPr lang="he-IL" sz="1100" dirty="0"/>
                  <a:t>, אם כל שאר הקשתות במעגל </a:t>
                </a:r>
                <a14:m>
                  <m:oMath xmlns:m="http://schemas.openxmlformats.org/officeDocument/2006/math">
                    <m:r>
                      <a:rPr lang="en-US" sz="1100" i="1">
                        <a:latin typeface="Cambria Math" panose="02040503050406030204" pitchFamily="18" charset="0"/>
                      </a:rPr>
                      <m:t>𝐶</m:t>
                    </m:r>
                  </m:oMath>
                </a14:m>
                <a:r>
                  <a:rPr lang="he-IL" sz="1100" dirty="0"/>
                  <a:t> משקלן קטן מזה של </a:t>
                </a:r>
                <a14:m>
                  <m:oMath xmlns:m="http://schemas.openxmlformats.org/officeDocument/2006/math">
                    <m:r>
                      <a:rPr lang="en-US" sz="1100" i="1">
                        <a:latin typeface="Cambria Math" panose="02040503050406030204" pitchFamily="18" charset="0"/>
                      </a:rPr>
                      <m:t>𝑒</m:t>
                    </m:r>
                  </m:oMath>
                </a14:m>
                <a:r>
                  <a:rPr lang="he-IL" sz="1100" dirty="0"/>
                  <a:t>, הקשת </a:t>
                </a:r>
                <a14:m>
                  <m:oMath xmlns:m="http://schemas.openxmlformats.org/officeDocument/2006/math">
                    <m:r>
                      <a:rPr lang="en-US" sz="1100" i="1">
                        <a:latin typeface="Cambria Math" panose="02040503050406030204" pitchFamily="18" charset="0"/>
                      </a:rPr>
                      <m:t>𝑒</m:t>
                    </m:r>
                  </m:oMath>
                </a14:m>
                <a:r>
                  <a:rPr lang="he-IL" sz="1100" dirty="0"/>
                  <a:t> לא נמצאת באף עץ פורש מינימלי (משפט שלמדנו). לכן האלגוריתם דוחה כנדרש את הקשת. </a:t>
                </a:r>
                <a:r>
                  <a:rPr lang="he-IL" sz="1100" u="sng" dirty="0"/>
                  <a:t>פרים:</a:t>
                </a:r>
                <a:r>
                  <a:rPr lang="he-IL" sz="1100" dirty="0"/>
                  <a:t> לוקחים צומת שרירותי כעץ, מוסיפים בכל פעם את הקשת הקלה ביותר שמוסיפה אליו צומת ל-</a:t>
                </a:r>
                <a:r>
                  <a:rPr lang="en-US" sz="1100" dirty="0"/>
                  <a:t>MST</a:t>
                </a:r>
                <a:r>
                  <a:rPr lang="he-IL" sz="1100" dirty="0"/>
                  <a:t>. הוכחה: ישירות מלמת החתך. </a:t>
                </a:r>
                <a:r>
                  <a:rPr lang="he-IL" sz="1100" u="sng" dirty="0"/>
                  <a:t>עץ פורש מקסימלי עם מחיקות:</a:t>
                </a:r>
                <a:r>
                  <a:rPr lang="he-IL" sz="1100" dirty="0"/>
                  <a:t> נתון גרף שחלק ממשקליו נמחקו ויש למצוא לכל קשת האם היא בהכרח נמצאת </a:t>
                </a:r>
                <a:r>
                  <a:rPr lang="he-IL" sz="1100" dirty="0" err="1"/>
                  <a:t>בעפ"מ</a:t>
                </a:r>
                <a:r>
                  <a:rPr lang="he-IL" sz="1100" dirty="0"/>
                  <a:t> (או שלא ניתן לדעת). נמצא </a:t>
                </a:r>
                <a:r>
                  <a:rPr lang="he-IL" sz="1100" dirty="0" err="1"/>
                  <a:t>עפ"מ</a:t>
                </a:r>
                <a:r>
                  <a:rPr lang="he-IL" sz="1100" dirty="0"/>
                  <a:t> שבו כל המשקלים המחוקים הם </a:t>
                </a:r>
                <a:r>
                  <a:rPr lang="en-US" sz="1100" dirty="0" err="1"/>
                  <a:t>2M</a:t>
                </a:r>
                <a:r>
                  <a:rPr lang="he-IL" sz="1100" dirty="0"/>
                  <a:t> (</a:t>
                </a:r>
                <a:r>
                  <a:rPr lang="en-US" sz="1100" dirty="0"/>
                  <a:t>M</a:t>
                </a:r>
                <a:r>
                  <a:rPr lang="he-IL" sz="1100" dirty="0"/>
                  <a:t>- משקל ידוע מקסימלי) </a:t>
                </a:r>
                <a:r>
                  <a:rPr lang="he-IL" sz="1100" dirty="0" err="1"/>
                  <a:t>ועפ"מ</a:t>
                </a:r>
                <a:r>
                  <a:rPr lang="he-IL" sz="1100" dirty="0"/>
                  <a:t> שבו משקלי המחוקים הם </a:t>
                </a:r>
                <a:r>
                  <a:rPr lang="en-US" sz="1100" dirty="0"/>
                  <a:t>-</a:t>
                </a:r>
                <a:r>
                  <a:rPr lang="en-US" sz="1100" dirty="0" err="1"/>
                  <a:t>2M</a:t>
                </a:r>
                <a:r>
                  <a:rPr lang="he-IL" sz="1100" dirty="0"/>
                  <a:t>. אם קשת נמצאת בשני </a:t>
                </a:r>
                <a:r>
                  <a:rPr lang="he-IL" sz="1100" dirty="0" err="1"/>
                  <a:t>העפ"ימים</a:t>
                </a:r>
                <a:r>
                  <a:rPr lang="he-IL" sz="1100" dirty="0"/>
                  <a:t> היא בהכרח </a:t>
                </a:r>
                <a:r>
                  <a:rPr lang="he-IL" sz="1100" dirty="0" err="1"/>
                  <a:t>בעפ"מ</a:t>
                </a:r>
                <a:r>
                  <a:rPr lang="he-IL" sz="1100" dirty="0"/>
                  <a:t>, ואם לא באף אחד מהם אז בהכרח לא נמצאת. </a:t>
                </a:r>
                <a:r>
                  <a:rPr lang="he-IL" sz="1100" b="1" dirty="0"/>
                  <a:t>ת.ב:</a:t>
                </a:r>
                <a:r>
                  <a:rPr lang="he-IL" sz="1100" dirty="0"/>
                  <a:t> </a:t>
                </a:r>
                <a:r>
                  <a:rPr lang="he-IL" sz="1100" u="sng" dirty="0" err="1"/>
                  <a:t>עפ"מ</a:t>
                </a:r>
                <a:r>
                  <a:rPr lang="he-IL" sz="1100" u="sng" dirty="0"/>
                  <a:t> בגרף מלא:</a:t>
                </a:r>
                <a:r>
                  <a:rPr lang="he-IL" sz="1100" dirty="0"/>
                  <a:t> נתון גרף מלא שבו המרחק בין זוג צמתים מוגדר כמשקל הקשת ביניהם והמרחק של קבוצות צמתים זרות אחת מהשנייה הוא כמשקל הקשת הכבדה ביותר שבין שני צמתים מקבוצות שונות. כדי למצוא חלוקה ל-2 או 3 קבוצות (אלו מקרי השאלה) בעלות מרחק מינימלי, נבצע </a:t>
                </a:r>
                <a:r>
                  <a:rPr lang="he-IL" sz="1100" dirty="0" err="1"/>
                  <a:t>קרוסקאל</a:t>
                </a:r>
                <a:r>
                  <a:rPr lang="he-IL" sz="1100" dirty="0"/>
                  <a:t> עד הקשתות האחרונות שמוסיפים (כאשר יש לנו יער של 2 או 3 עצים). </a:t>
                </a:r>
                <a:r>
                  <a:rPr lang="he-IL" sz="1100" u="sng" dirty="0"/>
                  <a:t>מסלול עם</a:t>
                </a:r>
              </a:p>
            </p:txBody>
          </p:sp>
        </mc:Choice>
        <mc:Fallback xmlns="">
          <p:sp>
            <p:nvSpPr>
              <p:cNvPr id="7" name="תיבת טקסט 6">
                <a:extLst>
                  <a:ext uri="{FF2B5EF4-FFF2-40B4-BE49-F238E27FC236}">
                    <a16:creationId xmlns:a16="http://schemas.microsoft.com/office/drawing/2014/main" id="{01C0FF39-DDD5-3D47-C08B-D86243B34A1A}"/>
                  </a:ext>
                </a:extLst>
              </p:cNvPr>
              <p:cNvSpPr txBox="1">
                <a:spLocks noRot="1" noChangeAspect="1" noMove="1" noResize="1" noEditPoints="1" noAdjustHandles="1" noChangeArrowheads="1" noChangeShapeType="1" noTextEdit="1"/>
              </p:cNvSpPr>
              <p:nvPr/>
            </p:nvSpPr>
            <p:spPr>
              <a:xfrm>
                <a:off x="7521678" y="-75005"/>
                <a:ext cx="3700272" cy="5001369"/>
              </a:xfrm>
              <a:prstGeom prst="rect">
                <a:avLst/>
              </a:prstGeom>
              <a:blipFill>
                <a:blip r:embed="rId6"/>
                <a:stretch>
                  <a:fillRect l="-659" t="-122"/>
                </a:stretch>
              </a:blipFill>
            </p:spPr>
            <p:txBody>
              <a:bodyPr/>
              <a:lstStyle/>
              <a:p>
                <a:r>
                  <a:rPr lang="he-IL">
                    <a:noFill/>
                  </a:rPr>
                  <a:t> </a:t>
                </a:r>
              </a:p>
            </p:txBody>
          </p:sp>
        </mc:Fallback>
      </mc:AlternateContent>
      <p:cxnSp>
        <p:nvCxnSpPr>
          <p:cNvPr id="3" name="מחבר ישר 2">
            <a:extLst>
              <a:ext uri="{FF2B5EF4-FFF2-40B4-BE49-F238E27FC236}">
                <a16:creationId xmlns:a16="http://schemas.microsoft.com/office/drawing/2014/main" id="{E52E1AD3-A03F-640E-0F91-28189497024C}"/>
              </a:ext>
            </a:extLst>
          </p:cNvPr>
          <p:cNvCxnSpPr>
            <a:cxnSpLocks/>
          </p:cNvCxnSpPr>
          <p:nvPr/>
        </p:nvCxnSpPr>
        <p:spPr>
          <a:xfrm flipV="1">
            <a:off x="7637879" y="702042"/>
            <a:ext cx="0" cy="3825249"/>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5" name="מחבר ישר 4">
            <a:extLst>
              <a:ext uri="{FF2B5EF4-FFF2-40B4-BE49-F238E27FC236}">
                <a16:creationId xmlns:a16="http://schemas.microsoft.com/office/drawing/2014/main" id="{AC823B70-2692-BA4A-883B-B7EB985EB6DD}"/>
              </a:ext>
            </a:extLst>
          </p:cNvPr>
          <p:cNvCxnSpPr>
            <a:cxnSpLocks/>
          </p:cNvCxnSpPr>
          <p:nvPr/>
        </p:nvCxnSpPr>
        <p:spPr>
          <a:xfrm flipH="1">
            <a:off x="100767" y="690233"/>
            <a:ext cx="7537112" cy="0"/>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sp>
        <p:nvSpPr>
          <p:cNvPr id="9" name="תיבת טקסט 8">
            <a:extLst>
              <a:ext uri="{FF2B5EF4-FFF2-40B4-BE49-F238E27FC236}">
                <a16:creationId xmlns:a16="http://schemas.microsoft.com/office/drawing/2014/main" id="{6F7C72C5-1183-D8AF-8A6D-A8462B533128}"/>
              </a:ext>
            </a:extLst>
          </p:cNvPr>
          <p:cNvSpPr txBox="1"/>
          <p:nvPr/>
        </p:nvSpPr>
        <p:spPr>
          <a:xfrm>
            <a:off x="170587" y="7365384"/>
            <a:ext cx="5750771" cy="261610"/>
          </a:xfrm>
          <a:prstGeom prst="rect">
            <a:avLst/>
          </a:prstGeom>
          <a:noFill/>
        </p:spPr>
        <p:txBody>
          <a:bodyPr wrap="square" rtlCol="1">
            <a:spAutoFit/>
          </a:bodyPr>
          <a:lstStyle/>
          <a:p>
            <a:pPr algn="r" rtl="1"/>
            <a:r>
              <a:rPr lang="he-IL" sz="1100" dirty="0"/>
              <a:t>מההוכחה נקבל שנמצא כיסוי מינימלי עם זיווג מקסימלי בגרף </a:t>
            </a:r>
            <a:r>
              <a:rPr lang="he-IL" sz="1100" dirty="0" err="1"/>
              <a:t>דו"צ</a:t>
            </a:r>
            <a:r>
              <a:rPr lang="he-IL" sz="1100" dirty="0"/>
              <a:t>- כל זיווג שייך לאותה שרשרת.</a:t>
            </a:r>
          </a:p>
        </p:txBody>
      </p:sp>
      <p:sp>
        <p:nvSpPr>
          <p:cNvPr id="14" name="תיבת טקסט 13">
            <a:extLst>
              <a:ext uri="{FF2B5EF4-FFF2-40B4-BE49-F238E27FC236}">
                <a16:creationId xmlns:a16="http://schemas.microsoft.com/office/drawing/2014/main" id="{284EDCDF-FB47-7EDF-1A5B-8EABA6123A02}"/>
              </a:ext>
            </a:extLst>
          </p:cNvPr>
          <p:cNvSpPr txBox="1"/>
          <p:nvPr/>
        </p:nvSpPr>
        <p:spPr>
          <a:xfrm>
            <a:off x="583953" y="5313512"/>
            <a:ext cx="2202426" cy="646331"/>
          </a:xfrm>
          <a:prstGeom prst="rect">
            <a:avLst/>
          </a:prstGeom>
          <a:noFill/>
          <a:ln>
            <a:solidFill>
              <a:schemeClr val="tx1"/>
            </a:solidFill>
          </a:ln>
        </p:spPr>
        <p:txBody>
          <a:bodyPr wrap="square" rtlCol="1">
            <a:spAutoFit/>
          </a:bodyPr>
          <a:lstStyle/>
          <a:p>
            <a:pPr algn="ctr" rtl="1"/>
            <a:r>
              <a:rPr lang="he-IL" sz="1200" dirty="0"/>
              <a:t>תקציר הוכחת </a:t>
            </a:r>
            <a:r>
              <a:rPr lang="he-IL" sz="1200" dirty="0" err="1"/>
              <a:t>קוניג</a:t>
            </a:r>
            <a:r>
              <a:rPr lang="he-IL" sz="1200" dirty="0"/>
              <a:t>:</a:t>
            </a:r>
            <a:r>
              <a:rPr lang="en-US" sz="1200" dirty="0"/>
              <a:t> </a:t>
            </a:r>
            <a:r>
              <a:rPr lang="he-IL" sz="1200" dirty="0"/>
              <a:t>מוכיחים שקיבולת החתך המינימלי שווה לגודל כיסוי מינימלי בצמתים.</a:t>
            </a:r>
            <a:endParaRPr lang="he-IL" sz="1100" dirty="0"/>
          </a:p>
        </p:txBody>
      </p:sp>
      <p:cxnSp>
        <p:nvCxnSpPr>
          <p:cNvPr id="52" name="מחבר ישר 51">
            <a:extLst>
              <a:ext uri="{FF2B5EF4-FFF2-40B4-BE49-F238E27FC236}">
                <a16:creationId xmlns:a16="http://schemas.microsoft.com/office/drawing/2014/main" id="{4C91A799-7ADD-50A2-4EA1-3BCC089CCCD5}"/>
              </a:ext>
            </a:extLst>
          </p:cNvPr>
          <p:cNvCxnSpPr>
            <a:cxnSpLocks/>
          </p:cNvCxnSpPr>
          <p:nvPr/>
        </p:nvCxnSpPr>
        <p:spPr>
          <a:xfrm>
            <a:off x="7649727" y="4582626"/>
            <a:ext cx="1118977" cy="0"/>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55" name="מחבר ישר 54">
            <a:extLst>
              <a:ext uri="{FF2B5EF4-FFF2-40B4-BE49-F238E27FC236}">
                <a16:creationId xmlns:a16="http://schemas.microsoft.com/office/drawing/2014/main" id="{F728A69B-D6B5-7E32-7343-E9D68FE3B972}"/>
              </a:ext>
            </a:extLst>
          </p:cNvPr>
          <p:cNvCxnSpPr>
            <a:cxnSpLocks/>
          </p:cNvCxnSpPr>
          <p:nvPr/>
        </p:nvCxnSpPr>
        <p:spPr>
          <a:xfrm flipV="1">
            <a:off x="481781" y="4562962"/>
            <a:ext cx="7134387" cy="9832"/>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57" name="מחבר ישר 56">
            <a:extLst>
              <a:ext uri="{FF2B5EF4-FFF2-40B4-BE49-F238E27FC236}">
                <a16:creationId xmlns:a16="http://schemas.microsoft.com/office/drawing/2014/main" id="{6AEE093F-8E74-97B2-2B33-690492FA7DEE}"/>
              </a:ext>
            </a:extLst>
          </p:cNvPr>
          <p:cNvCxnSpPr>
            <a:cxnSpLocks/>
          </p:cNvCxnSpPr>
          <p:nvPr/>
        </p:nvCxnSpPr>
        <p:spPr>
          <a:xfrm flipV="1">
            <a:off x="8712567" y="4562962"/>
            <a:ext cx="0" cy="860392"/>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60" name="מחבר ישר 59">
            <a:extLst>
              <a:ext uri="{FF2B5EF4-FFF2-40B4-BE49-F238E27FC236}">
                <a16:creationId xmlns:a16="http://schemas.microsoft.com/office/drawing/2014/main" id="{C063E280-0856-E492-7CCD-1EB309661659}"/>
              </a:ext>
            </a:extLst>
          </p:cNvPr>
          <p:cNvCxnSpPr>
            <a:cxnSpLocks/>
          </p:cNvCxnSpPr>
          <p:nvPr/>
        </p:nvCxnSpPr>
        <p:spPr>
          <a:xfrm>
            <a:off x="8768704" y="5221170"/>
            <a:ext cx="1919934" cy="0"/>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sp>
        <p:nvSpPr>
          <p:cNvPr id="63" name="תיבת טקסט 62">
            <a:extLst>
              <a:ext uri="{FF2B5EF4-FFF2-40B4-BE49-F238E27FC236}">
                <a16:creationId xmlns:a16="http://schemas.microsoft.com/office/drawing/2014/main" id="{CECA189A-7AAF-5A3A-1B80-7321F53F00D8}"/>
              </a:ext>
            </a:extLst>
          </p:cNvPr>
          <p:cNvSpPr txBox="1"/>
          <p:nvPr/>
        </p:nvSpPr>
        <p:spPr>
          <a:xfrm>
            <a:off x="8735802" y="4667337"/>
            <a:ext cx="1952836" cy="600164"/>
          </a:xfrm>
          <a:prstGeom prst="rect">
            <a:avLst/>
          </a:prstGeom>
          <a:noFill/>
        </p:spPr>
        <p:txBody>
          <a:bodyPr wrap="square" rtlCol="1">
            <a:spAutoFit/>
          </a:bodyPr>
          <a:lstStyle/>
          <a:p>
            <a:pPr algn="r" rtl="1"/>
            <a:r>
              <a:rPr lang="he-IL" sz="1100" u="sng" dirty="0"/>
              <a:t>קשת קלה ביותר מקסימלית:</a:t>
            </a:r>
            <a:r>
              <a:rPr lang="he-IL" sz="1100" dirty="0"/>
              <a:t> (במסלול בין </a:t>
            </a:r>
            <a:r>
              <a:rPr lang="en-US" sz="1100" dirty="0"/>
              <a:t>s</a:t>
            </a:r>
            <a:r>
              <a:rPr lang="he-IL" sz="1100" dirty="0"/>
              <a:t> ל-</a:t>
            </a:r>
            <a:r>
              <a:rPr lang="en-US" sz="1100" dirty="0"/>
              <a:t>t</a:t>
            </a:r>
            <a:r>
              <a:rPr lang="he-IL" sz="1100" dirty="0"/>
              <a:t>) ניתן להוכיח שהיא נמצאת </a:t>
            </a:r>
            <a:r>
              <a:rPr lang="he-IL" sz="1100" dirty="0" err="1"/>
              <a:t>בעפ"מ</a:t>
            </a:r>
            <a:r>
              <a:rPr lang="he-IL" sz="1100" dirty="0"/>
              <a:t>. ניצור </a:t>
            </a:r>
            <a:r>
              <a:rPr lang="he-IL" sz="1100" dirty="0" err="1"/>
              <a:t>עפ"מ</a:t>
            </a:r>
            <a:endParaRPr lang="he-IL" sz="1100" u="sng" dirty="0"/>
          </a:p>
        </p:txBody>
      </p:sp>
      <p:sp>
        <p:nvSpPr>
          <p:cNvPr id="64" name="תיבת טקסט 63">
            <a:extLst>
              <a:ext uri="{FF2B5EF4-FFF2-40B4-BE49-F238E27FC236}">
                <a16:creationId xmlns:a16="http://schemas.microsoft.com/office/drawing/2014/main" id="{D146FFBE-1F86-0D31-7273-C94BC0041E47}"/>
              </a:ext>
            </a:extLst>
          </p:cNvPr>
          <p:cNvSpPr txBox="1"/>
          <p:nvPr/>
        </p:nvSpPr>
        <p:spPr>
          <a:xfrm>
            <a:off x="4051047" y="-66614"/>
            <a:ext cx="3565121" cy="769441"/>
          </a:xfrm>
          <a:prstGeom prst="rect">
            <a:avLst/>
          </a:prstGeom>
          <a:noFill/>
        </p:spPr>
        <p:txBody>
          <a:bodyPr wrap="square" rtlCol="1">
            <a:spAutoFit/>
          </a:bodyPr>
          <a:lstStyle/>
          <a:p>
            <a:pPr algn="r" rtl="1"/>
            <a:r>
              <a:rPr lang="he-IL" sz="1100" dirty="0"/>
              <a:t>שמתחיל ב-</a:t>
            </a:r>
            <a:r>
              <a:rPr lang="en-US" sz="1100" dirty="0"/>
              <a:t>s</a:t>
            </a:r>
            <a:r>
              <a:rPr lang="he-IL" sz="1100" dirty="0"/>
              <a:t>. נשמור ב-</a:t>
            </a:r>
            <a:r>
              <a:rPr lang="en-US" sz="1100" dirty="0"/>
              <a:t>DP</a:t>
            </a:r>
            <a:r>
              <a:rPr lang="he-IL" sz="1100" dirty="0"/>
              <a:t> את משקל הקשת הקלה ביותר של מסלול לכל צומת.</a:t>
            </a:r>
          </a:p>
          <a:p>
            <a:pPr algn="r" rtl="1"/>
            <a:r>
              <a:rPr lang="he-IL" sz="1100" dirty="0"/>
              <a:t>זמני מציאת </a:t>
            </a:r>
            <a:r>
              <a:rPr lang="en-US" sz="1100" dirty="0"/>
              <a:t>MST</a:t>
            </a:r>
            <a:r>
              <a:rPr lang="he-IL" sz="1100" dirty="0"/>
              <a:t>: </a:t>
            </a:r>
            <a:r>
              <a:rPr lang="en-US" sz="1100" dirty="0"/>
              <a:t>O(</a:t>
            </a:r>
            <a:r>
              <a:rPr lang="en-US" sz="1100" dirty="0" err="1"/>
              <a:t>ElogV</a:t>
            </a:r>
            <a:r>
              <a:rPr lang="en-US" sz="1100" dirty="0"/>
              <a:t>)</a:t>
            </a:r>
            <a:r>
              <a:rPr lang="he-IL" sz="1100" dirty="0"/>
              <a:t>. או </a:t>
            </a:r>
            <a:r>
              <a:rPr lang="en-US" sz="1100" dirty="0"/>
              <a:t>O(</a:t>
            </a:r>
            <a:r>
              <a:rPr lang="en-US" sz="1100" dirty="0" err="1"/>
              <a:t>E+VlogV</a:t>
            </a:r>
            <a:r>
              <a:rPr lang="en-US" sz="1100" dirty="0"/>
              <a:t>) </a:t>
            </a:r>
            <a:r>
              <a:rPr lang="he-IL" sz="1100" dirty="0"/>
              <a:t> בפרים אם משתמשים </a:t>
            </a:r>
            <a:r>
              <a:rPr lang="he-IL" sz="1100" dirty="0" err="1"/>
              <a:t>בערימת</a:t>
            </a:r>
            <a:r>
              <a:rPr lang="he-IL" sz="1100" dirty="0"/>
              <a:t> </a:t>
            </a:r>
            <a:r>
              <a:rPr lang="he-IL" sz="1100" dirty="0" err="1"/>
              <a:t>פיבונאצ'י</a:t>
            </a:r>
            <a:r>
              <a:rPr lang="he-IL" sz="1100" dirty="0"/>
              <a:t> במקום </a:t>
            </a:r>
            <a:r>
              <a:rPr lang="he-IL" sz="1100" dirty="0" err="1"/>
              <a:t>ערימת</a:t>
            </a:r>
            <a:r>
              <a:rPr lang="he-IL" sz="1100"/>
              <a:t> מינימום.</a:t>
            </a:r>
            <a:endParaRPr lang="he-IL" sz="1100" dirty="0"/>
          </a:p>
        </p:txBody>
      </p:sp>
    </p:spTree>
    <p:extLst>
      <p:ext uri="{BB962C8B-B14F-4D97-AF65-F5344CB8AC3E}">
        <p14:creationId xmlns:p14="http://schemas.microsoft.com/office/powerpoint/2010/main" val="371955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תמונה 12">
            <a:extLst>
              <a:ext uri="{FF2B5EF4-FFF2-40B4-BE49-F238E27FC236}">
                <a16:creationId xmlns:a16="http://schemas.microsoft.com/office/drawing/2014/main" id="{12D9B84A-04B7-20E8-00F5-68DBA4CBB210}"/>
              </a:ext>
            </a:extLst>
          </p:cNvPr>
          <p:cNvPicPr>
            <a:picLocks noChangeAspect="1"/>
          </p:cNvPicPr>
          <p:nvPr/>
        </p:nvPicPr>
        <p:blipFill rotWithShape="1">
          <a:blip r:embed="rId3"/>
          <a:srcRect b="96835"/>
          <a:stretch/>
        </p:blipFill>
        <p:spPr>
          <a:xfrm rot="16200000">
            <a:off x="-3737942" y="3737944"/>
            <a:ext cx="7628290" cy="152402"/>
          </a:xfrm>
          <a:prstGeom prst="rect">
            <a:avLst/>
          </a:prstGeom>
        </p:spPr>
      </p:pic>
      <p:pic>
        <p:nvPicPr>
          <p:cNvPr id="15" name="תמונה 14">
            <a:extLst>
              <a:ext uri="{FF2B5EF4-FFF2-40B4-BE49-F238E27FC236}">
                <a16:creationId xmlns:a16="http://schemas.microsoft.com/office/drawing/2014/main" id="{CCF0BC90-E1A6-4110-9AA2-C61319D18FE7}"/>
              </a:ext>
            </a:extLst>
          </p:cNvPr>
          <p:cNvPicPr>
            <a:picLocks noChangeAspect="1"/>
          </p:cNvPicPr>
          <p:nvPr/>
        </p:nvPicPr>
        <p:blipFill rotWithShape="1">
          <a:blip r:embed="rId4"/>
          <a:srcRect t="2738" b="51082"/>
          <a:stretch/>
        </p:blipFill>
        <p:spPr>
          <a:xfrm rot="16200000">
            <a:off x="1840786" y="2734859"/>
            <a:ext cx="7562855" cy="2093127"/>
          </a:xfrm>
          <a:prstGeom prst="rect">
            <a:avLst/>
          </a:prstGeom>
        </p:spPr>
      </p:pic>
      <p:pic>
        <p:nvPicPr>
          <p:cNvPr id="17" name="תמונה 16">
            <a:extLst>
              <a:ext uri="{FF2B5EF4-FFF2-40B4-BE49-F238E27FC236}">
                <a16:creationId xmlns:a16="http://schemas.microsoft.com/office/drawing/2014/main" id="{465E01C4-929F-ED7C-709C-131EBF2E3D03}"/>
              </a:ext>
            </a:extLst>
          </p:cNvPr>
          <p:cNvPicPr>
            <a:picLocks noChangeAspect="1"/>
          </p:cNvPicPr>
          <p:nvPr/>
        </p:nvPicPr>
        <p:blipFill rotWithShape="1">
          <a:blip r:embed="rId5"/>
          <a:srcRect b="3780"/>
          <a:stretch/>
        </p:blipFill>
        <p:spPr>
          <a:xfrm rot="16200000">
            <a:off x="5886027" y="2912994"/>
            <a:ext cx="7715610" cy="1889613"/>
          </a:xfrm>
          <a:prstGeom prst="rect">
            <a:avLst/>
          </a:prstGeom>
        </p:spPr>
      </p:pic>
      <p:pic>
        <p:nvPicPr>
          <p:cNvPr id="18" name="תמונה 17">
            <a:extLst>
              <a:ext uri="{FF2B5EF4-FFF2-40B4-BE49-F238E27FC236}">
                <a16:creationId xmlns:a16="http://schemas.microsoft.com/office/drawing/2014/main" id="{F58EDF9E-6239-3AD2-0716-8D30CA2CDC63}"/>
              </a:ext>
            </a:extLst>
          </p:cNvPr>
          <p:cNvPicPr>
            <a:picLocks noChangeAspect="1"/>
          </p:cNvPicPr>
          <p:nvPr/>
        </p:nvPicPr>
        <p:blipFill rotWithShape="1">
          <a:blip r:embed="rId4"/>
          <a:srcRect t="51941"/>
          <a:stretch/>
        </p:blipFill>
        <p:spPr>
          <a:xfrm rot="16200000">
            <a:off x="4048140" y="2628946"/>
            <a:ext cx="7385055" cy="2127152"/>
          </a:xfrm>
          <a:prstGeom prst="rect">
            <a:avLst/>
          </a:prstGeom>
        </p:spPr>
      </p:pic>
      <p:pic>
        <p:nvPicPr>
          <p:cNvPr id="19" name="תמונה 18">
            <a:extLst>
              <a:ext uri="{FF2B5EF4-FFF2-40B4-BE49-F238E27FC236}">
                <a16:creationId xmlns:a16="http://schemas.microsoft.com/office/drawing/2014/main" id="{E5BA868A-6F7A-D105-AEE3-920633BFA6BA}"/>
              </a:ext>
            </a:extLst>
          </p:cNvPr>
          <p:cNvPicPr>
            <a:picLocks noChangeAspect="1"/>
          </p:cNvPicPr>
          <p:nvPr/>
        </p:nvPicPr>
        <p:blipFill rotWithShape="1">
          <a:blip r:embed="rId3"/>
          <a:srcRect t="41983" b="143"/>
          <a:stretch/>
        </p:blipFill>
        <p:spPr>
          <a:xfrm rot="16200000">
            <a:off x="-666190" y="2420570"/>
            <a:ext cx="7628290" cy="2787140"/>
          </a:xfrm>
          <a:prstGeom prst="rect">
            <a:avLst/>
          </a:prstGeom>
        </p:spPr>
      </p:pic>
      <p:cxnSp>
        <p:nvCxnSpPr>
          <p:cNvPr id="23" name="מחבר ישר 22">
            <a:extLst>
              <a:ext uri="{FF2B5EF4-FFF2-40B4-BE49-F238E27FC236}">
                <a16:creationId xmlns:a16="http://schemas.microsoft.com/office/drawing/2014/main" id="{353704C0-86AF-6F34-877F-D3E966C65075}"/>
              </a:ext>
            </a:extLst>
          </p:cNvPr>
          <p:cNvCxnSpPr>
            <a:cxnSpLocks/>
          </p:cNvCxnSpPr>
          <p:nvPr/>
        </p:nvCxnSpPr>
        <p:spPr>
          <a:xfrm flipV="1">
            <a:off x="4541525" y="707923"/>
            <a:ext cx="0" cy="6854927"/>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26" name="מחבר ישר 25">
            <a:extLst>
              <a:ext uri="{FF2B5EF4-FFF2-40B4-BE49-F238E27FC236}">
                <a16:creationId xmlns:a16="http://schemas.microsoft.com/office/drawing/2014/main" id="{EB2EF88C-FE03-92AB-E080-97280B794FF9}"/>
              </a:ext>
            </a:extLst>
          </p:cNvPr>
          <p:cNvCxnSpPr>
            <a:cxnSpLocks/>
          </p:cNvCxnSpPr>
          <p:nvPr/>
        </p:nvCxnSpPr>
        <p:spPr>
          <a:xfrm flipV="1">
            <a:off x="8809185" y="812800"/>
            <a:ext cx="0" cy="6750050"/>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pic>
        <p:nvPicPr>
          <p:cNvPr id="2050" name="תמונה 2049">
            <a:extLst>
              <a:ext uri="{FF2B5EF4-FFF2-40B4-BE49-F238E27FC236}">
                <a16:creationId xmlns:a16="http://schemas.microsoft.com/office/drawing/2014/main" id="{25DE6F81-DCFA-329F-547A-31F2A6E37A82}"/>
              </a:ext>
            </a:extLst>
          </p:cNvPr>
          <p:cNvPicPr>
            <a:picLocks noChangeAspect="1"/>
          </p:cNvPicPr>
          <p:nvPr/>
        </p:nvPicPr>
        <p:blipFill rotWithShape="1">
          <a:blip r:embed="rId3"/>
          <a:srcRect t="6607" b="60871"/>
          <a:stretch/>
        </p:blipFill>
        <p:spPr>
          <a:xfrm rot="16200000">
            <a:off x="-2842883" y="2998303"/>
            <a:ext cx="7628290" cy="1566245"/>
          </a:xfrm>
          <a:prstGeom prst="rect">
            <a:avLst/>
          </a:prstGeom>
        </p:spPr>
      </p:pic>
      <p:cxnSp>
        <p:nvCxnSpPr>
          <p:cNvPr id="20" name="מחבר ישר 19">
            <a:extLst>
              <a:ext uri="{FF2B5EF4-FFF2-40B4-BE49-F238E27FC236}">
                <a16:creationId xmlns:a16="http://schemas.microsoft.com/office/drawing/2014/main" id="{D33BED31-F545-F39A-2877-AF5D0ABEA495}"/>
              </a:ext>
            </a:extLst>
          </p:cNvPr>
          <p:cNvCxnSpPr>
            <a:cxnSpLocks/>
          </p:cNvCxnSpPr>
          <p:nvPr/>
        </p:nvCxnSpPr>
        <p:spPr>
          <a:xfrm flipV="1">
            <a:off x="177979" y="15237"/>
            <a:ext cx="0" cy="7452363"/>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2058" name="מחבר ישר 2057">
            <a:extLst>
              <a:ext uri="{FF2B5EF4-FFF2-40B4-BE49-F238E27FC236}">
                <a16:creationId xmlns:a16="http://schemas.microsoft.com/office/drawing/2014/main" id="{53FC1572-E121-F3C6-AC88-FD735E04463F}"/>
              </a:ext>
            </a:extLst>
          </p:cNvPr>
          <p:cNvCxnSpPr>
            <a:cxnSpLocks/>
          </p:cNvCxnSpPr>
          <p:nvPr/>
        </p:nvCxnSpPr>
        <p:spPr>
          <a:xfrm flipV="1">
            <a:off x="1738656" y="624840"/>
            <a:ext cx="15728" cy="7434539"/>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cxnSp>
        <p:nvCxnSpPr>
          <p:cNvPr id="2060" name="מחבר ישר 2059">
            <a:extLst>
              <a:ext uri="{FF2B5EF4-FFF2-40B4-BE49-F238E27FC236}">
                <a16:creationId xmlns:a16="http://schemas.microsoft.com/office/drawing/2014/main" id="{98971CEC-B364-5FE1-33B6-8D25FC706EF0}"/>
              </a:ext>
            </a:extLst>
          </p:cNvPr>
          <p:cNvCxnSpPr>
            <a:cxnSpLocks/>
          </p:cNvCxnSpPr>
          <p:nvPr/>
        </p:nvCxnSpPr>
        <p:spPr>
          <a:xfrm flipH="1" flipV="1">
            <a:off x="6668778" y="88490"/>
            <a:ext cx="12251" cy="7662320"/>
          </a:xfrm>
          <a:prstGeom prst="line">
            <a:avLst/>
          </a:prstGeom>
          <a:ln w="19050">
            <a:solidFill>
              <a:srgbClr val="59175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16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אליפסה 3">
            <a:extLst>
              <a:ext uri="{FF2B5EF4-FFF2-40B4-BE49-F238E27FC236}">
                <a16:creationId xmlns:a16="http://schemas.microsoft.com/office/drawing/2014/main" id="{E971C9E2-48C0-0C80-C13B-53798CC0C386}"/>
              </a:ext>
            </a:extLst>
          </p:cNvPr>
          <p:cNvSpPr/>
          <p:nvPr/>
        </p:nvSpPr>
        <p:spPr>
          <a:xfrm>
            <a:off x="2952138" y="2036200"/>
            <a:ext cx="835742" cy="6980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אליפסה 4">
            <a:extLst>
              <a:ext uri="{FF2B5EF4-FFF2-40B4-BE49-F238E27FC236}">
                <a16:creationId xmlns:a16="http://schemas.microsoft.com/office/drawing/2014/main" id="{F4FFF294-822D-1C99-A0E0-AD73C3A50BDE}"/>
              </a:ext>
            </a:extLst>
          </p:cNvPr>
          <p:cNvSpPr/>
          <p:nvPr/>
        </p:nvSpPr>
        <p:spPr>
          <a:xfrm>
            <a:off x="2934931" y="3432380"/>
            <a:ext cx="835742" cy="6980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אליפסה 5">
            <a:extLst>
              <a:ext uri="{FF2B5EF4-FFF2-40B4-BE49-F238E27FC236}">
                <a16:creationId xmlns:a16="http://schemas.microsoft.com/office/drawing/2014/main" id="{2CF064E5-2715-B3DC-A24D-91EE8CE6D59E}"/>
              </a:ext>
            </a:extLst>
          </p:cNvPr>
          <p:cNvSpPr/>
          <p:nvPr/>
        </p:nvSpPr>
        <p:spPr>
          <a:xfrm>
            <a:off x="4640828" y="2734290"/>
            <a:ext cx="835742" cy="6980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 name="מחבר חץ ישר 7">
            <a:extLst>
              <a:ext uri="{FF2B5EF4-FFF2-40B4-BE49-F238E27FC236}">
                <a16:creationId xmlns:a16="http://schemas.microsoft.com/office/drawing/2014/main" id="{427515E8-2C9A-310A-D44A-39B2C826D837}"/>
              </a:ext>
            </a:extLst>
          </p:cNvPr>
          <p:cNvCxnSpPr>
            <a:stCxn id="4" idx="6"/>
            <a:endCxn id="6" idx="1"/>
          </p:cNvCxnSpPr>
          <p:nvPr/>
        </p:nvCxnSpPr>
        <p:spPr>
          <a:xfrm>
            <a:off x="3787880" y="2385245"/>
            <a:ext cx="975340" cy="4512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מחבר חץ ישר 8">
            <a:extLst>
              <a:ext uri="{FF2B5EF4-FFF2-40B4-BE49-F238E27FC236}">
                <a16:creationId xmlns:a16="http://schemas.microsoft.com/office/drawing/2014/main" id="{DCB54C61-CD9E-57F2-0211-3143F3911AA1}"/>
              </a:ext>
            </a:extLst>
          </p:cNvPr>
          <p:cNvCxnSpPr>
            <a:cxnSpLocks/>
            <a:endCxn id="6" idx="3"/>
          </p:cNvCxnSpPr>
          <p:nvPr/>
        </p:nvCxnSpPr>
        <p:spPr>
          <a:xfrm flipV="1">
            <a:off x="3647768" y="3330147"/>
            <a:ext cx="1115452" cy="3637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4650910"/>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ערכת נושא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4506</TotalTime>
  <Words>3463</Words>
  <Application>Microsoft Office PowerPoint</Application>
  <PresentationFormat>מותאם אישית</PresentationFormat>
  <Paragraphs>44</Paragraphs>
  <Slides>5</Slides>
  <Notes>2</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Aptos</vt:lpstr>
      <vt:lpstr>Aptos Display</vt:lpstr>
      <vt:lpstr>Arial</vt:lpstr>
      <vt:lpstr>Cambria Math</vt:lpstr>
      <vt:lpstr>ערכת נושא Office</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שרון מלטר</dc:creator>
  <cp:lastModifiedBy>שרון מלטר</cp:lastModifiedBy>
  <cp:revision>357</cp:revision>
  <dcterms:created xsi:type="dcterms:W3CDTF">2024-02-05T14:46:16Z</dcterms:created>
  <dcterms:modified xsi:type="dcterms:W3CDTF">2024-02-08T19:37:58Z</dcterms:modified>
</cp:coreProperties>
</file>