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62" r:id="rId6"/>
    <p:sldId id="259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7281E-09FB-4228-9B08-8883913788F2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119AC-5EDF-491F-9B88-919CF697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44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119AC-5EDF-491F-9B88-919CF69754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8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119AC-5EDF-491F-9B88-919CF69754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00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119AC-5EDF-491F-9B88-919CF69754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76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119AC-5EDF-491F-9B88-919CF69754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43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119AC-5EDF-491F-9B88-919CF69754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6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119AC-5EDF-491F-9B88-919CF69754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75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119AC-5EDF-491F-9B88-919CF69754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72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119AC-5EDF-491F-9B88-919CF69754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31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5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1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3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7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5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0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9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5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4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359B-F0EC-45CC-912A-5046475CEFC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2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0359B-F0EC-45CC-912A-5046475CEFCF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428E7-0AA0-4044-8C23-9ED8879F2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1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chollet/keras/blob/master/examples/mnist_mlp.p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eras-cn.readthedocs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Python</a:t>
            </a:r>
            <a:r>
              <a:rPr lang="zh-CN" altLang="en-US" dirty="0"/>
              <a:t>的深度学习库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427" y="1719874"/>
            <a:ext cx="552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6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C16A-70A4-4482-B039-1D8B0A32F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这就是</a:t>
            </a:r>
            <a:r>
              <a:rPr lang="en-US" b="1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7807F-B914-4C9F-8E31-894FB8C1E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+mj-ea"/>
                <a:ea typeface="+mj-ea"/>
              </a:rPr>
              <a:t>Keras</a:t>
            </a:r>
            <a:r>
              <a:rPr lang="zh-CN" altLang="en-US" dirty="0">
                <a:latin typeface="+mj-ea"/>
                <a:ea typeface="+mj-ea"/>
              </a:rPr>
              <a:t>是一个高层神经网络</a:t>
            </a:r>
            <a:r>
              <a:rPr lang="en-US" altLang="zh-CN" dirty="0">
                <a:latin typeface="+mj-ea"/>
                <a:ea typeface="+mj-ea"/>
              </a:rPr>
              <a:t>API</a:t>
            </a:r>
            <a:r>
              <a:rPr lang="zh-CN" altLang="en-US" dirty="0">
                <a:latin typeface="+mj-ea"/>
                <a:ea typeface="+mj-ea"/>
              </a:rPr>
              <a:t>，由纯</a:t>
            </a:r>
            <a:r>
              <a:rPr lang="en-US" altLang="zh-CN" dirty="0">
                <a:latin typeface="+mj-ea"/>
                <a:ea typeface="+mj-ea"/>
              </a:rPr>
              <a:t>Python</a:t>
            </a:r>
            <a:r>
              <a:rPr lang="zh-CN" altLang="en-US" dirty="0">
                <a:latin typeface="+mj-ea"/>
                <a:ea typeface="+mj-ea"/>
              </a:rPr>
              <a:t>编写而成并基</a:t>
            </a:r>
            <a:r>
              <a:rPr lang="en-US" altLang="zh-CN" dirty="0" err="1">
                <a:latin typeface="+mj-ea"/>
                <a:ea typeface="+mj-ea"/>
              </a:rPr>
              <a:t>Tensorflow</a:t>
            </a:r>
            <a:r>
              <a:rPr lang="zh-CN" altLang="en-US" dirty="0">
                <a:latin typeface="+mj-ea"/>
                <a:ea typeface="+mj-ea"/>
              </a:rPr>
              <a:t>、</a:t>
            </a:r>
            <a:r>
              <a:rPr lang="en-US" altLang="zh-CN" dirty="0" err="1">
                <a:latin typeface="+mj-ea"/>
                <a:ea typeface="+mj-ea"/>
              </a:rPr>
              <a:t>Theano</a:t>
            </a:r>
            <a:r>
              <a:rPr lang="zh-CN" altLang="en-US" dirty="0">
                <a:latin typeface="+mj-ea"/>
                <a:ea typeface="+mj-ea"/>
              </a:rPr>
              <a:t>以及</a:t>
            </a:r>
            <a:r>
              <a:rPr lang="en-US" altLang="zh-CN" dirty="0">
                <a:latin typeface="+mj-ea"/>
                <a:ea typeface="+mj-ea"/>
              </a:rPr>
              <a:t>CNTK</a:t>
            </a:r>
            <a:r>
              <a:rPr lang="zh-CN" altLang="en-US" dirty="0">
                <a:latin typeface="+mj-ea"/>
                <a:ea typeface="+mj-ea"/>
              </a:rPr>
              <a:t>后端。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 err="1">
                <a:latin typeface="+mj-ea"/>
                <a:ea typeface="+mj-ea"/>
              </a:rPr>
              <a:t>Keras</a:t>
            </a:r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zh-CN" altLang="en-US" dirty="0">
                <a:latin typeface="+mj-ea"/>
                <a:ea typeface="+mj-ea"/>
              </a:rPr>
              <a:t>为支持快速实验而生，能够把你的</a:t>
            </a:r>
            <a:r>
              <a:rPr lang="en-US" altLang="zh-CN" dirty="0">
                <a:latin typeface="+mj-ea"/>
                <a:ea typeface="+mj-ea"/>
              </a:rPr>
              <a:t>idea</a:t>
            </a:r>
            <a:r>
              <a:rPr lang="zh-CN" altLang="en-US" dirty="0">
                <a:latin typeface="+mj-ea"/>
                <a:ea typeface="+mj-ea"/>
              </a:rPr>
              <a:t>迅速转换为结果，如果你有如下需求，请选择</a:t>
            </a:r>
            <a:r>
              <a:rPr lang="en-US" altLang="zh-CN" dirty="0" err="1">
                <a:latin typeface="+mj-ea"/>
                <a:ea typeface="+mj-ea"/>
              </a:rPr>
              <a:t>Keras</a:t>
            </a:r>
            <a:r>
              <a:rPr lang="zh-CN" altLang="en-US" dirty="0">
                <a:latin typeface="+mj-ea"/>
                <a:ea typeface="+mj-ea"/>
              </a:rPr>
              <a:t>：</a:t>
            </a:r>
          </a:p>
          <a:p>
            <a:pPr lvl="1"/>
            <a:r>
              <a:rPr lang="zh-CN" altLang="en-US" dirty="0" smtClean="0">
                <a:latin typeface="+mj-ea"/>
                <a:ea typeface="+mj-ea"/>
              </a:rPr>
              <a:t>简</a:t>
            </a:r>
            <a:r>
              <a:rPr lang="zh-CN" altLang="en-US" dirty="0">
                <a:latin typeface="+mj-ea"/>
                <a:ea typeface="+mj-ea"/>
              </a:rPr>
              <a:t>易和快速的原型设计（</a:t>
            </a:r>
            <a:r>
              <a:rPr lang="en-US" altLang="zh-CN" dirty="0" err="1">
                <a:latin typeface="+mj-ea"/>
                <a:ea typeface="+mj-ea"/>
              </a:rPr>
              <a:t>keras</a:t>
            </a:r>
            <a:r>
              <a:rPr lang="zh-CN" altLang="en-US" dirty="0">
                <a:latin typeface="+mj-ea"/>
                <a:ea typeface="+mj-ea"/>
              </a:rPr>
              <a:t>具有高度模块化，极简，和可扩充特性）</a:t>
            </a:r>
          </a:p>
          <a:p>
            <a:pPr lvl="1"/>
            <a:r>
              <a:rPr lang="zh-CN" altLang="en-US" dirty="0">
                <a:latin typeface="+mj-ea"/>
                <a:ea typeface="+mj-ea"/>
              </a:rPr>
              <a:t>支持</a:t>
            </a:r>
            <a:r>
              <a:rPr lang="en-US" altLang="zh-CN" dirty="0">
                <a:latin typeface="+mj-ea"/>
                <a:ea typeface="+mj-ea"/>
              </a:rPr>
              <a:t>CNN</a:t>
            </a:r>
            <a:r>
              <a:rPr lang="zh-CN" altLang="en-US" dirty="0">
                <a:latin typeface="+mj-ea"/>
                <a:ea typeface="+mj-ea"/>
              </a:rPr>
              <a:t>和</a:t>
            </a:r>
            <a:r>
              <a:rPr lang="en-US" altLang="zh-CN" dirty="0">
                <a:latin typeface="+mj-ea"/>
                <a:ea typeface="+mj-ea"/>
              </a:rPr>
              <a:t>RNN</a:t>
            </a:r>
            <a:r>
              <a:rPr lang="zh-CN" altLang="en-US" dirty="0">
                <a:latin typeface="+mj-ea"/>
                <a:ea typeface="+mj-ea"/>
              </a:rPr>
              <a:t>，或二者的结合</a:t>
            </a:r>
          </a:p>
          <a:p>
            <a:pPr lvl="1"/>
            <a:r>
              <a:rPr lang="zh-CN" altLang="en-US" dirty="0">
                <a:latin typeface="+mj-ea"/>
                <a:ea typeface="+mj-ea"/>
              </a:rPr>
              <a:t>无缝</a:t>
            </a:r>
            <a:r>
              <a:rPr lang="en-US" altLang="zh-CN" dirty="0">
                <a:latin typeface="+mj-ea"/>
                <a:ea typeface="+mj-ea"/>
              </a:rPr>
              <a:t>CPU</a:t>
            </a:r>
            <a:r>
              <a:rPr lang="zh-CN" altLang="en-US" dirty="0">
                <a:latin typeface="+mj-ea"/>
                <a:ea typeface="+mj-ea"/>
              </a:rPr>
              <a:t>和</a:t>
            </a:r>
            <a:r>
              <a:rPr lang="en-US" altLang="zh-CN" dirty="0">
                <a:latin typeface="+mj-ea"/>
                <a:ea typeface="+mj-ea"/>
              </a:rPr>
              <a:t>GPU</a:t>
            </a:r>
            <a:r>
              <a:rPr lang="zh-CN" altLang="en-US" dirty="0">
                <a:latin typeface="+mj-ea"/>
                <a:ea typeface="+mj-ea"/>
              </a:rPr>
              <a:t>切换</a:t>
            </a:r>
            <a:endParaRPr lang="en-US" dirty="0">
              <a:latin typeface="+mj-ea"/>
              <a:ea typeface="+mj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296" y="5038144"/>
            <a:ext cx="2161032" cy="146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快速开始：</a:t>
            </a:r>
            <a:r>
              <a:rPr lang="en-US" altLang="zh-CN" dirty="0"/>
              <a:t>30</a:t>
            </a:r>
            <a:r>
              <a:rPr lang="en-US" dirty="0"/>
              <a:t>s</a:t>
            </a:r>
            <a:r>
              <a:rPr lang="zh-CN" altLang="en-US" dirty="0"/>
              <a:t>上手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+mj-ea"/>
                <a:ea typeface="+mj-ea"/>
              </a:rPr>
              <a:t>Keras</a:t>
            </a:r>
            <a:r>
              <a:rPr lang="zh-CN" altLang="en-US" dirty="0">
                <a:latin typeface="+mj-ea"/>
                <a:ea typeface="+mj-ea"/>
              </a:rPr>
              <a:t>的核心数据结构是“模型”，模型是一种组织网络层的方式。</a:t>
            </a:r>
            <a:r>
              <a:rPr lang="en-US" dirty="0" err="1">
                <a:latin typeface="+mj-ea"/>
                <a:ea typeface="+mj-ea"/>
              </a:rPr>
              <a:t>Keras</a:t>
            </a:r>
            <a:r>
              <a:rPr lang="zh-CN" altLang="en-US" dirty="0">
                <a:latin typeface="+mj-ea"/>
                <a:ea typeface="+mj-ea"/>
              </a:rPr>
              <a:t>中主要的模型是</a:t>
            </a:r>
            <a:r>
              <a:rPr lang="en-US" dirty="0">
                <a:latin typeface="+mj-ea"/>
                <a:ea typeface="+mj-ea"/>
              </a:rPr>
              <a:t>Sequential</a:t>
            </a:r>
            <a:r>
              <a:rPr lang="zh-CN" altLang="en-US" dirty="0">
                <a:latin typeface="+mj-ea"/>
                <a:ea typeface="+mj-ea"/>
              </a:rPr>
              <a:t>模型，</a:t>
            </a:r>
            <a:r>
              <a:rPr lang="en-US" dirty="0">
                <a:latin typeface="+mj-ea"/>
                <a:ea typeface="+mj-ea"/>
              </a:rPr>
              <a:t>Sequential</a:t>
            </a:r>
            <a:r>
              <a:rPr lang="zh-CN" altLang="en-US" dirty="0">
                <a:latin typeface="+mj-ea"/>
                <a:ea typeface="+mj-ea"/>
              </a:rPr>
              <a:t>是一系列网络层按顺序构成的栈</a:t>
            </a:r>
            <a:r>
              <a:rPr lang="zh-CN" altLang="en-US" dirty="0" smtClean="0">
                <a:latin typeface="+mj-ea"/>
                <a:ea typeface="+mj-ea"/>
              </a:rPr>
              <a:t>。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dirty="0">
              <a:latin typeface="+mj-ea"/>
              <a:ea typeface="+mj-ea"/>
            </a:endParaRPr>
          </a:p>
          <a:p>
            <a:r>
              <a:rPr lang="en-US" dirty="0">
                <a:latin typeface="+mj-ea"/>
                <a:ea typeface="+mj-ea"/>
              </a:rPr>
              <a:t>Sequential</a:t>
            </a:r>
            <a:r>
              <a:rPr lang="zh-CN" altLang="en-US" dirty="0">
                <a:latin typeface="+mj-ea"/>
                <a:ea typeface="+mj-ea"/>
              </a:rPr>
              <a:t>模型如</a:t>
            </a:r>
            <a:r>
              <a:rPr lang="zh-CN" altLang="en-US" dirty="0" smtClean="0">
                <a:latin typeface="+mj-ea"/>
                <a:ea typeface="+mj-ea"/>
              </a:rPr>
              <a:t>下</a:t>
            </a:r>
            <a:endParaRPr lang="en-US" altLang="zh-CN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610364"/>
              </p:ext>
            </p:extLst>
          </p:nvPr>
        </p:nvGraphicFramePr>
        <p:xfrm>
          <a:off x="1126836" y="4331085"/>
          <a:ext cx="8128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214392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keras.models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Sequential 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= Sequential()</a:t>
                      </a:r>
                    </a:p>
                    <a:p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42232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73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编译模型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将一些网络层通过</a:t>
            </a:r>
            <a:r>
              <a:rPr lang="en-US" altLang="zh-CN" dirty="0">
                <a:latin typeface="+mj-ea"/>
                <a:ea typeface="+mj-ea"/>
              </a:rPr>
              <a:t>.add()</a:t>
            </a:r>
            <a:r>
              <a:rPr lang="zh-CN" altLang="en-US" dirty="0">
                <a:latin typeface="+mj-ea"/>
                <a:ea typeface="+mj-ea"/>
              </a:rPr>
              <a:t>堆叠起来，就构成了一个模型</a:t>
            </a:r>
            <a:r>
              <a:rPr lang="zh-CN" altLang="en-US" dirty="0" smtClean="0">
                <a:latin typeface="+mj-ea"/>
                <a:ea typeface="+mj-ea"/>
              </a:rPr>
              <a:t>：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完</a:t>
            </a:r>
            <a:r>
              <a:rPr lang="zh-CN" altLang="en-US" dirty="0">
                <a:latin typeface="+mj-ea"/>
                <a:ea typeface="+mj-ea"/>
              </a:rPr>
              <a:t>成模型的搭建后，我们需要使用</a:t>
            </a:r>
            <a:r>
              <a:rPr lang="en-US" altLang="zh-CN" dirty="0">
                <a:latin typeface="+mj-ea"/>
                <a:ea typeface="+mj-ea"/>
              </a:rPr>
              <a:t>.compile()</a:t>
            </a:r>
            <a:r>
              <a:rPr lang="zh-CN" altLang="en-US" dirty="0">
                <a:latin typeface="+mj-ea"/>
                <a:ea typeface="+mj-ea"/>
              </a:rPr>
              <a:t>方法来编译模型：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59269"/>
              </p:ext>
            </p:extLst>
          </p:nvPr>
        </p:nvGraphicFramePr>
        <p:xfrm>
          <a:off x="1376218" y="2391448"/>
          <a:ext cx="8128000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214392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keras.layers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Dense, Activation </a:t>
                      </a:r>
                    </a:p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model.add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(Dense(units=64,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input_dim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=100)) </a:t>
                      </a:r>
                    </a:p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model.add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(Activation("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relu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")) </a:t>
                      </a:r>
                    </a:p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model.add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(Dense(units=10)) </a:t>
                      </a:r>
                    </a:p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model.add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(Activation("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softmax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"))</a:t>
                      </a:r>
                    </a:p>
                    <a:p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422326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52409"/>
              </p:ext>
            </p:extLst>
          </p:nvPr>
        </p:nvGraphicFramePr>
        <p:xfrm>
          <a:off x="1376218" y="5476477"/>
          <a:ext cx="8128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214392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model.compile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(loss='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categorical_crossentropy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optimizer='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sgd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metrics=['accuracy'])</a:t>
                      </a:r>
                    </a:p>
                    <a:p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42232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38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7877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完成模型编译后，我们在训练数据上按</a:t>
            </a:r>
            <a:r>
              <a:rPr lang="en-US" altLang="zh-CN" dirty="0">
                <a:latin typeface="+mj-ea"/>
                <a:ea typeface="+mj-ea"/>
              </a:rPr>
              <a:t>batch</a:t>
            </a:r>
            <a:r>
              <a:rPr lang="zh-CN" altLang="en-US" dirty="0">
                <a:latin typeface="+mj-ea"/>
                <a:ea typeface="+mj-ea"/>
              </a:rPr>
              <a:t>进行一定次数的迭代来训练网</a:t>
            </a:r>
            <a:r>
              <a:rPr lang="zh-CN" altLang="en-US" dirty="0" smtClean="0">
                <a:latin typeface="+mj-ea"/>
                <a:ea typeface="+mj-ea"/>
              </a:rPr>
              <a:t>络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随</a:t>
            </a:r>
            <a:r>
              <a:rPr lang="zh-CN" altLang="en-US" dirty="0">
                <a:latin typeface="+mj-ea"/>
                <a:ea typeface="+mj-ea"/>
              </a:rPr>
              <a:t>后，我们可以使用一行代码对我们的模型进行评估，看看模型的指标是否满足我们的要求</a:t>
            </a:r>
            <a:r>
              <a:rPr lang="zh-CN" altLang="en-US" dirty="0" smtClean="0">
                <a:latin typeface="+mj-ea"/>
                <a:ea typeface="+mj-ea"/>
              </a:rPr>
              <a:t>：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或者，我们可以使用我们的模型，对新的数据进行预测</a:t>
            </a:r>
            <a:r>
              <a:rPr lang="zh-CN" altLang="en-US" dirty="0" smtClean="0">
                <a:latin typeface="+mj-ea"/>
                <a:ea typeface="+mj-ea"/>
              </a:rPr>
              <a:t>：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937708"/>
              </p:ext>
            </p:extLst>
          </p:nvPr>
        </p:nvGraphicFramePr>
        <p:xfrm>
          <a:off x="1422400" y="1495605"/>
          <a:ext cx="8128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214392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model.fit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x_train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y_train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epochs=5,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=32)</a:t>
                      </a:r>
                    </a:p>
                    <a:p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422326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489952"/>
              </p:ext>
            </p:extLst>
          </p:nvPr>
        </p:nvGraphicFramePr>
        <p:xfrm>
          <a:off x="1422400" y="3439859"/>
          <a:ext cx="8128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214392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loss_and_metrics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model.evaluate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x_test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y_test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=128)</a:t>
                      </a:r>
                    </a:p>
                    <a:p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4223260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835208"/>
              </p:ext>
            </p:extLst>
          </p:nvPr>
        </p:nvGraphicFramePr>
        <p:xfrm>
          <a:off x="1422400" y="4940768"/>
          <a:ext cx="8128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214392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classes =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model.predict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x_test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=128)</a:t>
                      </a:r>
                    </a:p>
                    <a:p>
                      <a:endParaRPr lang="en-US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42232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9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凑近了看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  <a:ea typeface="+mj-ea"/>
              </a:rPr>
              <a:t>来盘</a:t>
            </a:r>
            <a:r>
              <a:rPr lang="en-US" altLang="zh-CN" dirty="0" smtClean="0">
                <a:latin typeface="+mj-ea"/>
                <a:ea typeface="+mj-ea"/>
              </a:rPr>
              <a:t>CODE @</a:t>
            </a:r>
            <a:r>
              <a:rPr lang="en-US" altLang="zh-CN" dirty="0" smtClean="0">
                <a:latin typeface="+mj-ea"/>
                <a:ea typeface="+mj-ea"/>
                <a:hlinkClick r:id="rId3"/>
              </a:rPr>
              <a:t>HERE</a:t>
            </a:r>
            <a:endParaRPr lang="en-US" dirty="0">
              <a:latin typeface="+mj-ea"/>
              <a:ea typeface="+mj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113" y="2557173"/>
            <a:ext cx="93249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67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Resnet50</a:t>
            </a:r>
            <a:r>
              <a:rPr lang="zh-CN" altLang="en-US" dirty="0" smtClean="0"/>
              <a:t>、</a:t>
            </a:r>
            <a:r>
              <a:rPr lang="zh-CN" altLang="en-US" dirty="0" smtClean="0"/>
              <a:t>文</a:t>
            </a:r>
            <a:r>
              <a:rPr lang="zh-CN" altLang="en-US" dirty="0" smtClean="0"/>
              <a:t>档与栗子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42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5C69C-6F92-491D-9213-8ACF8E53C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12397-3420-441F-BDE7-932CD0966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https://github.com/fchollet/keras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://keras.io/</a:t>
            </a:r>
            <a:endParaRPr lang="en-US" dirty="0"/>
          </a:p>
          <a:p>
            <a:r>
              <a:rPr lang="en-US" dirty="0">
                <a:hlinkClick r:id="rId4"/>
              </a:rPr>
              <a:t>http://keras-cn.readthedocs.io/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82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454</Words>
  <Application>Microsoft Office PowerPoint</Application>
  <PresentationFormat>Widescreen</PresentationFormat>
  <Paragraphs>53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Office Theme</vt:lpstr>
      <vt:lpstr>PowerPoint Presentation</vt:lpstr>
      <vt:lpstr>这就是Keras</vt:lpstr>
      <vt:lpstr>快速开始：30s上手Keras</vt:lpstr>
      <vt:lpstr>编译模型</vt:lpstr>
      <vt:lpstr>PowerPoint Presentation</vt:lpstr>
      <vt:lpstr>凑近了看</vt:lpstr>
      <vt:lpstr>DEMO</vt:lpstr>
      <vt:lpstr>参考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 </dc:title>
  <dc:creator>Yang Liu</dc:creator>
  <cp:lastModifiedBy>Yang Liu</cp:lastModifiedBy>
  <cp:revision>18</cp:revision>
  <dcterms:created xsi:type="dcterms:W3CDTF">2017-11-03T08:49:00Z</dcterms:created>
  <dcterms:modified xsi:type="dcterms:W3CDTF">2017-11-09T03:05:31Z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foamliu@microsoft.com</vt:lpwstr>
  </property>
  <property fmtid="{D5CDD505-2E9C-101B-9397-08002B2CF9AE}" pid="5" name="MSIP_Label_f42aa342-8706-4288-bd11-ebb85995028c_SetDate">
    <vt:lpwstr>2017-11-03T08:49:08.2129628Z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