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4" r:id="rId6"/>
    <p:sldId id="263" r:id="rId7"/>
    <p:sldId id="260" r:id="rId8"/>
    <p:sldId id="262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87" autoAdjust="0"/>
  </p:normalViewPr>
  <p:slideViewPr>
    <p:cSldViewPr snapToGrid="0">
      <p:cViewPr varScale="1">
        <p:scale>
          <a:sx n="104" d="100"/>
          <a:sy n="104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A29A-41D3-4D5C-818A-52A190EEA591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505D5-2429-403C-A364-2040D10B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2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6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向量：（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维空间中）点的位置。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矩阵：可以跨越维度。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张量（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）：向量与矩阵的泛化。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奇异值分解（Singular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Decomposition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9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与 </a:t>
            </a:r>
            <a:r>
              <a:rPr lang="en-US" altLang="zh-CN" baseline="0" dirty="0" smtClean="0"/>
              <a:t>(</a:t>
            </a:r>
            <a:r>
              <a:rPr lang="en-US" dirty="0" smtClean="0"/>
              <a:t>i</a:t>
            </a:r>
            <a:r>
              <a:rPr lang="en-US" altLang="zh-CN" dirty="0" smtClean="0"/>
              <a:t>+1</a:t>
            </a:r>
            <a:r>
              <a:rPr lang="en-US" dirty="0" smtClean="0"/>
              <a:t>, j) </a:t>
            </a:r>
            <a:r>
              <a:rPr lang="zh-CN" altLang="en-US" baseline="0" dirty="0" smtClean="0"/>
              <a:t>近的变远；</a:t>
            </a:r>
            <a:r>
              <a:rPr lang="en-US" altLang="zh-CN" baseline="0" dirty="0" smtClean="0"/>
              <a:t>(0,m) </a:t>
            </a:r>
            <a:r>
              <a:rPr lang="zh-CN" altLang="en-US" baseline="0" dirty="0" smtClean="0"/>
              <a:t>与 </a:t>
            </a:r>
            <a:r>
              <a:rPr lang="en-US" altLang="zh-CN" baseline="0" dirty="0" smtClean="0"/>
              <a:t>(1,0) </a:t>
            </a:r>
            <a:r>
              <a:rPr lang="zh-CN" altLang="en-US" baseline="0" dirty="0" smtClean="0"/>
              <a:t>远的变近。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Subsampling</a:t>
            </a:r>
            <a:r>
              <a:rPr lang="en-US" baseline="0" dirty="0" smtClean="0"/>
              <a:t> – </a:t>
            </a:r>
            <a:r>
              <a:rPr lang="zh-CN" altLang="en-US" baseline="0" dirty="0" smtClean="0"/>
              <a:t>欠采样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5*5*32 + 5*5*32*64 + 7*7*64*1024 + 1024 * 10 = 3273504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ImageNet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LSVRC 224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150528</a:t>
            </a: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隐藏层节点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，参数数量轻松上亿。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4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44AF-50BB-48D5-BC0B-D90D9503CD1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3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volutional_neural_networ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master/tensorflow/examples/tutorials/mnist/mnist_softmax.py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world4jason.gitbooks.io/research-log/content/deepLearning/CNN/Model%20&amp;%20ImgNet/alexnet/alexnet.html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master/tensorflow/examples/tutorials/mnist/mnist_deep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douban.com/subject/2970296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kaggle.com/c/challenges-in-representation-learning-facial-expression-recognition-challenge/da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Convolutional </a:t>
            </a:r>
            <a:r>
              <a:rPr lang="en-US" altLang="zh-CN" dirty="0"/>
              <a:t>N</a:t>
            </a:r>
            <a:r>
              <a:rPr lang="en-US" altLang="zh-CN" dirty="0" smtClean="0"/>
              <a:t>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variance: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more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smaller sets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regularization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92" y="1045815"/>
            <a:ext cx="3705225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117" y="3752154"/>
            <a:ext cx="3200400" cy="2790825"/>
          </a:xfrm>
          <a:prstGeom prst="rect">
            <a:avLst/>
          </a:prstGeom>
        </p:spPr>
      </p:pic>
      <p:pic>
        <p:nvPicPr>
          <p:cNvPr id="8" name="Picture 2" descr="https://d3c33hcgiwev3.cloudfront.net/imageAssetProxy.v1/vqlG7t9uEeaizBK307J26A_3e3e9f42b5e3ce9e3466a0416c4368ee_ITu3antfEeam4BLcQYZr8Q_37fe6be97e7b0740d1871ba99d4c2ed9_300px-Learning1.png?expiry=1510099200000&amp;hmac=9i8NKkRusdrzDdpFTSt2ToJiL2PDtXEgg-sZIxXEeN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51" y="4333178"/>
            <a:ext cx="2857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5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http://yann.lecun.com/ 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://en.wikipedia.org/wiki/Singular-value_decomposition</a:t>
            </a:r>
          </a:p>
          <a:p>
            <a:r>
              <a:rPr lang="en-US" dirty="0">
                <a:hlinkClick r:id="rId3"/>
              </a:rPr>
              <a:t>https://www.zhihu.com/question/22237507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zscalarts.files.wordpress.com/2014/01/emotions-revealed-by-paul-ekman1.pdf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://cs231n.github.io/convolutional-networks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en.wikipedia.org/wiki/Convolutional_neural_network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向量：位置。</a:t>
            </a:r>
            <a:endParaRPr lang="en-US" altLang="zh-CN" dirty="0" smtClean="0"/>
          </a:p>
          <a:p>
            <a:r>
              <a:rPr lang="zh-CN" altLang="en-US" dirty="0"/>
              <a:t>矩</a:t>
            </a:r>
            <a:r>
              <a:rPr lang="zh-CN" altLang="en-US" dirty="0" smtClean="0"/>
              <a:t>阵：</a:t>
            </a:r>
            <a:r>
              <a:rPr lang="zh-CN" altLang="en-US" dirty="0"/>
              <a:t>向量</a:t>
            </a:r>
            <a:r>
              <a:rPr lang="zh-CN" altLang="en-US" dirty="0" smtClean="0"/>
              <a:t>的</a:t>
            </a:r>
            <a:r>
              <a:rPr lang="zh-CN" altLang="en-US" dirty="0"/>
              <a:t>变</a:t>
            </a:r>
            <a:r>
              <a:rPr lang="zh-CN" altLang="en-US" dirty="0" smtClean="0"/>
              <a:t>换（运动）。</a:t>
            </a:r>
            <a:endParaRPr lang="en-US" altLang="zh-CN" dirty="0" smtClean="0"/>
          </a:p>
          <a:p>
            <a:r>
              <a:rPr lang="zh-CN" altLang="en-US" dirty="0"/>
              <a:t>张</a:t>
            </a:r>
            <a:r>
              <a:rPr lang="zh-CN" altLang="en-US" dirty="0" smtClean="0"/>
              <a:t>量（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）：向量与矩阵的泛化。</a:t>
            </a:r>
            <a:endParaRPr lang="en-US" altLang="zh-CN" dirty="0" smtClean="0"/>
          </a:p>
          <a:p>
            <a:r>
              <a:rPr lang="zh-CN" altLang="en-US" dirty="0"/>
              <a:t>奇异</a:t>
            </a:r>
            <a:r>
              <a:rPr lang="zh-CN" altLang="en-US" dirty="0" smtClean="0"/>
              <a:t>值分解：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卷积：基于邻域的线性变换</a:t>
            </a:r>
            <a:endParaRPr lang="en-US" dirty="0"/>
          </a:p>
        </p:txBody>
      </p:sp>
      <p:pic>
        <p:nvPicPr>
          <p:cNvPr id="4098" name="Picture 2" descr="https://upload.wikimedia.org/wikipedia/commons/thumb/b/bb/Singular-Value-Decomposition.svg/220px-Singular-Value-Decomposi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21" y="3461863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90694" y="3829588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= U∑V</a:t>
            </a:r>
            <a:r>
              <a:rPr lang="en-US" altLang="zh-CN" sz="32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06" name="Picture 10" descr="http://img.blog.csdn.net/201706162240427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15" y="4414363"/>
            <a:ext cx="21050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pic2.zhimg.com/50/7aba604694157b53ab901ee4908312cd_h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26" y="244283"/>
            <a:ext cx="1808623" cy="19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pic2.zhimg.com/50/ba727031b6fe9449ad3d67caeecf9795_h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255" y="239338"/>
            <a:ext cx="1813218" cy="19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pic1.zhimg.com/50/26af24cb31adec4d4e16939798fe4f18_h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78" y="244866"/>
            <a:ext cx="1808082" cy="1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pic2.zhimg.com/50/7f70625c040ddfc9ed2681365c37c8e5_hd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41" y="2248515"/>
            <a:ext cx="1808623" cy="19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https://pic2.zhimg.com/50/15eecd833bd9c0c6d5a4d33c044f5945_hd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870" y="2248515"/>
            <a:ext cx="1808623" cy="19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17253" y="327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原图片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147542" y="27848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个奇异值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803378" y="3279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r>
              <a:rPr lang="zh-CN" altLang="en-US" sz="1400" dirty="0"/>
              <a:t>个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77226" y="2037025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</a:t>
            </a:r>
            <a:r>
              <a:rPr lang="zh-CN" altLang="en-US" sz="1400" dirty="0"/>
              <a:t>个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811669" y="2041993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50</a:t>
            </a:r>
            <a:r>
              <a:rPr lang="zh-CN" altLang="en-US" sz="1400" dirty="0"/>
              <a:t>个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487401" y="1995541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高度450*宽度333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34893" y="2238239"/>
            <a:ext cx="1741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保存450*333=149850个元素的值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95017"/>
              </p:ext>
            </p:extLst>
          </p:nvPr>
        </p:nvGraphicFramePr>
        <p:xfrm>
          <a:off x="5716681" y="4195146"/>
          <a:ext cx="259735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50">
                  <a:extLst>
                    <a:ext uri="{9D8B030D-6E8A-4147-A177-3AD203B41FA5}">
                      <a16:colId xmlns:a16="http://schemas.microsoft.com/office/drawing/2014/main" val="357248708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75208442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030899842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1401374562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693885531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46783448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062772555"/>
                    </a:ext>
                  </a:extLst>
                </a:gridCol>
              </a:tblGrid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32553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9878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34413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28598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86958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34360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7301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46014"/>
              </p:ext>
            </p:extLst>
          </p:nvPr>
        </p:nvGraphicFramePr>
        <p:xfrm>
          <a:off x="9504703" y="4195146"/>
          <a:ext cx="259735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50">
                  <a:extLst>
                    <a:ext uri="{9D8B030D-6E8A-4147-A177-3AD203B41FA5}">
                      <a16:colId xmlns:a16="http://schemas.microsoft.com/office/drawing/2014/main" val="357248708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75208442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030899842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1401374562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693885531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46783448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062772555"/>
                    </a:ext>
                  </a:extLst>
                </a:gridCol>
              </a:tblGrid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32553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9878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34413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28598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86958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34360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7301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77717"/>
              </p:ext>
            </p:extLst>
          </p:nvPr>
        </p:nvGraphicFramePr>
        <p:xfrm>
          <a:off x="8352282" y="4823938"/>
          <a:ext cx="111315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50">
                  <a:extLst>
                    <a:ext uri="{9D8B030D-6E8A-4147-A177-3AD203B41FA5}">
                      <a16:colId xmlns:a16="http://schemas.microsoft.com/office/drawing/2014/main" val="357248708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75208442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030899842"/>
                    </a:ext>
                  </a:extLst>
                </a:gridCol>
              </a:tblGrid>
              <a:tr h="3141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32553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9878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34413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073" y="5921218"/>
            <a:ext cx="2613174" cy="3974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074" y="6406089"/>
            <a:ext cx="2613174" cy="3876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533" y="6506490"/>
            <a:ext cx="1130770" cy="1868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534" y="6010945"/>
            <a:ext cx="1130770" cy="18033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409481" y="59493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卷积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9481" y="64038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相关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zh-CN" altLang="en-US" dirty="0" smtClean="0"/>
              <a:t>像做输入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传统做法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来盘</a:t>
            </a:r>
            <a:r>
              <a:rPr lang="en-US" altLang="zh-CN" dirty="0" smtClean="0"/>
              <a:t>CODE @</a:t>
            </a:r>
            <a:r>
              <a:rPr lang="en-US" altLang="zh-CN" dirty="0" smtClean="0">
                <a:hlinkClick r:id="rId3"/>
              </a:rPr>
              <a:t>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36" y="1346773"/>
            <a:ext cx="3020588" cy="23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9263" y="788575"/>
            <a:ext cx="1748250" cy="336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0756" y="4853259"/>
            <a:ext cx="1864800" cy="160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60756" y="434754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丢失</a:t>
            </a:r>
            <a:r>
              <a:rPr lang="zh-CN" altLang="en-US" dirty="0"/>
              <a:t>空</a:t>
            </a:r>
            <a:r>
              <a:rPr lang="zh-CN" altLang="en-US" dirty="0" smtClean="0"/>
              <a:t>间结构特征</a:t>
            </a:r>
            <a:r>
              <a:rPr lang="en-US" altLang="zh-CN" dirty="0" smtClean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461" y="2430668"/>
            <a:ext cx="365283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5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LeNet-5, 1998</a:t>
            </a:r>
          </a:p>
          <a:p>
            <a:pPr lvl="1"/>
            <a:r>
              <a:rPr lang="en-US" altLang="zh-CN" dirty="0" smtClean="0"/>
              <a:t>CNN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AlexNet</a:t>
            </a:r>
            <a:r>
              <a:rPr lang="en-US" dirty="0"/>
              <a:t>, </a:t>
            </a:r>
            <a:r>
              <a:rPr lang="en-US" dirty="0" smtClean="0"/>
              <a:t>2012</a:t>
            </a:r>
          </a:p>
          <a:p>
            <a:pPr lvl="1"/>
            <a:r>
              <a:rPr lang="en-US" sz="1800" dirty="0" err="1" smtClean="0"/>
              <a:t>ReLU</a:t>
            </a:r>
            <a:endParaRPr lang="en-US" sz="1800" dirty="0" smtClean="0"/>
          </a:p>
          <a:p>
            <a:pPr lvl="1"/>
            <a:r>
              <a:rPr lang="en-US" sz="1800" dirty="0" smtClean="0"/>
              <a:t>Batch Normalization</a:t>
            </a:r>
          </a:p>
          <a:p>
            <a:pPr lvl="1"/>
            <a:r>
              <a:rPr lang="en-US" sz="1800" dirty="0" smtClean="0"/>
              <a:t>Max Pooling</a:t>
            </a:r>
          </a:p>
          <a:p>
            <a:pPr lvl="1"/>
            <a:r>
              <a:rPr lang="en-US" sz="1800" dirty="0"/>
              <a:t>Data </a:t>
            </a:r>
            <a:r>
              <a:rPr lang="en-US" sz="1800" dirty="0" smtClean="0"/>
              <a:t>Augmentation</a:t>
            </a:r>
          </a:p>
          <a:p>
            <a:pPr lvl="1"/>
            <a:r>
              <a:rPr lang="en-US" sz="1800" dirty="0" smtClean="0"/>
              <a:t>Dropout regularization</a:t>
            </a:r>
          </a:p>
          <a:p>
            <a:pPr lvl="1"/>
            <a:endParaRPr lang="en-US" sz="1800" dirty="0"/>
          </a:p>
          <a:p>
            <a:endParaRPr lang="en-US" sz="2200" dirty="0"/>
          </a:p>
        </p:txBody>
      </p:sp>
      <p:pic>
        <p:nvPicPr>
          <p:cNvPr id="5122" name="Picture 2" descr="https://world4jason.gitbooks.io/research-log/content/deepLearning/CNN/img/le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684" y="1604186"/>
            <a:ext cx="7264879" cy="250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578" y="4362450"/>
            <a:ext cx="5676900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5091" y="6242918"/>
            <a:ext cx="197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Read @</a:t>
            </a:r>
            <a:r>
              <a:rPr lang="en-US" dirty="0" smtClean="0">
                <a:hlinkClick r:id="rId5"/>
              </a:rPr>
              <a:t>HERE</a:t>
            </a:r>
            <a:endParaRPr lang="en-US" dirty="0"/>
          </a:p>
        </p:txBody>
      </p:sp>
      <p:pic>
        <p:nvPicPr>
          <p:cNvPr id="5124" name="Picture 4" descr="max_poll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578" y="4529965"/>
            <a:ext cx="1834207" cy="156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6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ConvNet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来盘</a:t>
            </a:r>
            <a:r>
              <a:rPr lang="en-US" altLang="zh-CN" dirty="0"/>
              <a:t>CODE @</a:t>
            </a:r>
            <a:r>
              <a:rPr lang="en-US" altLang="zh-CN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22" y="2364737"/>
            <a:ext cx="465772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254" y="1690688"/>
            <a:ext cx="5517931" cy="4516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13" y="4267512"/>
            <a:ext cx="7092556" cy="171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4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为啥要深呢？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436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Bias(</a:t>
            </a:r>
            <a:r>
              <a:rPr lang="zh-CN" altLang="en-US" dirty="0" smtClean="0"/>
              <a:t>偏差</a:t>
            </a:r>
            <a:r>
              <a:rPr lang="en-US" altLang="zh-CN" dirty="0" smtClean="0"/>
              <a:t>) vs. Variance(</a:t>
            </a:r>
            <a:r>
              <a:rPr lang="zh-CN" altLang="en-US" dirty="0" smtClean="0"/>
              <a:t>方差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大数据，需要大容量（复杂）的模型</a:t>
            </a:r>
            <a:endParaRPr lang="en-US" altLang="zh-CN" dirty="0" smtClean="0"/>
          </a:p>
          <a:p>
            <a:r>
              <a:rPr lang="zh-CN" altLang="en-US" dirty="0" smtClean="0"/>
              <a:t>同样的容量，深模型比浅模型需要更少的参数。</a:t>
            </a:r>
            <a:endParaRPr lang="en-US" altLang="zh-CN" dirty="0" smtClean="0"/>
          </a:p>
          <a:p>
            <a:r>
              <a:rPr lang="zh-CN" altLang="en-US" dirty="0"/>
              <a:t>直</a:t>
            </a:r>
            <a:r>
              <a:rPr lang="zh-CN" altLang="en-US" dirty="0" smtClean="0"/>
              <a:t>觉：</a:t>
            </a:r>
            <a:r>
              <a:rPr lang="en-US" dirty="0"/>
              <a:t>224</a:t>
            </a:r>
            <a:r>
              <a:rPr lang="zh-CN" altLang="en-US" dirty="0"/>
              <a:t>*</a:t>
            </a:r>
            <a:r>
              <a:rPr lang="en-US" altLang="zh-CN" dirty="0"/>
              <a:t>224</a:t>
            </a:r>
            <a:r>
              <a:rPr lang="zh-CN" altLang="en-US" dirty="0"/>
              <a:t>*</a:t>
            </a:r>
            <a:r>
              <a:rPr lang="en-US" altLang="zh-CN" dirty="0"/>
              <a:t>3 = </a:t>
            </a:r>
            <a:r>
              <a:rPr lang="en-US" altLang="zh-CN" dirty="0" smtClean="0"/>
              <a:t>150528</a:t>
            </a:r>
            <a:endParaRPr 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0" y="2325447"/>
            <a:ext cx="3671109" cy="2254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592" y="2325447"/>
            <a:ext cx="3785356" cy="2432293"/>
          </a:xfrm>
          <a:prstGeom prst="rect">
            <a:avLst/>
          </a:prstGeom>
        </p:spPr>
      </p:pic>
      <p:pic>
        <p:nvPicPr>
          <p:cNvPr id="6146" name="Picture 2" descr="Understanding bias and Vari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27" y="2325448"/>
            <a:ext cx="2482370" cy="243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3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情绪的解析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Book @</a:t>
            </a:r>
            <a:r>
              <a:rPr lang="en-US" altLang="zh-CN" dirty="0" smtClean="0">
                <a:hlinkClick r:id="rId3"/>
              </a:rPr>
              <a:t>HERE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7</a:t>
            </a:r>
            <a:r>
              <a:rPr lang="zh-CN" altLang="en-US" dirty="0" smtClean="0"/>
              <a:t>种基本表情：</a:t>
            </a:r>
            <a:endParaRPr lang="en-US" dirty="0"/>
          </a:p>
        </p:txBody>
      </p:sp>
      <p:pic>
        <p:nvPicPr>
          <p:cNvPr id="1026" name="Picture 2" descr="https://img3.doubanio.com/lpic/s88268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299" y="4632219"/>
            <a:ext cx="1351823" cy="190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277" y="147918"/>
            <a:ext cx="3346169" cy="4267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330108"/>
            <a:ext cx="48672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https://www.kaggle.com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www.kaggle.com/c/challenges-in-representation-learning-facial-expression-recognition-challenge/data</a:t>
            </a:r>
            <a:endParaRPr lang="en-US" dirty="0" smtClean="0"/>
          </a:p>
          <a:p>
            <a:r>
              <a:rPr lang="en-US" dirty="0"/>
              <a:t>48x48 pixel grayscale images of </a:t>
            </a:r>
            <a:r>
              <a:rPr lang="en-US" dirty="0" smtClean="0"/>
              <a:t>faces</a:t>
            </a:r>
          </a:p>
          <a:p>
            <a:r>
              <a:rPr lang="en-US" dirty="0" smtClean="0"/>
              <a:t>Seven </a:t>
            </a:r>
            <a:r>
              <a:rPr lang="en-US" dirty="0"/>
              <a:t>categories (0=Angry, 1=Disgust, 2=Fear, 3=Happy, 4=Sad, 5=Surprise, 6=Neutral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</a:t>
            </a:r>
            <a:r>
              <a:rPr lang="en-US" altLang="zh-CN" dirty="0" smtClean="0"/>
              <a:t>set:</a:t>
            </a:r>
            <a:endParaRPr lang="en-US" dirty="0" smtClean="0"/>
          </a:p>
          <a:p>
            <a:pPr lvl="1"/>
            <a:r>
              <a:rPr lang="en-US" dirty="0" smtClean="0"/>
              <a:t>Training set: 28,709 </a:t>
            </a:r>
            <a:r>
              <a:rPr lang="en-US" dirty="0"/>
              <a:t>examples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test </a:t>
            </a:r>
            <a:r>
              <a:rPr lang="en-US" dirty="0" smtClean="0"/>
              <a:t>set: 3,589 examples</a:t>
            </a:r>
          </a:p>
          <a:p>
            <a:pPr lvl="1"/>
            <a:r>
              <a:rPr lang="en-US" dirty="0" smtClean="0"/>
              <a:t>Final </a:t>
            </a:r>
            <a:r>
              <a:rPr lang="en-US" dirty="0"/>
              <a:t>test </a:t>
            </a:r>
            <a:r>
              <a:rPr lang="en-US" dirty="0" smtClean="0"/>
              <a:t>set: </a:t>
            </a:r>
            <a:r>
              <a:rPr lang="en-US" dirty="0"/>
              <a:t>3,589 examples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Kagg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26" y="703080"/>
            <a:ext cx="2286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0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Expression Recognition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6" y="1734754"/>
            <a:ext cx="11477968" cy="25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556</Words>
  <Application>Microsoft Office PowerPoint</Application>
  <PresentationFormat>Widescreen</PresentationFormat>
  <Paragraphs>204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DengXian</vt:lpstr>
      <vt:lpstr>DengXian Light</vt:lpstr>
      <vt:lpstr>Arial</vt:lpstr>
      <vt:lpstr>Calibri</vt:lpstr>
      <vt:lpstr>Calibri Light</vt:lpstr>
      <vt:lpstr>Office Theme</vt:lpstr>
      <vt:lpstr>Convolutional Neural Network</vt:lpstr>
      <vt:lpstr>物理意义</vt:lpstr>
      <vt:lpstr>图像做输入 - 传统做法</vt:lpstr>
      <vt:lpstr>ConvNet</vt:lpstr>
      <vt:lpstr>ConvNet (cont.)</vt:lpstr>
      <vt:lpstr>为啥要深呢？</vt:lpstr>
      <vt:lpstr>情绪的解析</vt:lpstr>
      <vt:lpstr>PowerPoint Presentation</vt:lpstr>
      <vt:lpstr>Facial Expression Recognition</vt:lpstr>
      <vt:lpstr>DEMO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Yang Liu</dc:creator>
  <cp:lastModifiedBy>Yang Liu</cp:lastModifiedBy>
  <cp:revision>49</cp:revision>
  <dcterms:created xsi:type="dcterms:W3CDTF">2017-11-03T08:49:26Z</dcterms:created>
  <dcterms:modified xsi:type="dcterms:W3CDTF">2017-11-06T13:02:40Z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2017-11-03T08:49:31.0373271Z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