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8D3E2-78B9-46B1-B41D-5D49C5D262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5736-E147-4D4C-A630-9DA628E6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如果我们对词向量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kitten、cat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执行这样的操作：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 - cat + dog，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那么最终得到的嵌入向量（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vector）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这个词向量十分相近。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思想与自编码器（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auto-encoder）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的很相似，先基于训练数据构建一个神经网络，当这个模型训练好以后，并不用这个训练好的模型做预测，真正需要的是这个模型中学到的参数。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skip_window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的一侧（左边或右边）选取词的数量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num_skips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从整个窗口中选取多少个不同的词作为我们的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输出一个概率分布，这个概率代表着我们的词典中的每个词是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向量每个维度的值只有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，假如单词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在词汇表中的出现位置为第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的向量就是一个第三维度取值为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，其他维都为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输出编码：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每一个概率代表着当前词是输入样本中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的概率大小。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隐层没有使用任何激活函数，但是输出层使用了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sotfmax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我们基于成对的单词来对神经网络进行训练，训练样本是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word, output word 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这样的单词对，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编码的向量。最终模型的输出是一个概率分布。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embedding_size</a:t>
            </a:r>
            <a:r>
              <a:rPr lang="en-US" altLang="zh-CN" sz="1200" dirty="0" smtClean="0"/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个特征来表示一个单词（即每个词可以被表示为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维的向量）。那么隐层的权重矩阵应该为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列（隐层有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个结点）。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如果两个不同的单词有着非常相似的“上下文”（也就是窗口单词很相似，比如“</a:t>
            </a:r>
            <a:r>
              <a:rPr lang="en-US" sz="1200" dirty="0" smtClean="0"/>
              <a:t>Kitty climbed the tree”</a:t>
            </a:r>
            <a:r>
              <a:rPr lang="zh-CN" altLang="en-US" sz="1200" dirty="0" smtClean="0"/>
              <a:t>和“</a:t>
            </a:r>
            <a:r>
              <a:rPr lang="en-US" sz="1200" dirty="0" smtClean="0"/>
              <a:t>Cat climbed the tree”），</a:t>
            </a:r>
            <a:r>
              <a:rPr lang="zh-CN" altLang="en-US" sz="1200" dirty="0" smtClean="0"/>
              <a:t>那么通过我们的模型训练，这两个单词的嵌入向量将非常相似。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语料：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刘慈欣作品全集</a:t>
            </a:r>
            <a:r>
              <a:rPr lang="en-US" altLang="zh-CN" dirty="0" smtClean="0"/>
              <a:t>》</a:t>
            </a:r>
          </a:p>
          <a:p>
            <a:r>
              <a:rPr lang="en-US" altLang="zh-CN" dirty="0" err="1" smtClean="0"/>
              <a:t>embedding_size</a:t>
            </a:r>
            <a:r>
              <a:rPr lang="en-US" altLang="zh-CN" dirty="0" smtClean="0"/>
              <a:t> = 128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27234078" TargetMode="External"/><Relationship Id="rId5" Type="http://schemas.openxmlformats.org/officeDocument/2006/relationships/hyperlink" Target="https://becominghuman.ai/how-does-word2vecs-skip-gram-work-f92e0525def4" TargetMode="External"/><Relationship Id="rId4" Type="http://schemas.openxmlformats.org/officeDocument/2006/relationships/hyperlink" Target="http://www.thushv.com/natural_language_processing/word2vec-part-1-nlp-with-deep-learning-with-tensorflow-skip-gra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1771587/" TargetMode="External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u012162613/article/details/459208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cs.toronto.edu/~hinton/science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_Ex1Ur85AV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Skip-Gram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://mccormickml.com/2016/04/19/word2vec-tutorial-the-skip-gram-model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http://www.thushv.com/natural_language_processing/word2vec-part-1-nlp-with-deep-learning-with-tensorflow-skip-gram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becominghuman.ai/how-does-word2vecs-skip-gram-work-f92e0525def4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https://zhuanlan.zhihu.com/p/27234078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平面国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://book.douban.com/subject/21771587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21" y="2572117"/>
            <a:ext cx="2264294" cy="3604846"/>
          </a:xfrm>
          <a:prstGeom prst="rect">
            <a:avLst/>
          </a:prstGeom>
        </p:spPr>
      </p:pic>
      <p:pic>
        <p:nvPicPr>
          <p:cNvPr id="2050" name="Picture 2" descr="http://payload231.cargocollective.com/1/11/377281/6932652/flatland_6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98" y="2572117"/>
            <a:ext cx="4441288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wired.com/wp-content/uploads/2014/10/2d_flatland_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11" y="2572117"/>
            <a:ext cx="3299859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8-cell-orig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8" y="410309"/>
            <a:ext cx="1852249" cy="185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11362" y="365125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Tesseract in </a:t>
            </a:r>
          </a:p>
          <a:p>
            <a:r>
              <a:rPr lang="zh-CN" altLang="en-US" dirty="0" smtClean="0"/>
              <a:t>三维空间 </a:t>
            </a:r>
            <a:r>
              <a:rPr lang="en-US" altLang="zh-CN" dirty="0" smtClean="0"/>
              <a:t>--&gt;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569" y="2250733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https://en.wikipedia.org/wiki/Tesseract</a:t>
            </a:r>
          </a:p>
        </p:txBody>
      </p:sp>
    </p:spTree>
    <p:extLst>
      <p:ext uri="{BB962C8B-B14F-4D97-AF65-F5344CB8AC3E}">
        <p14:creationId xmlns:p14="http://schemas.microsoft.com/office/powerpoint/2010/main" val="765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嵌入（</a:t>
            </a:r>
            <a:r>
              <a:rPr lang="en-US" altLang="zh-CN" dirty="0"/>
              <a:t>embedding</a:t>
            </a:r>
            <a:r>
              <a:rPr lang="zh-CN" altLang="en-US" dirty="0"/>
              <a:t>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/>
              <a:t>大量文本语料中以无监督的方</a:t>
            </a:r>
            <a:r>
              <a:rPr lang="zh-CN" altLang="en-US" dirty="0" smtClean="0"/>
              <a:t>式提取语义</a:t>
            </a:r>
            <a:r>
              <a:rPr lang="zh-CN" altLang="en-US" dirty="0"/>
              <a:t>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用词向量的方式表征词的语义信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语</a:t>
            </a:r>
            <a:r>
              <a:rPr lang="zh-CN" altLang="en-US" dirty="0"/>
              <a:t>义上相似</a:t>
            </a:r>
            <a:r>
              <a:rPr lang="zh-CN" altLang="en-US" dirty="0" smtClean="0"/>
              <a:t>的词在</a:t>
            </a:r>
            <a:r>
              <a:rPr lang="zh-CN" altLang="en-US" dirty="0"/>
              <a:t>嵌入空</a:t>
            </a:r>
            <a:r>
              <a:rPr lang="zh-CN" altLang="en-US" dirty="0" smtClean="0"/>
              <a:t>间内</a:t>
            </a:r>
            <a:r>
              <a:rPr lang="zh-CN" altLang="en-US" dirty="0"/>
              <a:t>距</a:t>
            </a:r>
            <a:r>
              <a:rPr lang="zh-CN" altLang="en-US" dirty="0" smtClean="0"/>
              <a:t>离相近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流行学习</a:t>
            </a:r>
            <a:r>
              <a:rPr lang="en-US" altLang="zh-CN" dirty="0" smtClean="0"/>
              <a:t>: One Good Read @</a:t>
            </a:r>
            <a:r>
              <a:rPr lang="en-US" altLang="zh-CN" dirty="0" smtClean="0">
                <a:hlinkClick r:id="rId3"/>
              </a:rPr>
              <a:t>HERE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19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0" y="-150687"/>
            <a:ext cx="10515600" cy="1325563"/>
          </a:xfrm>
        </p:spPr>
        <p:txBody>
          <a:bodyPr/>
          <a:lstStyle/>
          <a:p>
            <a:r>
              <a:rPr lang="en-US" dirty="0"/>
              <a:t>Skip-Gram</a:t>
            </a:r>
            <a:r>
              <a:rPr lang="zh-CN" altLang="en-US" dirty="0"/>
              <a:t>和</a:t>
            </a:r>
            <a:r>
              <a:rPr lang="en-US" dirty="0"/>
              <a:t>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2" y="1485656"/>
            <a:ext cx="242591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Skip-Gram</a:t>
            </a:r>
            <a:r>
              <a:rPr lang="zh-CN" altLang="en-US" sz="1600" dirty="0"/>
              <a:t>是给定</a:t>
            </a:r>
            <a:r>
              <a:rPr lang="en-US" sz="1600" dirty="0"/>
              <a:t>input word</a:t>
            </a:r>
            <a:r>
              <a:rPr lang="zh-CN" altLang="en-US" sz="1600" dirty="0"/>
              <a:t>来预测上下文。而</a:t>
            </a:r>
            <a:r>
              <a:rPr lang="en-US" sz="1600" dirty="0"/>
              <a:t>CBOW</a:t>
            </a:r>
            <a:r>
              <a:rPr lang="zh-CN" altLang="en-US" sz="1600" dirty="0"/>
              <a:t>是给定上下文，来预测</a:t>
            </a:r>
            <a:r>
              <a:rPr lang="en-US" sz="1600" dirty="0"/>
              <a:t>input word</a:t>
            </a:r>
            <a:r>
              <a:rPr lang="en-US" sz="1600" dirty="0" smtClean="0"/>
              <a:t>。</a:t>
            </a:r>
          </a:p>
          <a:p>
            <a:endParaRPr lang="en-US" sz="1600" dirty="0"/>
          </a:p>
          <a:p>
            <a:r>
              <a:rPr lang="en-US" sz="1600" dirty="0" smtClean="0"/>
              <a:t>Word2Vec</a:t>
            </a:r>
            <a:r>
              <a:rPr lang="zh-CN" altLang="en-US" sz="1600" dirty="0" smtClean="0"/>
              <a:t>分两步：</a:t>
            </a: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050" dirty="0"/>
              <a:t>建立模</a:t>
            </a:r>
            <a:r>
              <a:rPr lang="zh-CN" altLang="en-US" sz="1050" dirty="0" smtClean="0"/>
              <a:t>型</a:t>
            </a:r>
            <a:endParaRPr lang="en-US" altLang="zh-CN" sz="1050" dirty="0" smtClean="0"/>
          </a:p>
          <a:p>
            <a:pPr lvl="1">
              <a:buFont typeface="+mj-lt"/>
              <a:buAutoNum type="arabicPeriod"/>
            </a:pPr>
            <a:r>
              <a:rPr lang="zh-CN" altLang="en-US" sz="1050" dirty="0"/>
              <a:t>通过模型获取嵌入词向量</a:t>
            </a:r>
            <a:endParaRPr lang="en-US" altLang="zh-CN" sz="1050" dirty="0" smtClean="0"/>
          </a:p>
          <a:p>
            <a:pPr lvl="1"/>
            <a:endParaRPr lang="en-US" sz="6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84" y="1200960"/>
            <a:ext cx="9294864" cy="5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</a:t>
            </a:r>
            <a:r>
              <a:rPr lang="zh-CN" altLang="en-US" dirty="0" smtClean="0"/>
              <a:t>器（</a:t>
            </a:r>
            <a:r>
              <a:rPr lang="en-US" dirty="0" smtClean="0"/>
              <a:t>auto-encoder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Good Read @</a:t>
            </a:r>
            <a:r>
              <a:rPr lang="en-US" altLang="zh-CN" dirty="0" smtClean="0">
                <a:hlinkClick r:id="rId3"/>
              </a:rPr>
              <a:t>HERE</a:t>
            </a:r>
            <a:r>
              <a:rPr lang="en-US" altLang="zh-CN" dirty="0" smtClean="0"/>
              <a:t> &amp; </a:t>
            </a:r>
            <a:r>
              <a:rPr lang="en-US" altLang="zh-CN" dirty="0" smtClean="0">
                <a:hlinkClick r:id="rId4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18492"/>
            <a:ext cx="4277783" cy="3985846"/>
          </a:xfrm>
          <a:prstGeom prst="rect">
            <a:avLst/>
          </a:prstGeom>
        </p:spPr>
      </p:pic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923" y="189119"/>
            <a:ext cx="3798277" cy="16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/>
          <p:cNvSpPr/>
          <p:nvPr/>
        </p:nvSpPr>
        <p:spPr>
          <a:xfrm rot="18594738">
            <a:off x="10331815" y="1637725"/>
            <a:ext cx="239277" cy="381584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913" y="2001629"/>
            <a:ext cx="5016808" cy="2365339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6200000">
            <a:off x="10913660" y="201286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6200000">
            <a:off x="10919522" y="2253635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24091" y="204629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18195" y="2304686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2" name="Up Arrow 11"/>
          <p:cNvSpPr/>
          <p:nvPr/>
        </p:nvSpPr>
        <p:spPr>
          <a:xfrm rot="16200000">
            <a:off x="10907765" y="2607747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06438" y="2658798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 rot="16200000">
            <a:off x="10913661" y="303653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10919523" y="3388679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4092" y="306996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8196" y="3439730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8" name="Up Arrow 17"/>
          <p:cNvSpPr/>
          <p:nvPr/>
        </p:nvSpPr>
        <p:spPr>
          <a:xfrm rot="16200000">
            <a:off x="10907766" y="375451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6439" y="3805564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865" y="4722574"/>
            <a:ext cx="4622973" cy="1981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51453" y="4518991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82045" y="45189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Fake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87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构建一个完整的神经网络作为我们的“</a:t>
            </a:r>
            <a:r>
              <a:rPr lang="en-US" altLang="zh-CN" sz="2000" dirty="0"/>
              <a:t>Fake Task</a:t>
            </a:r>
            <a:r>
              <a:rPr lang="en-US" altLang="zh-CN" sz="2000" dirty="0" smtClean="0"/>
              <a:t>”</a:t>
            </a:r>
          </a:p>
          <a:p>
            <a:pPr lvl="1"/>
            <a:r>
              <a:rPr lang="en-US" altLang="zh-CN" sz="1600" dirty="0"/>
              <a:t>input </a:t>
            </a:r>
            <a:r>
              <a:rPr lang="en-US" altLang="zh-CN" sz="1600" dirty="0" smtClean="0"/>
              <a:t>word </a:t>
            </a:r>
            <a:r>
              <a:rPr lang="zh-CN" altLang="en-US" sz="1600" dirty="0" smtClean="0"/>
              <a:t>输</a:t>
            </a:r>
            <a:r>
              <a:rPr lang="zh-CN" altLang="en-US" sz="1600" dirty="0"/>
              <a:t>入</a:t>
            </a:r>
            <a:r>
              <a:rPr lang="zh-CN" altLang="en-US" sz="1600" dirty="0" smtClean="0"/>
              <a:t>词</a:t>
            </a:r>
            <a:endParaRPr lang="en-US" altLang="zh-CN" sz="1600" dirty="0" smtClean="0"/>
          </a:p>
          <a:p>
            <a:pPr lvl="1"/>
            <a:r>
              <a:rPr lang="en-US" sz="1600" dirty="0" err="1" smtClean="0"/>
              <a:t>skip_window</a:t>
            </a:r>
            <a:endParaRPr lang="en-US" sz="1600" dirty="0" smtClean="0"/>
          </a:p>
          <a:p>
            <a:pPr lvl="1"/>
            <a:r>
              <a:rPr lang="en-US" sz="1600" dirty="0" err="1" smtClean="0"/>
              <a:t>num_skips</a:t>
            </a:r>
            <a:r>
              <a:rPr lang="en-US" sz="1600" dirty="0" smtClean="0"/>
              <a:t> </a:t>
            </a:r>
          </a:p>
          <a:p>
            <a:pPr lvl="1"/>
            <a:r>
              <a:rPr lang="zh-CN" altLang="en-US" sz="1600" dirty="0"/>
              <a:t>输</a:t>
            </a:r>
            <a:r>
              <a:rPr lang="zh-CN" altLang="en-US" sz="1600" dirty="0" smtClean="0"/>
              <a:t>出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概</a:t>
            </a:r>
            <a:r>
              <a:rPr lang="zh-CN" altLang="en-US" sz="1600" dirty="0"/>
              <a:t>率分布</a:t>
            </a:r>
            <a:endParaRPr lang="en-US" sz="1600" dirty="0"/>
          </a:p>
        </p:txBody>
      </p:sp>
      <p:pic>
        <p:nvPicPr>
          <p:cNvPr id="1026" name="Picture 2" descr="Trainin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7" y="1600565"/>
            <a:ext cx="843915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凑近点看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</a:t>
            </a:r>
            <a:r>
              <a:rPr lang="zh-CN" altLang="en-US" sz="2000" dirty="0" smtClean="0"/>
              <a:t>入编码：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语料 </a:t>
            </a:r>
            <a:r>
              <a:rPr lang="en-US" altLang="zh-CN" sz="1600" dirty="0" smtClean="0"/>
              <a:t>-&gt; </a:t>
            </a:r>
            <a:r>
              <a:rPr lang="zh-CN" altLang="en-US" sz="1600" dirty="0"/>
              <a:t>词汇表（</a:t>
            </a:r>
            <a:r>
              <a:rPr lang="en-US" altLang="zh-CN" sz="1600" dirty="0"/>
              <a:t>vocabulary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One-hot</a:t>
            </a:r>
            <a:r>
              <a:rPr lang="zh-CN" altLang="en-US" sz="1600" dirty="0"/>
              <a:t>编</a:t>
            </a:r>
            <a:r>
              <a:rPr lang="zh-CN" altLang="en-US" sz="1600" dirty="0" smtClean="0"/>
              <a:t>码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10000</a:t>
            </a:r>
            <a:r>
              <a:rPr lang="zh-CN" altLang="en-US" sz="1600" dirty="0"/>
              <a:t>维的向</a:t>
            </a:r>
            <a:r>
              <a:rPr lang="zh-CN" altLang="en-US" sz="1600" dirty="0" smtClean="0"/>
              <a:t>量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假设词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汇表的大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小为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10000</a:t>
            </a:r>
          </a:p>
          <a:p>
            <a:pPr lvl="1"/>
            <a:endParaRPr lang="en-US" altLang="zh-CN" sz="1600" dirty="0"/>
          </a:p>
          <a:p>
            <a:r>
              <a:rPr lang="zh-CN" altLang="en-US" sz="2000" dirty="0"/>
              <a:t>输</a:t>
            </a:r>
            <a:r>
              <a:rPr lang="zh-CN" altLang="en-US" sz="2000" dirty="0" smtClean="0"/>
              <a:t>出编码：</a:t>
            </a:r>
            <a:endParaRPr lang="en-US" altLang="zh-CN" dirty="0"/>
          </a:p>
          <a:p>
            <a:pPr lvl="1"/>
            <a:r>
              <a:rPr lang="zh-CN" altLang="en-US" sz="1600" dirty="0"/>
              <a:t>也是一个</a:t>
            </a:r>
            <a:r>
              <a:rPr lang="en-US" altLang="zh-CN" sz="1600" dirty="0"/>
              <a:t>10000</a:t>
            </a:r>
            <a:r>
              <a:rPr lang="zh-CN" altLang="en-US" sz="1600" dirty="0"/>
              <a:t>维</a:t>
            </a:r>
            <a:r>
              <a:rPr lang="zh-CN" altLang="en-US" sz="1600" dirty="0" smtClean="0"/>
              <a:t>度的</a:t>
            </a:r>
            <a:r>
              <a:rPr lang="zh-CN" altLang="en-US" sz="1600" dirty="0"/>
              <a:t>向</a:t>
            </a:r>
            <a:r>
              <a:rPr lang="zh-CN" altLang="en-US" sz="1600" dirty="0" smtClean="0"/>
              <a:t>量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包含了</a:t>
            </a:r>
            <a:r>
              <a:rPr lang="en-US" altLang="zh-CN" sz="1600" dirty="0"/>
              <a:t>10000</a:t>
            </a:r>
            <a:r>
              <a:rPr lang="zh-CN" altLang="en-US" sz="1600" dirty="0"/>
              <a:t>个概率</a:t>
            </a:r>
            <a:endParaRPr lang="en-US" altLang="zh-CN" sz="1600" dirty="0" smtClean="0"/>
          </a:p>
          <a:p>
            <a:pPr lvl="1"/>
            <a:endParaRPr lang="en-US" dirty="0"/>
          </a:p>
        </p:txBody>
      </p:sp>
      <p:pic>
        <p:nvPicPr>
          <p:cNvPr id="4098" name="Picture 2" descr="Skip-gram Neural Netwo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4" y="1858046"/>
            <a:ext cx="6862766" cy="42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输出层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2262" cy="4351338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/>
              <a:t>embedding_size</a:t>
            </a:r>
            <a:r>
              <a:rPr lang="en-US" altLang="zh-CN" sz="1600" dirty="0" smtClean="0"/>
              <a:t> = 300</a:t>
            </a:r>
          </a:p>
          <a:p>
            <a:endParaRPr 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直觉上的理解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“</a:t>
            </a:r>
            <a:r>
              <a:rPr lang="en-US" sz="1200" dirty="0"/>
              <a:t>Kitty climbed the tree”</a:t>
            </a:r>
            <a:r>
              <a:rPr lang="zh-CN" altLang="en-US" sz="1200" dirty="0"/>
              <a:t>和“</a:t>
            </a:r>
            <a:r>
              <a:rPr lang="en-US" sz="1200" dirty="0"/>
              <a:t>Cat climbed the tree</a:t>
            </a:r>
            <a:r>
              <a:rPr lang="en-US" sz="1200" dirty="0" smtClean="0"/>
              <a:t>”</a:t>
            </a:r>
          </a:p>
          <a:p>
            <a:pPr lvl="1"/>
            <a:r>
              <a:rPr lang="zh-CN" altLang="en-US" sz="1200" dirty="0"/>
              <a:t>词干化（</a:t>
            </a:r>
            <a:r>
              <a:rPr lang="en-US" sz="1200" dirty="0"/>
              <a:t>stemming），</a:t>
            </a:r>
            <a:r>
              <a:rPr lang="zh-CN" altLang="en-US" sz="1200" dirty="0"/>
              <a:t>例如</a:t>
            </a:r>
            <a:r>
              <a:rPr lang="zh-CN" altLang="en-US" sz="1200" dirty="0" smtClean="0"/>
              <a:t>，“</a:t>
            </a:r>
            <a:r>
              <a:rPr lang="en-US" sz="1200" dirty="0" smtClean="0"/>
              <a:t>ant</a:t>
            </a:r>
            <a:r>
              <a:rPr lang="zh-CN" altLang="en-US" sz="1200" dirty="0" smtClean="0"/>
              <a:t>”和“</a:t>
            </a:r>
            <a:r>
              <a:rPr lang="en-US" sz="1200" dirty="0" smtClean="0"/>
              <a:t>ants</a:t>
            </a:r>
            <a:r>
              <a:rPr lang="zh-CN" altLang="en-US" sz="1200" dirty="0" smtClean="0"/>
              <a:t>”</a:t>
            </a:r>
            <a:endParaRPr lang="en-US" sz="1200" dirty="0" smtClean="0"/>
          </a:p>
          <a:p>
            <a:pPr lvl="1"/>
            <a:r>
              <a:rPr lang="zh-CN" altLang="en-US" sz="1200" dirty="0"/>
              <a:t>两个单词的嵌入向量将非常相似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pPr lvl="1"/>
            <a:endParaRPr lang="en-US" sz="1200" dirty="0"/>
          </a:p>
        </p:txBody>
      </p:sp>
      <p:pic>
        <p:nvPicPr>
          <p:cNvPr id="5122" name="Picture 2" descr="Hidden Layer Weight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4" y="210853"/>
            <a:ext cx="5143256" cy="44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ehavior of the output 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37" y="5060802"/>
            <a:ext cx="6350733" cy="15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ceptual and Implemented Diagrams of Skip-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0" y="4144973"/>
            <a:ext cx="4994031" cy="24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200" dirty="0"/>
              <a:t>其</a:t>
            </a:r>
            <a:r>
              <a:rPr lang="zh-CN" altLang="en-US" sz="1200" dirty="0" smtClean="0"/>
              <a:t>它语料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200" dirty="0"/>
              <a:t>输</a:t>
            </a:r>
            <a:r>
              <a:rPr lang="zh-CN" altLang="en-US" sz="1200" dirty="0" smtClean="0"/>
              <a:t>出层权重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可视化更多点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200" dirty="0"/>
              <a:t>MORE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9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909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The Skip-Gram Model</vt:lpstr>
      <vt:lpstr>Flatland</vt:lpstr>
      <vt:lpstr>Word2Vec</vt:lpstr>
      <vt:lpstr>Skip-Gram和CBOW</vt:lpstr>
      <vt:lpstr>自编码器（auto-encoder）</vt:lpstr>
      <vt:lpstr>The Fake Task</vt:lpstr>
      <vt:lpstr>凑近点看</vt:lpstr>
      <vt:lpstr>隐藏层 &amp; 输出层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Yang Liu</dc:creator>
  <cp:lastModifiedBy>Yang Liu</cp:lastModifiedBy>
  <cp:revision>44</cp:revision>
  <dcterms:created xsi:type="dcterms:W3CDTF">2017-11-03T08:49:10Z</dcterms:created>
  <dcterms:modified xsi:type="dcterms:W3CDTF">2017-11-06T07:06:24Z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2017-11-03T08:49:15.2814628Z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