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9" r:id="rId4"/>
    <p:sldId id="272" r:id="rId5"/>
    <p:sldId id="278" r:id="rId6"/>
    <p:sldId id="274" r:id="rId7"/>
    <p:sldId id="273" r:id="rId8"/>
    <p:sldId id="277" r:id="rId9"/>
    <p:sldId id="276" r:id="rId10"/>
    <p:sldId id="279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7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91" autoAdjust="0"/>
  </p:normalViewPr>
  <p:slideViewPr>
    <p:cSldViewPr snapToGrid="0">
      <p:cViewPr varScale="1">
        <p:scale>
          <a:sx n="145" d="100"/>
          <a:sy n="145" d="100"/>
        </p:scale>
        <p:origin x="13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7ED30-8239-412D-940B-F135F2F89A6A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35CAE-11BD-4F46-83ED-24C4DEF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27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9%A6%AC%E5%8F%AF%E5%A4%AB%E6%B1%BA%E7%AD%96%E9%81%8E%E7%A8%8B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6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26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want to learn a policy (what’s the solution?)</a:t>
            </a:r>
          </a:p>
          <a:p>
            <a:r>
              <a:rPr lang="en-US" altLang="en-US" dirty="0" smtClean="0"/>
              <a:t>can we learn it using (un)supervised learning? why not?</a:t>
            </a:r>
          </a:p>
          <a:p>
            <a:r>
              <a:rPr lang="en-US" altLang="en-US" dirty="0" smtClean="0"/>
              <a:t>so how do we learn it? any ideas?</a:t>
            </a:r>
          </a:p>
          <a:p>
            <a:r>
              <a:rPr lang="en-US" altLang="en-US" dirty="0" smtClean="0"/>
              <a:t>let the robot explore the environment</a:t>
            </a:r>
          </a:p>
          <a:p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59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61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18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49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74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23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30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98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68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1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98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环境通常被规范为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馬可夫決策過程"/>
              </a:rPr>
              <a:t>马可夫决策过程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06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OpenAI</a:t>
            </a:r>
            <a:r>
              <a:rPr lang="zh-CN" altLang="en-US" dirty="0" smtClean="0"/>
              <a:t>对机器学习世界的一个主要贡献是开发了</a:t>
            </a:r>
            <a:r>
              <a:rPr lang="en-US" altLang="zh-CN" dirty="0" smtClean="0"/>
              <a:t>Gym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Universe</a:t>
            </a:r>
            <a:r>
              <a:rPr lang="zh-CN" altLang="en-US" dirty="0" smtClean="0"/>
              <a:t>软件平台。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Gym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编写，它有很多的环境，比如机器人模拟或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Atari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游戏。它还提供了一个在线排行榜，供人们比较结果和代码。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7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</a:t>
            </a:r>
            <a:r>
              <a:rPr lang="el-G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学习速率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 rate），</a:t>
            </a:r>
            <a:r>
              <a:rPr lang="el-G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γ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折扣因子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discount factor）。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学习速率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越大，保留之前训练的效果就越少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。折扣因子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γ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越大，所起到的作用就越大。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在对状态进行更新时，会考虑到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眼前利益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），和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记忆中的利益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dirty="0" smtClean="0">
                <a:latin typeface="Britannic Bold" panose="020B0903060703020204" pitchFamily="34" charset="0"/>
              </a:rPr>
              <a:t>max(Q(</a:t>
            </a:r>
            <a:r>
              <a:rPr lang="en-US" dirty="0" err="1" smtClean="0">
                <a:latin typeface="Britannic Bold" panose="020B0903060703020204" pitchFamily="34" charset="0"/>
              </a:rPr>
              <a:t>s’,a</a:t>
            </a:r>
            <a:r>
              <a:rPr lang="en-US" dirty="0" smtClean="0">
                <a:latin typeface="Britannic Bold" panose="020B0903060703020204" pitchFamily="34" charset="0"/>
              </a:rPr>
              <a:t>’))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指记忆里下一个状态的动作中效用值的最大值。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自适应动态规划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(ADP)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03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4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02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2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6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9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8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9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8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5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0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9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5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3235B-803E-4CD8-A989-12FDDCAFA9E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1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BC%BA%E5%8C%96%E5%AD%A6%E4%B9%A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astehit.com/blog/google-deepmind-alphago-how-it-work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ym.openai.com/envs/FrozenLake-v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nu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528" y="1025957"/>
            <a:ext cx="9525000" cy="535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8328" y="1122363"/>
            <a:ext cx="9144000" cy="2387600"/>
          </a:xfrm>
        </p:spPr>
        <p:txBody>
          <a:bodyPr/>
          <a:lstStyle/>
          <a:p>
            <a:r>
              <a:rPr lang="en-US" sz="8000" dirty="0">
                <a:latin typeface="Britannic Bold" panose="020B0903060703020204" pitchFamily="34" charset="0"/>
              </a:rPr>
              <a:t>R</a:t>
            </a:r>
            <a:r>
              <a:rPr lang="en-US" altLang="zh-CN" sz="8000" dirty="0">
                <a:latin typeface="Britannic Bold" panose="020B0903060703020204" pitchFamily="34" charset="0"/>
              </a:rPr>
              <a:t>e</a:t>
            </a:r>
            <a:r>
              <a:rPr lang="en-US" altLang="zh-CN" dirty="0">
                <a:solidFill>
                  <a:schemeClr val="bg1"/>
                </a:solidFill>
              </a:rPr>
              <a:t>inforcement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强化学习初探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345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gogameguru.com/i/2016/03/deepmind-mastering-go.pdf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://machinelearnings.co/understanding-alphago-948607845bb1</a:t>
            </a:r>
          </a:p>
          <a:p>
            <a:r>
              <a:rPr lang="en-US" dirty="0">
                <a:hlinkClick r:id="rId3"/>
              </a:rPr>
              <a:t>https://www.tastehit.com/blog/google-deepmind-alphago-how-it-works/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medium.com/emergent-future/simple-reinforcement-learning-with-tensorflow-part-0-q-learning-with-tables-and-neural-networks-d195264329d0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://zh.wikipedia.org/wiki/%</a:t>
            </a:r>
            <a:r>
              <a:rPr lang="en-US" dirty="0" smtClean="0">
                <a:hlinkClick r:id="rId3"/>
              </a:rPr>
              <a:t>E5%BC%BA%E5%8C%96%E5%AD%A6%E4%B9%A0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https://www.tastehit.com/blog/google-deepmind-alphago-how-it-works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68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1"/>
            <a:ext cx="10515600" cy="1325563"/>
          </a:xfrm>
        </p:spPr>
        <p:txBody>
          <a:bodyPr/>
          <a:lstStyle/>
          <a:p>
            <a:r>
              <a:rPr lang="sk-SK" altLang="en-US" dirty="0"/>
              <a:t>Robot in a room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767074"/>
              </p:ext>
            </p:extLst>
          </p:nvPr>
        </p:nvGraphicFramePr>
        <p:xfrm>
          <a:off x="468313" y="1412875"/>
          <a:ext cx="4103687" cy="2735263"/>
        </p:xfrm>
        <a:graphic>
          <a:graphicData uri="http://schemas.openxmlformats.org/drawingml/2006/table">
            <a:tbl>
              <a:tblPr/>
              <a:tblGrid>
                <a:gridCol w="1025525">
                  <a:extLst>
                    <a:ext uri="{9D8B030D-6E8A-4147-A177-3AD203B41FA5}">
                      <a16:colId xmlns:a16="http://schemas.microsoft.com/office/drawing/2014/main" val="1172516522"/>
                    </a:ext>
                  </a:extLst>
                </a:gridCol>
                <a:gridCol w="1027112">
                  <a:extLst>
                    <a:ext uri="{9D8B030D-6E8A-4147-A177-3AD203B41FA5}">
                      <a16:colId xmlns:a16="http://schemas.microsoft.com/office/drawing/2014/main" val="3539140097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1333365424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3709483480"/>
                    </a:ext>
                  </a:extLst>
                </a:gridCol>
              </a:tblGrid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69338"/>
                  </a:ext>
                </a:extLst>
              </a:tr>
              <a:tr h="912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948783"/>
                  </a:ext>
                </a:extLst>
              </a:tr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START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827491"/>
                  </a:ext>
                </a:extLst>
              </a:tr>
            </a:tbl>
          </a:graphicData>
        </a:graphic>
      </p:graphicFrame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7391400" y="2438400"/>
            <a:ext cx="1008063" cy="792163"/>
            <a:chOff x="3878" y="1434"/>
            <a:chExt cx="635" cy="499"/>
          </a:xfrm>
        </p:grpSpPr>
        <p:sp>
          <p:nvSpPr>
            <p:cNvPr id="6" name="Line 26"/>
            <p:cNvSpPr>
              <a:spLocks noChangeShapeType="1"/>
            </p:cNvSpPr>
            <p:nvPr/>
          </p:nvSpPr>
          <p:spPr bwMode="auto">
            <a:xfrm flipV="1">
              <a:off x="4195" y="1434"/>
              <a:ext cx="0" cy="498"/>
            </a:xfrm>
            <a:prstGeom prst="line">
              <a:avLst/>
            </a:prstGeom>
            <a:noFill/>
            <a:ln w="152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27"/>
            <p:cNvSpPr>
              <a:spLocks noChangeShapeType="1"/>
            </p:cNvSpPr>
            <p:nvPr/>
          </p:nvSpPr>
          <p:spPr bwMode="auto">
            <a:xfrm>
              <a:off x="4195" y="1933"/>
              <a:ext cx="31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28"/>
            <p:cNvSpPr>
              <a:spLocks noChangeShapeType="1"/>
            </p:cNvSpPr>
            <p:nvPr/>
          </p:nvSpPr>
          <p:spPr bwMode="auto">
            <a:xfrm flipH="1">
              <a:off x="3878" y="1933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4903788" y="1444625"/>
            <a:ext cx="3859212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latin typeface="Trebuchet MS" panose="020B0603020202020204" pitchFamily="34" charset="0"/>
              </a:rPr>
              <a:t>actions: UP, DOWN, LEFT, RIGHT</a:t>
            </a:r>
          </a:p>
          <a:p>
            <a:endParaRPr lang="en-US" altLang="en-US" sz="1800">
              <a:latin typeface="Trebuchet MS" panose="020B0603020202020204" pitchFamily="34" charset="0"/>
            </a:endParaRPr>
          </a:p>
          <a:p>
            <a:endParaRPr lang="en-US" altLang="en-US" sz="1800">
              <a:latin typeface="Trebuchet MS" panose="020B0603020202020204" pitchFamily="34" charset="0"/>
            </a:endParaRPr>
          </a:p>
          <a:p>
            <a:r>
              <a:rPr lang="en-US" altLang="en-US" sz="1800" b="1">
                <a:latin typeface="Trebuchet MS" panose="020B0603020202020204" pitchFamily="34" charset="0"/>
              </a:rPr>
              <a:t>UP</a:t>
            </a:r>
          </a:p>
          <a:p>
            <a:endParaRPr lang="en-US" altLang="en-US" sz="1800">
              <a:latin typeface="Trebuchet MS" panose="020B0603020202020204" pitchFamily="34" charset="0"/>
            </a:endParaRPr>
          </a:p>
          <a:p>
            <a:r>
              <a:rPr lang="en-US" altLang="en-US" sz="1800">
                <a:latin typeface="Trebuchet MS" panose="020B0603020202020204" pitchFamily="34" charset="0"/>
              </a:rPr>
              <a:t>80% 	move UP</a:t>
            </a:r>
          </a:p>
          <a:p>
            <a:r>
              <a:rPr lang="en-US" altLang="en-US" sz="1800">
                <a:latin typeface="Trebuchet MS" panose="020B0603020202020204" pitchFamily="34" charset="0"/>
              </a:rPr>
              <a:t>10%	move LEFT</a:t>
            </a:r>
          </a:p>
          <a:p>
            <a:r>
              <a:rPr lang="en-US" altLang="en-US" sz="1800">
                <a:latin typeface="Trebuchet MS" panose="020B0603020202020204" pitchFamily="34" charset="0"/>
              </a:rPr>
              <a:t>10%	move RIGHT</a:t>
            </a:r>
          </a:p>
        </p:txBody>
      </p:sp>
      <p:sp>
        <p:nvSpPr>
          <p:cNvPr id="10" name="Rectangle 30"/>
          <p:cNvSpPr txBox="1">
            <a:spLocks noChangeArrowheads="1"/>
          </p:cNvSpPr>
          <p:nvPr/>
        </p:nvSpPr>
        <p:spPr>
          <a:xfrm>
            <a:off x="457200" y="4437063"/>
            <a:ext cx="8229600" cy="242093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reward +1 at [4,3], -1 at [4,2]</a:t>
            </a:r>
          </a:p>
          <a:p>
            <a:r>
              <a:rPr lang="en-US" altLang="en-US" smtClean="0"/>
              <a:t>reward -0.04 for each step</a:t>
            </a:r>
          </a:p>
          <a:p>
            <a:endParaRPr lang="en-US" altLang="en-US" smtClean="0"/>
          </a:p>
          <a:p>
            <a:r>
              <a:rPr lang="en-US" altLang="en-US" smtClean="0"/>
              <a:t>what’s the strategy to achieve max reward?</a:t>
            </a:r>
          </a:p>
          <a:p>
            <a:r>
              <a:rPr lang="en-US" altLang="en-US" smtClean="0"/>
              <a:t>what if the actions were deterministic?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4967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08"/>
            <a:ext cx="10515600" cy="1325563"/>
          </a:xfrm>
        </p:spPr>
        <p:txBody>
          <a:bodyPr/>
          <a:lstStyle/>
          <a:p>
            <a:r>
              <a:rPr lang="sk-SK" altLang="en-US" dirty="0"/>
              <a:t>Robot in a room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468313" y="1374775"/>
          <a:ext cx="4103687" cy="2735263"/>
        </p:xfrm>
        <a:graphic>
          <a:graphicData uri="http://schemas.openxmlformats.org/drawingml/2006/table">
            <a:tbl>
              <a:tblPr/>
              <a:tblGrid>
                <a:gridCol w="1025525">
                  <a:extLst>
                    <a:ext uri="{9D8B030D-6E8A-4147-A177-3AD203B41FA5}">
                      <a16:colId xmlns:a16="http://schemas.microsoft.com/office/drawing/2014/main" val="3126143489"/>
                    </a:ext>
                  </a:extLst>
                </a:gridCol>
                <a:gridCol w="1027112">
                  <a:extLst>
                    <a:ext uri="{9D8B030D-6E8A-4147-A177-3AD203B41FA5}">
                      <a16:colId xmlns:a16="http://schemas.microsoft.com/office/drawing/2014/main" val="2177413074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1925860224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328814634"/>
                    </a:ext>
                  </a:extLst>
                </a:gridCol>
              </a:tblGrid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298478"/>
                  </a:ext>
                </a:extLst>
              </a:tr>
              <a:tr h="912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500980"/>
                  </a:ext>
                </a:extLst>
              </a:tr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START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896412"/>
                  </a:ext>
                </a:extLst>
              </a:tr>
            </a:tbl>
          </a:graphicData>
        </a:graphic>
      </p:graphicFrame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7391400" y="2438400"/>
            <a:ext cx="1008063" cy="792163"/>
            <a:chOff x="3878" y="1434"/>
            <a:chExt cx="635" cy="499"/>
          </a:xfrm>
        </p:grpSpPr>
        <p:sp>
          <p:nvSpPr>
            <p:cNvPr id="6" name="Line 26"/>
            <p:cNvSpPr>
              <a:spLocks noChangeShapeType="1"/>
            </p:cNvSpPr>
            <p:nvPr/>
          </p:nvSpPr>
          <p:spPr bwMode="auto">
            <a:xfrm flipV="1">
              <a:off x="4195" y="1434"/>
              <a:ext cx="0" cy="498"/>
            </a:xfrm>
            <a:prstGeom prst="line">
              <a:avLst/>
            </a:prstGeom>
            <a:noFill/>
            <a:ln w="152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27"/>
            <p:cNvSpPr>
              <a:spLocks noChangeShapeType="1"/>
            </p:cNvSpPr>
            <p:nvPr/>
          </p:nvSpPr>
          <p:spPr bwMode="auto">
            <a:xfrm>
              <a:off x="4195" y="1933"/>
              <a:ext cx="31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28"/>
            <p:cNvSpPr>
              <a:spLocks noChangeShapeType="1"/>
            </p:cNvSpPr>
            <p:nvPr/>
          </p:nvSpPr>
          <p:spPr bwMode="auto">
            <a:xfrm flipH="1">
              <a:off x="3878" y="1933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4903788" y="1444625"/>
            <a:ext cx="3859212" cy="277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 dirty="0">
                <a:latin typeface="Trebuchet MS" panose="020B0603020202020204" pitchFamily="34" charset="0"/>
              </a:rPr>
              <a:t>actions: UP, DOWN, LEFT, RIGHT</a:t>
            </a:r>
          </a:p>
          <a:p>
            <a:endParaRPr lang="en-US" altLang="en-US" sz="1800" dirty="0">
              <a:latin typeface="Trebuchet MS" panose="020B0603020202020204" pitchFamily="34" charset="0"/>
            </a:endParaRPr>
          </a:p>
          <a:p>
            <a:r>
              <a:rPr lang="en-US" altLang="en-US" sz="1800" b="1" dirty="0">
                <a:latin typeface="Trebuchet MS" panose="020B0603020202020204" pitchFamily="34" charset="0"/>
              </a:rPr>
              <a:t>UP</a:t>
            </a:r>
          </a:p>
          <a:p>
            <a:endParaRPr lang="en-US" altLang="en-US" sz="1800" dirty="0">
              <a:latin typeface="Trebuchet MS" panose="020B0603020202020204" pitchFamily="34" charset="0"/>
            </a:endParaRPr>
          </a:p>
          <a:p>
            <a:r>
              <a:rPr lang="en-US" altLang="en-US" sz="1800" dirty="0">
                <a:latin typeface="Trebuchet MS" panose="020B0603020202020204" pitchFamily="34" charset="0"/>
              </a:rPr>
              <a:t>80% 	move UP</a:t>
            </a:r>
          </a:p>
          <a:p>
            <a:r>
              <a:rPr lang="en-US" altLang="en-US" sz="1800" dirty="0">
                <a:latin typeface="Trebuchet MS" panose="020B0603020202020204" pitchFamily="34" charset="0"/>
              </a:rPr>
              <a:t>10%	move LEFT</a:t>
            </a:r>
          </a:p>
          <a:p>
            <a:r>
              <a:rPr lang="en-US" altLang="en-US" sz="1800" dirty="0">
                <a:latin typeface="Trebuchet MS" panose="020B0603020202020204" pitchFamily="34" charset="0"/>
              </a:rPr>
              <a:t>10%	move RIGHT</a:t>
            </a:r>
          </a:p>
          <a:p>
            <a:endParaRPr lang="en-US" altLang="en-US" sz="1800" dirty="0">
              <a:latin typeface="Trebuchet MS" panose="020B0603020202020204" pitchFamily="34" charset="0"/>
            </a:endParaRPr>
          </a:p>
          <a:p>
            <a:r>
              <a:rPr lang="en-US" altLang="en-US" dirty="0">
                <a:solidFill>
                  <a:srgbClr val="0066FF"/>
                </a:solidFill>
                <a:latin typeface="Trebuchet MS" panose="020B0603020202020204" pitchFamily="34" charset="0"/>
              </a:rPr>
              <a:t>reward +1 at [4,3], -1 at [4,2]</a:t>
            </a:r>
          </a:p>
          <a:p>
            <a:r>
              <a:rPr lang="en-US" altLang="en-US" dirty="0">
                <a:solidFill>
                  <a:srgbClr val="0066FF"/>
                </a:solidFill>
                <a:latin typeface="Trebuchet MS" panose="020B0603020202020204" pitchFamily="34" charset="0"/>
              </a:rPr>
              <a:t>reward -0.04 for each step</a:t>
            </a:r>
          </a:p>
        </p:txBody>
      </p:sp>
      <p:sp>
        <p:nvSpPr>
          <p:cNvPr id="10" name="Rectangle 30"/>
          <p:cNvSpPr txBox="1">
            <a:spLocks noChangeArrowheads="1"/>
          </p:cNvSpPr>
          <p:nvPr/>
        </p:nvSpPr>
        <p:spPr>
          <a:xfrm>
            <a:off x="457200" y="4437063"/>
            <a:ext cx="8229600" cy="242093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states</a:t>
            </a:r>
          </a:p>
          <a:p>
            <a:r>
              <a:rPr lang="en-US" altLang="en-US" smtClean="0"/>
              <a:t>actions</a:t>
            </a:r>
          </a:p>
          <a:p>
            <a:r>
              <a:rPr lang="en-US" altLang="en-US" smtClean="0"/>
              <a:t>rewards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what is the solution?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108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01"/>
            <a:ext cx="10515600" cy="1325563"/>
          </a:xfrm>
        </p:spPr>
        <p:txBody>
          <a:bodyPr/>
          <a:lstStyle/>
          <a:p>
            <a:r>
              <a:rPr lang="en-US" altLang="en-US" dirty="0"/>
              <a:t>Is this a solution?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078456"/>
              </p:ext>
            </p:extLst>
          </p:nvPr>
        </p:nvGraphicFramePr>
        <p:xfrm>
          <a:off x="468313" y="1371600"/>
          <a:ext cx="4103687" cy="2735263"/>
        </p:xfrm>
        <a:graphic>
          <a:graphicData uri="http://schemas.openxmlformats.org/drawingml/2006/table">
            <a:tbl>
              <a:tblPr/>
              <a:tblGrid>
                <a:gridCol w="1025525">
                  <a:extLst>
                    <a:ext uri="{9D8B030D-6E8A-4147-A177-3AD203B41FA5}">
                      <a16:colId xmlns:a16="http://schemas.microsoft.com/office/drawing/2014/main" val="4288361595"/>
                    </a:ext>
                  </a:extLst>
                </a:gridCol>
                <a:gridCol w="1027112">
                  <a:extLst>
                    <a:ext uri="{9D8B030D-6E8A-4147-A177-3AD203B41FA5}">
                      <a16:colId xmlns:a16="http://schemas.microsoft.com/office/drawing/2014/main" val="3237780998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1551237575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4003549262"/>
                    </a:ext>
                  </a:extLst>
                </a:gridCol>
              </a:tblGrid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399319"/>
                  </a:ext>
                </a:extLst>
              </a:tr>
              <a:tr h="912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322543"/>
                  </a:ext>
                </a:extLst>
              </a:tr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518143"/>
                  </a:ext>
                </a:extLst>
              </a:tr>
            </a:tbl>
          </a:graphicData>
        </a:graphic>
      </p:graphicFrame>
      <p:sp>
        <p:nvSpPr>
          <p:cNvPr id="5" name="Line 26"/>
          <p:cNvSpPr>
            <a:spLocks noChangeShapeType="1"/>
          </p:cNvSpPr>
          <p:nvPr/>
        </p:nvSpPr>
        <p:spPr bwMode="auto">
          <a:xfrm flipV="1">
            <a:off x="703263" y="1843088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27"/>
          <p:cNvSpPr>
            <a:spLocks noChangeShapeType="1"/>
          </p:cNvSpPr>
          <p:nvPr/>
        </p:nvSpPr>
        <p:spPr bwMode="auto">
          <a:xfrm flipV="1">
            <a:off x="971550" y="3382963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28"/>
          <p:cNvSpPr>
            <a:spLocks noChangeShapeType="1"/>
          </p:cNvSpPr>
          <p:nvPr/>
        </p:nvSpPr>
        <p:spPr bwMode="auto">
          <a:xfrm flipV="1">
            <a:off x="1744663" y="1836738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32"/>
          <p:cNvSpPr>
            <a:spLocks noChangeShapeType="1"/>
          </p:cNvSpPr>
          <p:nvPr/>
        </p:nvSpPr>
        <p:spPr bwMode="auto">
          <a:xfrm flipV="1">
            <a:off x="2771775" y="1836738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33"/>
          <p:cNvSpPr>
            <a:spLocks noChangeShapeType="1"/>
          </p:cNvSpPr>
          <p:nvPr/>
        </p:nvSpPr>
        <p:spPr bwMode="auto">
          <a:xfrm flipV="1">
            <a:off x="971550" y="2447925"/>
            <a:ext cx="0" cy="506413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35"/>
          <p:cNvSpPr txBox="1">
            <a:spLocks noChangeArrowheads="1"/>
          </p:cNvSpPr>
          <p:nvPr/>
        </p:nvSpPr>
        <p:spPr>
          <a:xfrm>
            <a:off x="457200" y="1219200"/>
            <a:ext cx="8229600" cy="56388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only if actions deterministic</a:t>
            </a:r>
          </a:p>
          <a:p>
            <a:pPr lvl="1"/>
            <a:r>
              <a:rPr lang="en-US" altLang="en-US" smtClean="0"/>
              <a:t>not in this case (actions are stochastic)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solution/policy</a:t>
            </a:r>
          </a:p>
          <a:p>
            <a:pPr lvl="1"/>
            <a:r>
              <a:rPr lang="en-US" altLang="en-US" smtClean="0"/>
              <a:t>mapping from each state to an action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6312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04"/>
            <a:ext cx="10515600" cy="1325563"/>
          </a:xfrm>
        </p:spPr>
        <p:txBody>
          <a:bodyPr/>
          <a:lstStyle/>
          <a:p>
            <a:r>
              <a:rPr lang="en-US" altLang="en-US" dirty="0"/>
              <a:t>Optimal policy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468313" y="1371600"/>
          <a:ext cx="4103687" cy="2735263"/>
        </p:xfrm>
        <a:graphic>
          <a:graphicData uri="http://schemas.openxmlformats.org/drawingml/2006/table">
            <a:tbl>
              <a:tblPr/>
              <a:tblGrid>
                <a:gridCol w="1025525">
                  <a:extLst>
                    <a:ext uri="{9D8B030D-6E8A-4147-A177-3AD203B41FA5}">
                      <a16:colId xmlns:a16="http://schemas.microsoft.com/office/drawing/2014/main" val="2461579364"/>
                    </a:ext>
                  </a:extLst>
                </a:gridCol>
                <a:gridCol w="1027112">
                  <a:extLst>
                    <a:ext uri="{9D8B030D-6E8A-4147-A177-3AD203B41FA5}">
                      <a16:colId xmlns:a16="http://schemas.microsoft.com/office/drawing/2014/main" val="2504789008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4031073262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019321532"/>
                    </a:ext>
                  </a:extLst>
                </a:gridCol>
              </a:tblGrid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150855"/>
                  </a:ext>
                </a:extLst>
              </a:tr>
              <a:tr h="912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196148"/>
                  </a:ext>
                </a:extLst>
              </a:tr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531273"/>
                  </a:ext>
                </a:extLst>
              </a:tr>
            </a:tbl>
          </a:graphicData>
        </a:graphic>
      </p:graphicFrame>
      <p:sp>
        <p:nvSpPr>
          <p:cNvPr id="5" name="Line 25"/>
          <p:cNvSpPr>
            <a:spLocks noChangeShapeType="1"/>
          </p:cNvSpPr>
          <p:nvPr/>
        </p:nvSpPr>
        <p:spPr bwMode="auto">
          <a:xfrm flipV="1">
            <a:off x="3030538" y="2449513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26"/>
          <p:cNvSpPr>
            <a:spLocks noChangeShapeType="1"/>
          </p:cNvSpPr>
          <p:nvPr/>
        </p:nvSpPr>
        <p:spPr bwMode="auto">
          <a:xfrm flipV="1">
            <a:off x="703263" y="184785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V="1">
            <a:off x="971550" y="3387725"/>
            <a:ext cx="0" cy="506413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 flipV="1">
            <a:off x="1744663" y="184150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29"/>
          <p:cNvSpPr>
            <a:spLocks noChangeShapeType="1"/>
          </p:cNvSpPr>
          <p:nvPr/>
        </p:nvSpPr>
        <p:spPr bwMode="auto">
          <a:xfrm flipH="1" flipV="1">
            <a:off x="1692275" y="367665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30"/>
          <p:cNvSpPr>
            <a:spLocks noChangeShapeType="1"/>
          </p:cNvSpPr>
          <p:nvPr/>
        </p:nvSpPr>
        <p:spPr bwMode="auto">
          <a:xfrm flipH="1" flipV="1">
            <a:off x="2719388" y="367665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31"/>
          <p:cNvSpPr>
            <a:spLocks noChangeShapeType="1"/>
          </p:cNvSpPr>
          <p:nvPr/>
        </p:nvSpPr>
        <p:spPr bwMode="auto">
          <a:xfrm flipH="1" flipV="1">
            <a:off x="3746500" y="367665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2"/>
          <p:cNvSpPr>
            <a:spLocks noChangeShapeType="1"/>
          </p:cNvSpPr>
          <p:nvPr/>
        </p:nvSpPr>
        <p:spPr bwMode="auto">
          <a:xfrm flipV="1">
            <a:off x="2771775" y="184150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33"/>
          <p:cNvSpPr>
            <a:spLocks noChangeShapeType="1"/>
          </p:cNvSpPr>
          <p:nvPr/>
        </p:nvSpPr>
        <p:spPr bwMode="auto">
          <a:xfrm flipV="1">
            <a:off x="971550" y="2452688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14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08"/>
            <a:ext cx="10515600" cy="1325563"/>
          </a:xfrm>
        </p:spPr>
        <p:txBody>
          <a:bodyPr/>
          <a:lstStyle/>
          <a:p>
            <a:r>
              <a:rPr lang="en-US" altLang="en-US" dirty="0"/>
              <a:t>Reward for each step: -2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468313" y="1371600"/>
          <a:ext cx="4103687" cy="2735263"/>
        </p:xfrm>
        <a:graphic>
          <a:graphicData uri="http://schemas.openxmlformats.org/drawingml/2006/table">
            <a:tbl>
              <a:tblPr/>
              <a:tblGrid>
                <a:gridCol w="1025525">
                  <a:extLst>
                    <a:ext uri="{9D8B030D-6E8A-4147-A177-3AD203B41FA5}">
                      <a16:colId xmlns:a16="http://schemas.microsoft.com/office/drawing/2014/main" val="3523679048"/>
                    </a:ext>
                  </a:extLst>
                </a:gridCol>
                <a:gridCol w="1027112">
                  <a:extLst>
                    <a:ext uri="{9D8B030D-6E8A-4147-A177-3AD203B41FA5}">
                      <a16:colId xmlns:a16="http://schemas.microsoft.com/office/drawing/2014/main" val="15271018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137481921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782627913"/>
                    </a:ext>
                  </a:extLst>
                </a:gridCol>
              </a:tblGrid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219452"/>
                  </a:ext>
                </a:extLst>
              </a:tr>
              <a:tr h="912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159760"/>
                  </a:ext>
                </a:extLst>
              </a:tr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1542"/>
                  </a:ext>
                </a:extLst>
              </a:tr>
            </a:tbl>
          </a:graphicData>
        </a:graphic>
      </p:graphicFrame>
      <p:sp>
        <p:nvSpPr>
          <p:cNvPr id="5" name="Line 25"/>
          <p:cNvSpPr>
            <a:spLocks noChangeShapeType="1"/>
          </p:cNvSpPr>
          <p:nvPr/>
        </p:nvSpPr>
        <p:spPr bwMode="auto">
          <a:xfrm flipV="1">
            <a:off x="703263" y="184785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27"/>
          <p:cNvSpPr>
            <a:spLocks noChangeShapeType="1"/>
          </p:cNvSpPr>
          <p:nvPr/>
        </p:nvSpPr>
        <p:spPr bwMode="auto">
          <a:xfrm flipV="1">
            <a:off x="1744663" y="184150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28"/>
          <p:cNvSpPr>
            <a:spLocks noChangeShapeType="1"/>
          </p:cNvSpPr>
          <p:nvPr/>
        </p:nvSpPr>
        <p:spPr bwMode="auto">
          <a:xfrm flipV="1">
            <a:off x="2771775" y="184150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29"/>
          <p:cNvSpPr>
            <a:spLocks noChangeShapeType="1"/>
          </p:cNvSpPr>
          <p:nvPr/>
        </p:nvSpPr>
        <p:spPr bwMode="auto">
          <a:xfrm flipV="1">
            <a:off x="971550" y="2452688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30"/>
          <p:cNvSpPr>
            <a:spLocks noChangeShapeType="1"/>
          </p:cNvSpPr>
          <p:nvPr/>
        </p:nvSpPr>
        <p:spPr bwMode="auto">
          <a:xfrm flipV="1">
            <a:off x="1735138" y="367665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31"/>
          <p:cNvSpPr>
            <a:spLocks noChangeShapeType="1"/>
          </p:cNvSpPr>
          <p:nvPr/>
        </p:nvSpPr>
        <p:spPr bwMode="auto">
          <a:xfrm flipV="1">
            <a:off x="2762250" y="367665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32"/>
          <p:cNvSpPr>
            <a:spLocks noChangeShapeType="1"/>
          </p:cNvSpPr>
          <p:nvPr/>
        </p:nvSpPr>
        <p:spPr bwMode="auto">
          <a:xfrm flipV="1">
            <a:off x="2771775" y="2740025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3"/>
          <p:cNvSpPr>
            <a:spLocks noChangeShapeType="1"/>
          </p:cNvSpPr>
          <p:nvPr/>
        </p:nvSpPr>
        <p:spPr bwMode="auto">
          <a:xfrm flipV="1">
            <a:off x="4067175" y="3386138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34"/>
          <p:cNvSpPr>
            <a:spLocks noChangeShapeType="1"/>
          </p:cNvSpPr>
          <p:nvPr/>
        </p:nvSpPr>
        <p:spPr bwMode="auto">
          <a:xfrm flipV="1">
            <a:off x="714375" y="368300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99"/>
            <a:ext cx="10515600" cy="1325563"/>
          </a:xfrm>
        </p:spPr>
        <p:txBody>
          <a:bodyPr/>
          <a:lstStyle/>
          <a:p>
            <a:r>
              <a:rPr lang="en-US" altLang="en-US" dirty="0"/>
              <a:t>Reward for each step: -0.1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468313" y="1371600"/>
          <a:ext cx="4103687" cy="2735263"/>
        </p:xfrm>
        <a:graphic>
          <a:graphicData uri="http://schemas.openxmlformats.org/drawingml/2006/table">
            <a:tbl>
              <a:tblPr/>
              <a:tblGrid>
                <a:gridCol w="1025525">
                  <a:extLst>
                    <a:ext uri="{9D8B030D-6E8A-4147-A177-3AD203B41FA5}">
                      <a16:colId xmlns:a16="http://schemas.microsoft.com/office/drawing/2014/main" val="886716139"/>
                    </a:ext>
                  </a:extLst>
                </a:gridCol>
                <a:gridCol w="1027112">
                  <a:extLst>
                    <a:ext uri="{9D8B030D-6E8A-4147-A177-3AD203B41FA5}">
                      <a16:colId xmlns:a16="http://schemas.microsoft.com/office/drawing/2014/main" val="3070935315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684562372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37196824"/>
                    </a:ext>
                  </a:extLst>
                </a:gridCol>
              </a:tblGrid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224713"/>
                  </a:ext>
                </a:extLst>
              </a:tr>
              <a:tr h="912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680980"/>
                  </a:ext>
                </a:extLst>
              </a:tr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452997"/>
                  </a:ext>
                </a:extLst>
              </a:tr>
            </a:tbl>
          </a:graphicData>
        </a:graphic>
      </p:graphicFrame>
      <p:sp>
        <p:nvSpPr>
          <p:cNvPr id="5" name="Line 25"/>
          <p:cNvSpPr>
            <a:spLocks noChangeShapeType="1"/>
          </p:cNvSpPr>
          <p:nvPr/>
        </p:nvSpPr>
        <p:spPr bwMode="auto">
          <a:xfrm flipV="1">
            <a:off x="3030538" y="2449513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26"/>
          <p:cNvSpPr>
            <a:spLocks noChangeShapeType="1"/>
          </p:cNvSpPr>
          <p:nvPr/>
        </p:nvSpPr>
        <p:spPr bwMode="auto">
          <a:xfrm flipV="1">
            <a:off x="703263" y="184785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V="1">
            <a:off x="971550" y="3387725"/>
            <a:ext cx="0" cy="506413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 flipV="1">
            <a:off x="1744663" y="184150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31"/>
          <p:cNvSpPr>
            <a:spLocks noChangeShapeType="1"/>
          </p:cNvSpPr>
          <p:nvPr/>
        </p:nvSpPr>
        <p:spPr bwMode="auto">
          <a:xfrm flipH="1" flipV="1">
            <a:off x="3746500" y="367665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32"/>
          <p:cNvSpPr>
            <a:spLocks noChangeShapeType="1"/>
          </p:cNvSpPr>
          <p:nvPr/>
        </p:nvSpPr>
        <p:spPr bwMode="auto">
          <a:xfrm flipV="1">
            <a:off x="2771775" y="184150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33"/>
          <p:cNvSpPr>
            <a:spLocks noChangeShapeType="1"/>
          </p:cNvSpPr>
          <p:nvPr/>
        </p:nvSpPr>
        <p:spPr bwMode="auto">
          <a:xfrm flipV="1">
            <a:off x="971550" y="2452688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4"/>
          <p:cNvSpPr>
            <a:spLocks noChangeShapeType="1"/>
          </p:cNvSpPr>
          <p:nvPr/>
        </p:nvSpPr>
        <p:spPr bwMode="auto">
          <a:xfrm flipV="1">
            <a:off x="3038475" y="3390900"/>
            <a:ext cx="0" cy="506413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35"/>
          <p:cNvSpPr>
            <a:spLocks noChangeShapeType="1"/>
          </p:cNvSpPr>
          <p:nvPr/>
        </p:nvSpPr>
        <p:spPr bwMode="auto">
          <a:xfrm flipV="1">
            <a:off x="1752600" y="365760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07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564"/>
            <a:ext cx="10515600" cy="1325563"/>
          </a:xfrm>
        </p:spPr>
        <p:txBody>
          <a:bodyPr/>
          <a:lstStyle/>
          <a:p>
            <a:r>
              <a:rPr lang="en-US" altLang="en-US" dirty="0"/>
              <a:t>Reward for each step: -0.04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468313" y="1371600"/>
          <a:ext cx="4103687" cy="2735263"/>
        </p:xfrm>
        <a:graphic>
          <a:graphicData uri="http://schemas.openxmlformats.org/drawingml/2006/table">
            <a:tbl>
              <a:tblPr/>
              <a:tblGrid>
                <a:gridCol w="1025525">
                  <a:extLst>
                    <a:ext uri="{9D8B030D-6E8A-4147-A177-3AD203B41FA5}">
                      <a16:colId xmlns:a16="http://schemas.microsoft.com/office/drawing/2014/main" val="2187365093"/>
                    </a:ext>
                  </a:extLst>
                </a:gridCol>
                <a:gridCol w="1027112">
                  <a:extLst>
                    <a:ext uri="{9D8B030D-6E8A-4147-A177-3AD203B41FA5}">
                      <a16:colId xmlns:a16="http://schemas.microsoft.com/office/drawing/2014/main" val="2158672170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1258399926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1135770500"/>
                    </a:ext>
                  </a:extLst>
                </a:gridCol>
              </a:tblGrid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508887"/>
                  </a:ext>
                </a:extLst>
              </a:tr>
              <a:tr h="912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4730017"/>
                  </a:ext>
                </a:extLst>
              </a:tr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554437"/>
                  </a:ext>
                </a:extLst>
              </a:tr>
            </a:tbl>
          </a:graphicData>
        </a:graphic>
      </p:graphicFrame>
      <p:sp>
        <p:nvSpPr>
          <p:cNvPr id="5" name="Line 25"/>
          <p:cNvSpPr>
            <a:spLocks noChangeShapeType="1"/>
          </p:cNvSpPr>
          <p:nvPr/>
        </p:nvSpPr>
        <p:spPr bwMode="auto">
          <a:xfrm flipV="1">
            <a:off x="3030538" y="2449513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26"/>
          <p:cNvSpPr>
            <a:spLocks noChangeShapeType="1"/>
          </p:cNvSpPr>
          <p:nvPr/>
        </p:nvSpPr>
        <p:spPr bwMode="auto">
          <a:xfrm flipV="1">
            <a:off x="703263" y="184785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V="1">
            <a:off x="971550" y="3387725"/>
            <a:ext cx="0" cy="506413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 flipV="1">
            <a:off x="1744663" y="184150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29"/>
          <p:cNvSpPr>
            <a:spLocks noChangeShapeType="1"/>
          </p:cNvSpPr>
          <p:nvPr/>
        </p:nvSpPr>
        <p:spPr bwMode="auto">
          <a:xfrm flipH="1" flipV="1">
            <a:off x="1692275" y="367665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30"/>
          <p:cNvSpPr>
            <a:spLocks noChangeShapeType="1"/>
          </p:cNvSpPr>
          <p:nvPr/>
        </p:nvSpPr>
        <p:spPr bwMode="auto">
          <a:xfrm flipH="1" flipV="1">
            <a:off x="2719388" y="367665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31"/>
          <p:cNvSpPr>
            <a:spLocks noChangeShapeType="1"/>
          </p:cNvSpPr>
          <p:nvPr/>
        </p:nvSpPr>
        <p:spPr bwMode="auto">
          <a:xfrm flipH="1" flipV="1">
            <a:off x="3746500" y="367665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2"/>
          <p:cNvSpPr>
            <a:spLocks noChangeShapeType="1"/>
          </p:cNvSpPr>
          <p:nvPr/>
        </p:nvSpPr>
        <p:spPr bwMode="auto">
          <a:xfrm flipV="1">
            <a:off x="2771775" y="184150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33"/>
          <p:cNvSpPr>
            <a:spLocks noChangeShapeType="1"/>
          </p:cNvSpPr>
          <p:nvPr/>
        </p:nvSpPr>
        <p:spPr bwMode="auto">
          <a:xfrm flipV="1">
            <a:off x="971550" y="2452688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13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567"/>
            <a:ext cx="10515600" cy="1325563"/>
          </a:xfrm>
        </p:spPr>
        <p:txBody>
          <a:bodyPr/>
          <a:lstStyle/>
          <a:p>
            <a:r>
              <a:rPr lang="en-US" altLang="en-US" dirty="0"/>
              <a:t>Reward for each step: -0.01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468313" y="1371600"/>
          <a:ext cx="4103687" cy="2735263"/>
        </p:xfrm>
        <a:graphic>
          <a:graphicData uri="http://schemas.openxmlformats.org/drawingml/2006/table">
            <a:tbl>
              <a:tblPr/>
              <a:tblGrid>
                <a:gridCol w="1025525">
                  <a:extLst>
                    <a:ext uri="{9D8B030D-6E8A-4147-A177-3AD203B41FA5}">
                      <a16:colId xmlns:a16="http://schemas.microsoft.com/office/drawing/2014/main" val="1444934830"/>
                    </a:ext>
                  </a:extLst>
                </a:gridCol>
                <a:gridCol w="1027112">
                  <a:extLst>
                    <a:ext uri="{9D8B030D-6E8A-4147-A177-3AD203B41FA5}">
                      <a16:colId xmlns:a16="http://schemas.microsoft.com/office/drawing/2014/main" val="1391392111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417339053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1672562785"/>
                    </a:ext>
                  </a:extLst>
                </a:gridCol>
              </a:tblGrid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70881"/>
                  </a:ext>
                </a:extLst>
              </a:tr>
              <a:tr h="912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639765"/>
                  </a:ext>
                </a:extLst>
              </a:tr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865687"/>
                  </a:ext>
                </a:extLst>
              </a:tr>
            </a:tbl>
          </a:graphicData>
        </a:graphic>
      </p:graphicFrame>
      <p:sp>
        <p:nvSpPr>
          <p:cNvPr id="5" name="Line 26"/>
          <p:cNvSpPr>
            <a:spLocks noChangeShapeType="1"/>
          </p:cNvSpPr>
          <p:nvPr/>
        </p:nvSpPr>
        <p:spPr bwMode="auto">
          <a:xfrm flipV="1">
            <a:off x="703263" y="184785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27"/>
          <p:cNvSpPr>
            <a:spLocks noChangeShapeType="1"/>
          </p:cNvSpPr>
          <p:nvPr/>
        </p:nvSpPr>
        <p:spPr bwMode="auto">
          <a:xfrm flipV="1">
            <a:off x="971550" y="3387725"/>
            <a:ext cx="0" cy="506413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28"/>
          <p:cNvSpPr>
            <a:spLocks noChangeShapeType="1"/>
          </p:cNvSpPr>
          <p:nvPr/>
        </p:nvSpPr>
        <p:spPr bwMode="auto">
          <a:xfrm flipV="1">
            <a:off x="1744663" y="184150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29"/>
          <p:cNvSpPr>
            <a:spLocks noChangeShapeType="1"/>
          </p:cNvSpPr>
          <p:nvPr/>
        </p:nvSpPr>
        <p:spPr bwMode="auto">
          <a:xfrm flipH="1" flipV="1">
            <a:off x="1692275" y="367665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30"/>
          <p:cNvSpPr>
            <a:spLocks noChangeShapeType="1"/>
          </p:cNvSpPr>
          <p:nvPr/>
        </p:nvSpPr>
        <p:spPr bwMode="auto">
          <a:xfrm flipH="1" flipV="1">
            <a:off x="2719388" y="367665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32"/>
          <p:cNvSpPr>
            <a:spLocks noChangeShapeType="1"/>
          </p:cNvSpPr>
          <p:nvPr/>
        </p:nvSpPr>
        <p:spPr bwMode="auto">
          <a:xfrm flipV="1">
            <a:off x="2771775" y="184150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33"/>
          <p:cNvSpPr>
            <a:spLocks noChangeShapeType="1"/>
          </p:cNvSpPr>
          <p:nvPr/>
        </p:nvSpPr>
        <p:spPr bwMode="auto">
          <a:xfrm flipV="1">
            <a:off x="971550" y="2452688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4"/>
          <p:cNvSpPr>
            <a:spLocks noChangeShapeType="1"/>
          </p:cNvSpPr>
          <p:nvPr/>
        </p:nvSpPr>
        <p:spPr bwMode="auto">
          <a:xfrm flipH="1" flipV="1">
            <a:off x="2724150" y="274320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35"/>
          <p:cNvSpPr>
            <a:spLocks noChangeShapeType="1"/>
          </p:cNvSpPr>
          <p:nvPr/>
        </p:nvSpPr>
        <p:spPr bwMode="auto">
          <a:xfrm rot="16200000" flipH="1" flipV="1">
            <a:off x="3767931" y="3675857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58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923" y="0"/>
            <a:ext cx="10515600" cy="1325563"/>
          </a:xfrm>
        </p:spPr>
        <p:txBody>
          <a:bodyPr/>
          <a:lstStyle/>
          <a:p>
            <a:r>
              <a:rPr lang="en-US" altLang="en-US" dirty="0"/>
              <a:t>Reward for each step: +0.01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468313" y="1371600"/>
          <a:ext cx="4103687" cy="2735263"/>
        </p:xfrm>
        <a:graphic>
          <a:graphicData uri="http://schemas.openxmlformats.org/drawingml/2006/table">
            <a:tbl>
              <a:tblPr/>
              <a:tblGrid>
                <a:gridCol w="1025525">
                  <a:extLst>
                    <a:ext uri="{9D8B030D-6E8A-4147-A177-3AD203B41FA5}">
                      <a16:colId xmlns:a16="http://schemas.microsoft.com/office/drawing/2014/main" val="4249888904"/>
                    </a:ext>
                  </a:extLst>
                </a:gridCol>
                <a:gridCol w="1027112">
                  <a:extLst>
                    <a:ext uri="{9D8B030D-6E8A-4147-A177-3AD203B41FA5}">
                      <a16:colId xmlns:a16="http://schemas.microsoft.com/office/drawing/2014/main" val="2202684044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3418839021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974921572"/>
                    </a:ext>
                  </a:extLst>
                </a:gridCol>
              </a:tblGrid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460017"/>
                  </a:ext>
                </a:extLst>
              </a:tr>
              <a:tr h="912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083215"/>
                  </a:ext>
                </a:extLst>
              </a:tr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114432"/>
                  </a:ext>
                </a:extLst>
              </a:tr>
            </a:tbl>
          </a:graphicData>
        </a:graphic>
      </p:graphicFrame>
      <p:sp>
        <p:nvSpPr>
          <p:cNvPr id="5" name="Line 25"/>
          <p:cNvSpPr>
            <a:spLocks noChangeShapeType="1"/>
          </p:cNvSpPr>
          <p:nvPr/>
        </p:nvSpPr>
        <p:spPr bwMode="auto">
          <a:xfrm flipH="1" flipV="1">
            <a:off x="2762250" y="367665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26"/>
          <p:cNvSpPr>
            <a:spLocks noChangeShapeType="1"/>
          </p:cNvSpPr>
          <p:nvPr/>
        </p:nvSpPr>
        <p:spPr bwMode="auto">
          <a:xfrm>
            <a:off x="4067175" y="3386138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H="1" flipV="1">
            <a:off x="2771775" y="2740025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 flipH="1" flipV="1">
            <a:off x="2771775" y="184785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29"/>
          <p:cNvSpPr>
            <a:spLocks noChangeShapeType="1"/>
          </p:cNvSpPr>
          <p:nvPr/>
        </p:nvSpPr>
        <p:spPr bwMode="auto">
          <a:xfrm flipH="1" flipV="1">
            <a:off x="1692275" y="1857375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30"/>
          <p:cNvSpPr>
            <a:spLocks noChangeShapeType="1"/>
          </p:cNvSpPr>
          <p:nvPr/>
        </p:nvSpPr>
        <p:spPr bwMode="auto">
          <a:xfrm>
            <a:off x="971550" y="1587500"/>
            <a:ext cx="0" cy="506413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31"/>
          <p:cNvSpPr>
            <a:spLocks noChangeShapeType="1"/>
          </p:cNvSpPr>
          <p:nvPr/>
        </p:nvSpPr>
        <p:spPr bwMode="auto">
          <a:xfrm>
            <a:off x="971550" y="2520950"/>
            <a:ext cx="0" cy="506413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2"/>
          <p:cNvSpPr>
            <a:spLocks noChangeShapeType="1"/>
          </p:cNvSpPr>
          <p:nvPr/>
        </p:nvSpPr>
        <p:spPr bwMode="auto">
          <a:xfrm flipH="1" flipV="1">
            <a:off x="1692275" y="367665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33"/>
          <p:cNvSpPr>
            <a:spLocks noChangeShapeType="1"/>
          </p:cNvSpPr>
          <p:nvPr/>
        </p:nvSpPr>
        <p:spPr bwMode="auto">
          <a:xfrm flipH="1" flipV="1">
            <a:off x="682625" y="367665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6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各种学习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有监督学习</a:t>
            </a:r>
            <a:endParaRPr lang="en-US" dirty="0">
              <a:latin typeface="+mj-ea"/>
              <a:ea typeface="+mj-ea"/>
            </a:endParaRPr>
          </a:p>
          <a:p>
            <a:pPr lvl="1"/>
            <a:r>
              <a:rPr lang="zh-CN" altLang="en-US" dirty="0" smtClean="0">
                <a:latin typeface="+mj-ea"/>
                <a:ea typeface="+mj-ea"/>
              </a:rPr>
              <a:t>分类、回归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endParaRPr lang="en-US" dirty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无监督学习</a:t>
            </a:r>
            <a:endParaRPr lang="en-US" dirty="0">
              <a:latin typeface="+mj-ea"/>
              <a:ea typeface="+mj-ea"/>
            </a:endParaRPr>
          </a:p>
          <a:p>
            <a:pPr lvl="1"/>
            <a:r>
              <a:rPr lang="zh-CN" altLang="en-US" dirty="0" smtClean="0">
                <a:latin typeface="+mj-ea"/>
                <a:ea typeface="+mj-ea"/>
              </a:rPr>
              <a:t>聚类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endParaRPr lang="en-US" dirty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增强学习</a:t>
            </a:r>
            <a:endParaRPr lang="en-US" dirty="0">
              <a:latin typeface="+mj-ea"/>
              <a:ea typeface="+mj-ea"/>
            </a:endParaRPr>
          </a:p>
          <a:p>
            <a:pPr lvl="1"/>
            <a:r>
              <a:rPr lang="zh-CN" altLang="en-US" dirty="0" smtClean="0">
                <a:latin typeface="+mj-ea"/>
                <a:ea typeface="+mj-ea"/>
              </a:rPr>
              <a:t>从环境交互中学习</a:t>
            </a:r>
            <a:endParaRPr lang="en-US" dirty="0">
              <a:latin typeface="+mj-ea"/>
              <a:ea typeface="+mj-ea"/>
            </a:endParaRPr>
          </a:p>
          <a:p>
            <a:endParaRPr 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6364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强化</a:t>
            </a:r>
            <a:r>
              <a:rPr lang="zh-CN" altLang="en-US" dirty="0" smtClean="0"/>
              <a:t>学习</a:t>
            </a:r>
            <a:r>
              <a:rPr lang="en-US" altLang="zh-CN" dirty="0" smtClean="0"/>
              <a:t>(RL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  <a:ea typeface="+mj-ea"/>
              </a:rPr>
              <a:t>研究机器人如何从成功与失败、回报与惩罚中进行学习。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强</a:t>
            </a:r>
            <a:r>
              <a:rPr lang="zh-CN" altLang="en-US" dirty="0">
                <a:latin typeface="+mj-ea"/>
                <a:ea typeface="+mj-ea"/>
              </a:rPr>
              <a:t>化学习的强大能来源于两个方面：使用样本来优化行为，使用函数近似来描述复杂的环境。它们使得强化学习可以使用在以下的复杂环境中：</a:t>
            </a:r>
          </a:p>
          <a:p>
            <a:pPr lvl="1"/>
            <a:r>
              <a:rPr lang="zh-CN" altLang="en-US" dirty="0">
                <a:latin typeface="+mj-ea"/>
                <a:ea typeface="+mj-ea"/>
              </a:rPr>
              <a:t>模型的环境未知，且解析解不存在；</a:t>
            </a:r>
          </a:p>
          <a:p>
            <a:pPr lvl="1"/>
            <a:r>
              <a:rPr lang="zh-CN" altLang="en-US" dirty="0">
                <a:latin typeface="+mj-ea"/>
                <a:ea typeface="+mj-ea"/>
              </a:rPr>
              <a:t>仅仅给出环境的模拟模型（模拟优化方法的问题</a:t>
            </a:r>
            <a:r>
              <a:rPr lang="zh-CN" altLang="en-US" dirty="0" smtClean="0">
                <a:latin typeface="+mj-ea"/>
                <a:ea typeface="+mj-ea"/>
              </a:rPr>
              <a:t>）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r>
              <a:rPr lang="zh-CN" altLang="en-US" dirty="0">
                <a:latin typeface="+mj-ea"/>
                <a:ea typeface="+mj-ea"/>
              </a:rPr>
              <a:t>从环境中获取信息的唯一办法是和它互动。</a:t>
            </a:r>
            <a:endParaRPr lang="en-US" dirty="0">
              <a:latin typeface="+mj-ea"/>
              <a:ea typeface="+mj-ea"/>
            </a:endParaRPr>
          </a:p>
        </p:txBody>
      </p:sp>
      <p:pic>
        <p:nvPicPr>
          <p:cNvPr id="4" name="Picture 2" descr="image3-5f8cbb1fb6fb9132fef76b13b8687bf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467" y="463263"/>
            <a:ext cx="3076962" cy="112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1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0016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马尔可夫决策过程</a:t>
            </a:r>
            <a:r>
              <a:rPr lang="en-US" altLang="en-US" dirty="0" smtClean="0"/>
              <a:t>(</a:t>
            </a:r>
            <a:r>
              <a:rPr lang="en-US" altLang="en-US" dirty="0"/>
              <a:t>MDP)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2281" y="1062380"/>
            <a:ext cx="82296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j-ea"/>
                <a:ea typeface="+mj-ea"/>
              </a:rPr>
              <a:t>环境状态的集</a:t>
            </a:r>
            <a:r>
              <a:rPr lang="zh-CN" altLang="en-US" dirty="0" smtClean="0">
                <a:latin typeface="+mj-ea"/>
                <a:ea typeface="+mj-ea"/>
              </a:rPr>
              <a:t>合 </a:t>
            </a:r>
            <a:r>
              <a:rPr lang="en-US" altLang="en-US" dirty="0" smtClean="0">
                <a:latin typeface="+mj-ea"/>
                <a:ea typeface="+mj-ea"/>
              </a:rPr>
              <a:t>S, </a:t>
            </a:r>
            <a:r>
              <a:rPr lang="zh-CN" altLang="en-US" dirty="0">
                <a:latin typeface="+mj-ea"/>
                <a:ea typeface="+mj-ea"/>
              </a:rPr>
              <a:t>动作的集</a:t>
            </a:r>
            <a:r>
              <a:rPr lang="zh-CN" altLang="en-US" dirty="0" smtClean="0">
                <a:latin typeface="+mj-ea"/>
                <a:ea typeface="+mj-ea"/>
              </a:rPr>
              <a:t>合 </a:t>
            </a:r>
            <a:r>
              <a:rPr lang="en-US" altLang="en-US" dirty="0" smtClean="0">
                <a:latin typeface="+mj-ea"/>
                <a:ea typeface="+mj-ea"/>
              </a:rPr>
              <a:t>A, </a:t>
            </a:r>
            <a:r>
              <a:rPr lang="zh-CN" altLang="en-US" dirty="0" smtClean="0">
                <a:latin typeface="+mj-ea"/>
                <a:ea typeface="+mj-ea"/>
              </a:rPr>
              <a:t>初始状态 </a:t>
            </a:r>
            <a:r>
              <a:rPr lang="en-US" altLang="en-US" dirty="0" smtClean="0">
                <a:latin typeface="+mj-ea"/>
                <a:ea typeface="+mj-ea"/>
              </a:rPr>
              <a:t>S</a:t>
            </a:r>
            <a:r>
              <a:rPr lang="en-US" altLang="en-US" baseline="-25000" dirty="0" smtClean="0">
                <a:latin typeface="+mj-ea"/>
                <a:ea typeface="+mj-ea"/>
              </a:rPr>
              <a:t>0</a:t>
            </a:r>
          </a:p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在</a:t>
            </a:r>
            <a:r>
              <a:rPr lang="zh-CN" altLang="en-US" dirty="0">
                <a:latin typeface="+mj-ea"/>
                <a:ea typeface="+mj-ea"/>
              </a:rPr>
              <a:t>状态之间转换的规</a:t>
            </a:r>
            <a:r>
              <a:rPr lang="zh-CN" altLang="en-US" dirty="0" smtClean="0">
                <a:latin typeface="+mj-ea"/>
                <a:ea typeface="+mj-ea"/>
              </a:rPr>
              <a:t>则 </a:t>
            </a:r>
            <a:r>
              <a:rPr lang="en-US" altLang="en-US" dirty="0" smtClean="0">
                <a:latin typeface="+mj-ea"/>
                <a:ea typeface="+mj-ea"/>
              </a:rPr>
              <a:t>P(</a:t>
            </a:r>
            <a:r>
              <a:rPr lang="en-US" altLang="en-US" dirty="0" err="1" smtClean="0">
                <a:latin typeface="+mj-ea"/>
                <a:ea typeface="+mj-ea"/>
              </a:rPr>
              <a:t>s,a,s</a:t>
            </a:r>
            <a:r>
              <a:rPr lang="en-US" altLang="en-US" dirty="0" smtClean="0">
                <a:latin typeface="+mj-ea"/>
                <a:ea typeface="+mj-ea"/>
              </a:rPr>
              <a:t>’)</a:t>
            </a:r>
          </a:p>
          <a:p>
            <a:pPr lvl="1"/>
            <a:r>
              <a:rPr lang="en-US" altLang="en-US" dirty="0" smtClean="0">
                <a:latin typeface="+mj-ea"/>
                <a:ea typeface="+mj-ea"/>
              </a:rPr>
              <a:t>P( [1,1], up, [1,2] ) = 0.8</a:t>
            </a:r>
          </a:p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规</a:t>
            </a:r>
            <a:r>
              <a:rPr lang="zh-CN" altLang="en-US" dirty="0">
                <a:latin typeface="+mj-ea"/>
                <a:ea typeface="+mj-ea"/>
              </a:rPr>
              <a:t>定转换后“即时奖励”的规</a:t>
            </a:r>
            <a:r>
              <a:rPr lang="zh-CN" altLang="en-US" dirty="0" smtClean="0">
                <a:latin typeface="+mj-ea"/>
                <a:ea typeface="+mj-ea"/>
              </a:rPr>
              <a:t>则 </a:t>
            </a:r>
            <a:r>
              <a:rPr lang="en-US" altLang="en-US" dirty="0" smtClean="0">
                <a:latin typeface="+mj-ea"/>
                <a:ea typeface="+mj-ea"/>
              </a:rPr>
              <a:t>r(s)</a:t>
            </a:r>
          </a:p>
          <a:p>
            <a:pPr lvl="1"/>
            <a:r>
              <a:rPr lang="en-US" altLang="en-US" dirty="0" smtClean="0">
                <a:latin typeface="+mj-ea"/>
                <a:ea typeface="+mj-ea"/>
              </a:rPr>
              <a:t>r( [4,3] ) = +1</a:t>
            </a:r>
          </a:p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目标</a:t>
            </a:r>
            <a:r>
              <a:rPr lang="en-US" altLang="en-US" dirty="0" smtClean="0">
                <a:latin typeface="+mj-ea"/>
                <a:ea typeface="+mj-ea"/>
              </a:rPr>
              <a:t>: </a:t>
            </a:r>
            <a:r>
              <a:rPr lang="zh-CN" altLang="en-US" dirty="0">
                <a:latin typeface="+mj-ea"/>
                <a:ea typeface="+mj-ea"/>
              </a:rPr>
              <a:t>取得最大化的预期利益。</a:t>
            </a:r>
            <a:endParaRPr lang="en-US" altLang="en-US" dirty="0" smtClean="0">
              <a:latin typeface="+mj-ea"/>
              <a:ea typeface="+mj-ea"/>
            </a:endParaRPr>
          </a:p>
          <a:p>
            <a:pPr lvl="2"/>
            <a:endParaRPr lang="en-US" altLang="en-US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策略</a:t>
            </a:r>
            <a:r>
              <a:rPr lang="en-US" altLang="en-US" dirty="0" smtClean="0">
                <a:latin typeface="+mj-ea"/>
                <a:ea typeface="+mj-ea"/>
              </a:rPr>
              <a:t>: </a:t>
            </a:r>
            <a:r>
              <a:rPr lang="zh-CN" altLang="en-US" dirty="0" smtClean="0">
                <a:latin typeface="+mj-ea"/>
                <a:ea typeface="+mj-ea"/>
              </a:rPr>
              <a:t>状态到动作的映射 </a:t>
            </a:r>
            <a:r>
              <a:rPr lang="en-US" altLang="en-US" dirty="0" smtClean="0">
                <a:latin typeface="+mj-ea"/>
                <a:ea typeface="+mj-ea"/>
              </a:rPr>
              <a:t>S to A</a:t>
            </a:r>
          </a:p>
          <a:p>
            <a:pPr lvl="1"/>
            <a:r>
              <a:rPr lang="en-US" altLang="en-US" dirty="0" smtClean="0">
                <a:latin typeface="+mj-ea"/>
                <a:ea typeface="+mj-ea"/>
              </a:rPr>
              <a:t> </a:t>
            </a:r>
            <a:r>
              <a:rPr lang="en-US" altLang="en-US" dirty="0" smtClean="0">
                <a:latin typeface="+mj-ea"/>
                <a:ea typeface="+mj-ea"/>
                <a:sym typeface="Symbol" panose="05050102010706020507" pitchFamily="18" charset="2"/>
              </a:rPr>
              <a:t></a:t>
            </a:r>
            <a:r>
              <a:rPr lang="en-US" altLang="en-US" dirty="0" smtClean="0">
                <a:latin typeface="+mj-ea"/>
                <a:ea typeface="+mj-ea"/>
              </a:rPr>
              <a:t>(s) or </a:t>
            </a:r>
            <a:r>
              <a:rPr lang="en-US" altLang="en-US" dirty="0" smtClean="0">
                <a:latin typeface="+mj-ea"/>
                <a:ea typeface="+mj-ea"/>
                <a:sym typeface="Symbol" panose="05050102010706020507" pitchFamily="18" charset="2"/>
              </a:rPr>
              <a:t></a:t>
            </a:r>
            <a:r>
              <a:rPr lang="en-US" altLang="en-US" dirty="0" smtClean="0">
                <a:latin typeface="+mj-ea"/>
                <a:ea typeface="+mj-ea"/>
              </a:rPr>
              <a:t>(</a:t>
            </a:r>
            <a:r>
              <a:rPr lang="en-US" altLang="en-US" dirty="0" err="1" smtClean="0">
                <a:latin typeface="+mj-ea"/>
                <a:ea typeface="+mj-ea"/>
              </a:rPr>
              <a:t>s,a</a:t>
            </a:r>
            <a:r>
              <a:rPr lang="en-US" altLang="en-US" dirty="0" smtClean="0">
                <a:latin typeface="+mj-ea"/>
                <a:ea typeface="+mj-ea"/>
              </a:rPr>
              <a:t>) (deterministic vs. stochastic)</a:t>
            </a:r>
          </a:p>
          <a:p>
            <a:pPr lvl="2"/>
            <a:endParaRPr lang="en-US" altLang="en-US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686800" y="3210268"/>
            <a:ext cx="12954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Trebuchet MS" panose="020B0603020202020204" pitchFamily="34" charset="0"/>
              </a:rPr>
              <a:t>environment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91600" y="3972268"/>
            <a:ext cx="6858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Trebuchet MS" panose="020B0603020202020204" pitchFamily="34" charset="0"/>
              </a:rPr>
              <a:t>agent</a:t>
            </a:r>
          </a:p>
        </p:txBody>
      </p:sp>
      <p:cxnSp>
        <p:nvCxnSpPr>
          <p:cNvPr id="7" name="AutoShape 6"/>
          <p:cNvCxnSpPr>
            <a:cxnSpLocks noChangeShapeType="1"/>
            <a:stCxn id="6" idx="3"/>
            <a:endCxn id="5" idx="3"/>
          </p:cNvCxnSpPr>
          <p:nvPr/>
        </p:nvCxnSpPr>
        <p:spPr bwMode="auto">
          <a:xfrm flipV="1">
            <a:off x="9677400" y="3400768"/>
            <a:ext cx="304800" cy="762000"/>
          </a:xfrm>
          <a:prstGeom prst="curvedConnector3">
            <a:avLst>
              <a:gd name="adj1" fmla="val 205208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AutoShape 7"/>
          <p:cNvCxnSpPr>
            <a:cxnSpLocks noChangeShapeType="1"/>
            <a:stCxn id="5" idx="1"/>
            <a:endCxn id="6" idx="1"/>
          </p:cNvCxnSpPr>
          <p:nvPr/>
        </p:nvCxnSpPr>
        <p:spPr bwMode="auto">
          <a:xfrm rot="10800000" flipH="1" flipV="1">
            <a:off x="8686800" y="3400768"/>
            <a:ext cx="304800" cy="762000"/>
          </a:xfrm>
          <a:prstGeom prst="curvedConnector3">
            <a:avLst>
              <a:gd name="adj1" fmla="val -108856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0347325" y="3651593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rebuchet MS" panose="020B0603020202020204" pitchFamily="34" charset="0"/>
              </a:rPr>
              <a:t>action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332662" y="3591268"/>
            <a:ext cx="10795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latin typeface="Trebuchet MS" panose="020B0603020202020204" pitchFamily="34" charset="0"/>
              </a:rPr>
              <a:t>reward</a:t>
            </a:r>
          </a:p>
          <a:p>
            <a:pPr algn="ctr"/>
            <a:r>
              <a:rPr lang="en-US" altLang="en-US">
                <a:latin typeface="Trebuchet MS" panose="020B0603020202020204" pitchFamily="34" charset="0"/>
              </a:rPr>
              <a:t>new state</a:t>
            </a:r>
          </a:p>
        </p:txBody>
      </p:sp>
    </p:spTree>
    <p:extLst>
      <p:ext uri="{BB962C8B-B14F-4D97-AF65-F5344CB8AC3E}">
        <p14:creationId xmlns:p14="http://schemas.microsoft.com/office/powerpoint/2010/main" val="189175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OpenAI</a:t>
            </a:r>
            <a:r>
              <a:rPr lang="en-US" altLang="zh-CN" dirty="0" smtClean="0"/>
              <a:t> Gym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+mj-ea"/>
                <a:ea typeface="+mj-ea"/>
              </a:rPr>
              <a:t>OpenAI</a:t>
            </a:r>
            <a:r>
              <a:rPr lang="zh-CN" altLang="en-US" dirty="0">
                <a:latin typeface="+mj-ea"/>
                <a:ea typeface="+mj-ea"/>
              </a:rPr>
              <a:t>成立于</a:t>
            </a:r>
            <a:r>
              <a:rPr lang="en-US" altLang="zh-CN" dirty="0">
                <a:latin typeface="+mj-ea"/>
                <a:ea typeface="+mj-ea"/>
              </a:rPr>
              <a:t>2015</a:t>
            </a:r>
            <a:r>
              <a:rPr lang="zh-CN" altLang="en-US" dirty="0">
                <a:latin typeface="+mj-ea"/>
                <a:ea typeface="+mj-ea"/>
              </a:rPr>
              <a:t>年底，目标是“建立安全的人工通用智能</a:t>
            </a:r>
            <a:r>
              <a:rPr lang="en-US" altLang="zh-CN" dirty="0">
                <a:latin typeface="+mj-ea"/>
                <a:ea typeface="+mj-ea"/>
              </a:rPr>
              <a:t>(AGI)</a:t>
            </a:r>
            <a:r>
              <a:rPr lang="zh-CN" altLang="en-US" dirty="0">
                <a:latin typeface="+mj-ea"/>
                <a:ea typeface="+mj-ea"/>
              </a:rPr>
              <a:t>，并确保其惠及大众”</a:t>
            </a:r>
            <a:r>
              <a:rPr lang="zh-CN" altLang="en-US" dirty="0" smtClean="0">
                <a:latin typeface="+mj-ea"/>
                <a:ea typeface="+mj-ea"/>
              </a:rPr>
              <a:t>。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Gym</a:t>
            </a:r>
            <a:r>
              <a:rPr lang="zh-CN" altLang="en-US" dirty="0">
                <a:latin typeface="+mj-ea"/>
                <a:ea typeface="+mj-ea"/>
              </a:rPr>
              <a:t>是为测试和开发</a:t>
            </a:r>
            <a:r>
              <a:rPr lang="en-US" altLang="zh-CN" dirty="0">
                <a:latin typeface="+mj-ea"/>
                <a:ea typeface="+mj-ea"/>
              </a:rPr>
              <a:t>RL</a:t>
            </a:r>
            <a:r>
              <a:rPr lang="zh-CN" altLang="en-US" dirty="0" smtClean="0">
                <a:latin typeface="+mj-ea"/>
                <a:ea typeface="+mj-ea"/>
              </a:rPr>
              <a:t>算法</a:t>
            </a:r>
            <a:r>
              <a:rPr lang="zh-CN" altLang="en-US" dirty="0">
                <a:latin typeface="+mj-ea"/>
                <a:ea typeface="+mj-ea"/>
              </a:rPr>
              <a:t>而设计的环境</a:t>
            </a:r>
            <a:r>
              <a:rPr lang="en-US" altLang="zh-CN" dirty="0">
                <a:latin typeface="+mj-ea"/>
                <a:ea typeface="+mj-ea"/>
              </a:rPr>
              <a:t>/</a:t>
            </a:r>
            <a:r>
              <a:rPr lang="zh-CN" altLang="en-US" dirty="0">
                <a:latin typeface="+mj-ea"/>
                <a:ea typeface="+mj-ea"/>
              </a:rPr>
              <a:t>任务的集合。它让用户不必再创建复杂的环境</a:t>
            </a:r>
            <a:r>
              <a:rPr lang="zh-CN" altLang="en-US" dirty="0" smtClean="0">
                <a:latin typeface="+mj-ea"/>
                <a:ea typeface="+mj-ea"/>
              </a:rPr>
              <a:t>。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dirty="0" smtClean="0">
              <a:latin typeface="+mj-ea"/>
              <a:ea typeface="+mj-ea"/>
            </a:endParaRPr>
          </a:p>
          <a:p>
            <a:r>
              <a:rPr lang="en-US" dirty="0" smtClean="0">
                <a:latin typeface="+mj-ea"/>
                <a:ea typeface="+mj-ea"/>
              </a:rPr>
              <a:t>FrozenLake-v0</a:t>
            </a:r>
          </a:p>
          <a:p>
            <a:pPr marL="0" indent="0">
              <a:buNone/>
            </a:pPr>
            <a:r>
              <a:rPr lang="en-US" altLang="zh-CN" dirty="0" smtClean="0">
                <a:latin typeface="+mj-ea"/>
                <a:ea typeface="+mj-ea"/>
              </a:rPr>
              <a:t>@</a:t>
            </a:r>
            <a:r>
              <a:rPr lang="en-US" altLang="zh-CN" dirty="0" smtClean="0">
                <a:latin typeface="+mj-ea"/>
                <a:ea typeface="+mj-ea"/>
                <a:hlinkClick r:id="rId3"/>
              </a:rPr>
              <a:t>HERE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942387" y="365125"/>
            <a:ext cx="12954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latin typeface="Trebuchet MS" panose="020B0603020202020204" pitchFamily="34" charset="0"/>
              </a:rPr>
              <a:t>environment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247187" y="1127125"/>
            <a:ext cx="6858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Trebuchet MS" panose="020B0603020202020204" pitchFamily="34" charset="0"/>
              </a:rPr>
              <a:t>agent</a:t>
            </a:r>
          </a:p>
        </p:txBody>
      </p:sp>
      <p:cxnSp>
        <p:nvCxnSpPr>
          <p:cNvPr id="6" name="AutoShape 6"/>
          <p:cNvCxnSpPr>
            <a:cxnSpLocks noChangeShapeType="1"/>
            <a:stCxn id="5" idx="3"/>
            <a:endCxn id="4" idx="3"/>
          </p:cNvCxnSpPr>
          <p:nvPr/>
        </p:nvCxnSpPr>
        <p:spPr bwMode="auto">
          <a:xfrm flipV="1">
            <a:off x="9932987" y="555625"/>
            <a:ext cx="304800" cy="762000"/>
          </a:xfrm>
          <a:prstGeom prst="curvedConnector3">
            <a:avLst>
              <a:gd name="adj1" fmla="val 205208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AutoShape 7"/>
          <p:cNvCxnSpPr>
            <a:cxnSpLocks noChangeShapeType="1"/>
            <a:stCxn id="4" idx="1"/>
            <a:endCxn id="5" idx="1"/>
          </p:cNvCxnSpPr>
          <p:nvPr/>
        </p:nvCxnSpPr>
        <p:spPr bwMode="auto">
          <a:xfrm rot="10800000" flipH="1" flipV="1">
            <a:off x="8942387" y="555625"/>
            <a:ext cx="304800" cy="762000"/>
          </a:xfrm>
          <a:prstGeom prst="curvedConnector3">
            <a:avLst>
              <a:gd name="adj1" fmla="val -108856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0602912" y="806450"/>
            <a:ext cx="750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rebuchet MS" panose="020B0603020202020204" pitchFamily="34" charset="0"/>
              </a:rPr>
              <a:t>action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588250" y="746125"/>
            <a:ext cx="10795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latin typeface="Trebuchet MS" panose="020B0603020202020204" pitchFamily="34" charset="0"/>
              </a:rPr>
              <a:t>reward</a:t>
            </a:r>
          </a:p>
          <a:p>
            <a:pPr algn="ctr"/>
            <a:r>
              <a:rPr lang="en-US" altLang="en-US">
                <a:latin typeface="Trebuchet MS" panose="020B0603020202020204" pitchFamily="34" charset="0"/>
              </a:rPr>
              <a:t>new state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683915" y="4328598"/>
          <a:ext cx="2942049" cy="2380256"/>
        </p:xfrm>
        <a:graphic>
          <a:graphicData uri="http://schemas.openxmlformats.org/drawingml/2006/table">
            <a:tbl>
              <a:tblPr/>
              <a:tblGrid>
                <a:gridCol w="735228">
                  <a:extLst>
                    <a:ext uri="{9D8B030D-6E8A-4147-A177-3AD203B41FA5}">
                      <a16:colId xmlns:a16="http://schemas.microsoft.com/office/drawing/2014/main" val="3793001963"/>
                    </a:ext>
                  </a:extLst>
                </a:gridCol>
                <a:gridCol w="736365">
                  <a:extLst>
                    <a:ext uri="{9D8B030D-6E8A-4147-A177-3AD203B41FA5}">
                      <a16:colId xmlns:a16="http://schemas.microsoft.com/office/drawing/2014/main" val="3073942246"/>
                    </a:ext>
                  </a:extLst>
                </a:gridCol>
                <a:gridCol w="735228">
                  <a:extLst>
                    <a:ext uri="{9D8B030D-6E8A-4147-A177-3AD203B41FA5}">
                      <a16:colId xmlns:a16="http://schemas.microsoft.com/office/drawing/2014/main" val="1538606269"/>
                    </a:ext>
                  </a:extLst>
                </a:gridCol>
                <a:gridCol w="735228">
                  <a:extLst>
                    <a:ext uri="{9D8B030D-6E8A-4147-A177-3AD203B41FA5}">
                      <a16:colId xmlns:a16="http://schemas.microsoft.com/office/drawing/2014/main" val="3615037846"/>
                    </a:ext>
                  </a:extLst>
                </a:gridCol>
              </a:tblGrid>
              <a:tr h="5948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START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952425"/>
                  </a:ext>
                </a:extLst>
              </a:tr>
              <a:tr h="5958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31532"/>
                  </a:ext>
                </a:extLst>
              </a:tr>
              <a:tr h="5948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34141"/>
                  </a:ext>
                </a:extLst>
              </a:tr>
              <a:tr h="594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60960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223582" y="4328598"/>
          <a:ext cx="2942049" cy="2380256"/>
        </p:xfrm>
        <a:graphic>
          <a:graphicData uri="http://schemas.openxmlformats.org/drawingml/2006/table">
            <a:tbl>
              <a:tblPr/>
              <a:tblGrid>
                <a:gridCol w="735228">
                  <a:extLst>
                    <a:ext uri="{9D8B030D-6E8A-4147-A177-3AD203B41FA5}">
                      <a16:colId xmlns:a16="http://schemas.microsoft.com/office/drawing/2014/main" val="3793001963"/>
                    </a:ext>
                  </a:extLst>
                </a:gridCol>
                <a:gridCol w="736365">
                  <a:extLst>
                    <a:ext uri="{9D8B030D-6E8A-4147-A177-3AD203B41FA5}">
                      <a16:colId xmlns:a16="http://schemas.microsoft.com/office/drawing/2014/main" val="3073942246"/>
                    </a:ext>
                  </a:extLst>
                </a:gridCol>
                <a:gridCol w="735228">
                  <a:extLst>
                    <a:ext uri="{9D8B030D-6E8A-4147-A177-3AD203B41FA5}">
                      <a16:colId xmlns:a16="http://schemas.microsoft.com/office/drawing/2014/main" val="1538606269"/>
                    </a:ext>
                  </a:extLst>
                </a:gridCol>
                <a:gridCol w="735228">
                  <a:extLst>
                    <a:ext uri="{9D8B030D-6E8A-4147-A177-3AD203B41FA5}">
                      <a16:colId xmlns:a16="http://schemas.microsoft.com/office/drawing/2014/main" val="3615037846"/>
                    </a:ext>
                  </a:extLst>
                </a:gridCol>
              </a:tblGrid>
              <a:tr h="5948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START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952425"/>
                  </a:ext>
                </a:extLst>
              </a:tr>
              <a:tr h="5958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31532"/>
                  </a:ext>
                </a:extLst>
              </a:tr>
              <a:tr h="5948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34141"/>
                  </a:ext>
                </a:extLst>
              </a:tr>
              <a:tr h="594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60960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755960" y="471672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0</a:t>
            </a:r>
            <a:endParaRPr lang="en-US" sz="900" dirty="0"/>
          </a:p>
        </p:txBody>
      </p:sp>
      <p:sp>
        <p:nvSpPr>
          <p:cNvPr id="14" name="TextBox 13"/>
          <p:cNvSpPr txBox="1"/>
          <p:nvPr/>
        </p:nvSpPr>
        <p:spPr>
          <a:xfrm>
            <a:off x="8484096" y="471672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9212232" y="471672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2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9923257" y="471672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3</a:t>
            </a:r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7747628" y="529322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4</a:t>
            </a:r>
            <a:endParaRPr 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8475764" y="529322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5</a:t>
            </a:r>
            <a:endParaRPr lang="en-US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9203900" y="529322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6</a:t>
            </a:r>
            <a:endParaRPr 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9914925" y="529322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7</a:t>
            </a:r>
            <a:endParaRPr 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7747628" y="586971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8</a:t>
            </a:r>
            <a:endParaRPr 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8475764" y="586971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9</a:t>
            </a:r>
            <a:endParaRPr 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9203900" y="5869716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10</a:t>
            </a:r>
            <a:endParaRPr lang="en-US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9914925" y="5869716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11</a:t>
            </a:r>
            <a:endParaRPr lang="en-US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739296" y="644621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12</a:t>
            </a:r>
            <a:endParaRPr 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8467432" y="644621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13</a:t>
            </a:r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9195568" y="644621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14</a:t>
            </a:r>
            <a:endParaRPr 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9906593" y="644621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15</a:t>
            </a:r>
            <a:endParaRPr lang="en-US" sz="900" dirty="0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H="1" flipV="1">
            <a:off x="10224957" y="5367304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>
            <a:off x="11099506" y="5767812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V="1">
            <a:off x="11361693" y="5386354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flipV="1">
            <a:off x="11084237" y="4509145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107776" y="576781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11466776" y="513738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2</a:t>
            </a:r>
            <a:endParaRPr 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11107776" y="474070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3</a:t>
            </a:r>
            <a:endParaRPr 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10457014" y="511695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0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32274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542" y="400050"/>
            <a:ext cx="1990725" cy="12906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Q-</a:t>
            </a:r>
            <a:r>
              <a:rPr lang="zh-CN" altLang="en-US" dirty="0" smtClean="0"/>
              <a:t>学习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Britannic Bold" panose="020B0903060703020204" pitchFamily="34" charset="0"/>
                <a:ea typeface="+mj-ea"/>
              </a:rPr>
              <a:t>Q</a:t>
            </a:r>
            <a:r>
              <a:rPr lang="en-US" sz="3600" dirty="0" smtClean="0">
                <a:latin typeface="Britannic Bold" panose="020B0903060703020204" pitchFamily="34" charset="0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为效</a:t>
            </a:r>
            <a:r>
              <a:rPr lang="zh-CN" altLang="en-US" dirty="0">
                <a:latin typeface="+mj-ea"/>
                <a:ea typeface="+mj-ea"/>
              </a:rPr>
              <a:t>用函数</a:t>
            </a:r>
            <a:r>
              <a:rPr lang="zh-CN" altLang="en-US" dirty="0" smtClean="0">
                <a:latin typeface="+mj-ea"/>
                <a:ea typeface="+mj-ea"/>
              </a:rPr>
              <a:t>（</a:t>
            </a:r>
            <a:r>
              <a:rPr lang="en-US" dirty="0" smtClean="0">
                <a:ea typeface="+mj-ea"/>
              </a:rPr>
              <a:t>utility function</a:t>
            </a:r>
            <a:r>
              <a:rPr lang="zh-CN" altLang="en-US" dirty="0" smtClean="0">
                <a:latin typeface="+mj-ea"/>
                <a:ea typeface="+mj-ea"/>
              </a:rPr>
              <a:t>）</a:t>
            </a:r>
            <a:r>
              <a:rPr lang="en-US" dirty="0" smtClean="0">
                <a:latin typeface="+mj-ea"/>
                <a:ea typeface="+mj-ea"/>
              </a:rPr>
              <a:t>，</a:t>
            </a:r>
            <a:r>
              <a:rPr lang="zh-CN" altLang="en-US" dirty="0">
                <a:latin typeface="+mj-ea"/>
                <a:ea typeface="+mj-ea"/>
              </a:rPr>
              <a:t>用于评价在特定状态下采取某个动作的优</a:t>
            </a:r>
            <a:r>
              <a:rPr lang="zh-CN" altLang="en-US" dirty="0" smtClean="0">
                <a:latin typeface="+mj-ea"/>
                <a:ea typeface="+mj-ea"/>
              </a:rPr>
              <a:t>劣。</a:t>
            </a:r>
            <a:endParaRPr lang="en-US" dirty="0" smtClean="0">
              <a:latin typeface="+mj-ea"/>
              <a:ea typeface="+mj-ea"/>
            </a:endParaRPr>
          </a:p>
          <a:p>
            <a:r>
              <a:rPr lang="en-US" dirty="0" smtClean="0">
                <a:latin typeface="Britannic Bold" panose="020B0903060703020204" pitchFamily="34" charset="0"/>
              </a:rPr>
              <a:t>Q(</a:t>
            </a:r>
            <a:r>
              <a:rPr lang="en-US" dirty="0" err="1" smtClean="0">
                <a:latin typeface="Britannic Bold" panose="020B0903060703020204" pitchFamily="34" charset="0"/>
              </a:rPr>
              <a:t>s,a</a:t>
            </a:r>
            <a:r>
              <a:rPr lang="en-US" dirty="0">
                <a:latin typeface="Britannic Bold" panose="020B0903060703020204" pitchFamily="34" charset="0"/>
              </a:rPr>
              <a:t>) </a:t>
            </a:r>
            <a:r>
              <a:rPr lang="en-US" dirty="0" smtClean="0">
                <a:latin typeface="Britannic Bold" panose="020B0903060703020204" pitchFamily="34" charset="0"/>
              </a:rPr>
              <a:t>= (1-</a:t>
            </a:r>
            <a:r>
              <a:rPr lang="el-GR" b="1" dirty="0"/>
              <a:t> α</a:t>
            </a:r>
            <a:r>
              <a:rPr lang="en-US" dirty="0">
                <a:latin typeface="Britannic Bold" panose="020B0903060703020204" pitchFamily="34" charset="0"/>
              </a:rPr>
              <a:t>) Q(</a:t>
            </a:r>
            <a:r>
              <a:rPr lang="en-US" dirty="0" err="1">
                <a:latin typeface="Britannic Bold" panose="020B0903060703020204" pitchFamily="34" charset="0"/>
              </a:rPr>
              <a:t>s,a</a:t>
            </a:r>
            <a:r>
              <a:rPr lang="en-US" dirty="0">
                <a:latin typeface="Britannic Bold" panose="020B0903060703020204" pitchFamily="34" charset="0"/>
              </a:rPr>
              <a:t>) </a:t>
            </a:r>
            <a:r>
              <a:rPr lang="en-US" dirty="0" smtClean="0">
                <a:latin typeface="Britannic Bold" panose="020B0903060703020204" pitchFamily="34" charset="0"/>
              </a:rPr>
              <a:t>+ </a:t>
            </a:r>
            <a:r>
              <a:rPr lang="el-GR" b="1" dirty="0" smtClean="0"/>
              <a:t>α </a:t>
            </a:r>
            <a:r>
              <a:rPr lang="en-US" dirty="0" smtClean="0">
                <a:latin typeface="Britannic Bold" panose="020B0903060703020204" pitchFamily="34" charset="0"/>
              </a:rPr>
              <a:t>(</a:t>
            </a:r>
            <a:r>
              <a:rPr lang="en-US" dirty="0" smtClean="0">
                <a:latin typeface="Britannic Bold" panose="020B0903060703020204" pitchFamily="34" charset="0"/>
              </a:rPr>
              <a:t>r </a:t>
            </a:r>
            <a:r>
              <a:rPr lang="en-US" dirty="0">
                <a:latin typeface="Britannic Bold" panose="020B0903060703020204" pitchFamily="34" charset="0"/>
              </a:rPr>
              <a:t>+ </a:t>
            </a:r>
            <a:r>
              <a:rPr lang="el-GR" dirty="0" smtClean="0"/>
              <a:t>γ(</a:t>
            </a:r>
            <a:r>
              <a:rPr lang="en-US" dirty="0" smtClean="0">
                <a:latin typeface="Britannic Bold" panose="020B0903060703020204" pitchFamily="34" charset="0"/>
              </a:rPr>
              <a:t>max(Q(</a:t>
            </a:r>
            <a:r>
              <a:rPr lang="en-US" dirty="0" err="1" smtClean="0">
                <a:latin typeface="Britannic Bold" panose="020B0903060703020204" pitchFamily="34" charset="0"/>
              </a:rPr>
              <a:t>s</a:t>
            </a:r>
            <a:r>
              <a:rPr lang="en-US" dirty="0" err="1">
                <a:latin typeface="Britannic Bold" panose="020B0903060703020204" pitchFamily="34" charset="0"/>
              </a:rPr>
              <a:t>’,a</a:t>
            </a:r>
            <a:r>
              <a:rPr lang="en-US" dirty="0" smtClean="0">
                <a:latin typeface="Britannic Bold" panose="020B0903060703020204" pitchFamily="34" charset="0"/>
              </a:rPr>
              <a:t>’)))</a:t>
            </a:r>
            <a:endParaRPr lang="en-US" dirty="0" smtClean="0">
              <a:latin typeface="Britannic Bold" panose="020B0903060703020204" pitchFamily="34" charset="0"/>
            </a:endParaRPr>
          </a:p>
          <a:p>
            <a:endParaRPr lang="en-US" dirty="0"/>
          </a:p>
        </p:txBody>
      </p:sp>
      <p:pic>
        <p:nvPicPr>
          <p:cNvPr id="1026" name="Picture 2" descr="https://s3-ap-south-1.amazonaws.com/av-blog-media/wp-content/uploads/2017/01/12042140/11038f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615" y="3049348"/>
            <a:ext cx="3259286" cy="358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26234" y="388690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确定环境：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831233"/>
              </p:ext>
            </p:extLst>
          </p:nvPr>
        </p:nvGraphicFramePr>
        <p:xfrm>
          <a:off x="1026234" y="4256235"/>
          <a:ext cx="2942049" cy="2380256"/>
        </p:xfrm>
        <a:graphic>
          <a:graphicData uri="http://schemas.openxmlformats.org/drawingml/2006/table">
            <a:tbl>
              <a:tblPr/>
              <a:tblGrid>
                <a:gridCol w="735228">
                  <a:extLst>
                    <a:ext uri="{9D8B030D-6E8A-4147-A177-3AD203B41FA5}">
                      <a16:colId xmlns:a16="http://schemas.microsoft.com/office/drawing/2014/main" val="3793001963"/>
                    </a:ext>
                  </a:extLst>
                </a:gridCol>
                <a:gridCol w="736365">
                  <a:extLst>
                    <a:ext uri="{9D8B030D-6E8A-4147-A177-3AD203B41FA5}">
                      <a16:colId xmlns:a16="http://schemas.microsoft.com/office/drawing/2014/main" val="3073942246"/>
                    </a:ext>
                  </a:extLst>
                </a:gridCol>
                <a:gridCol w="735228">
                  <a:extLst>
                    <a:ext uri="{9D8B030D-6E8A-4147-A177-3AD203B41FA5}">
                      <a16:colId xmlns:a16="http://schemas.microsoft.com/office/drawing/2014/main" val="1538606269"/>
                    </a:ext>
                  </a:extLst>
                </a:gridCol>
                <a:gridCol w="735228">
                  <a:extLst>
                    <a:ext uri="{9D8B030D-6E8A-4147-A177-3AD203B41FA5}">
                      <a16:colId xmlns:a16="http://schemas.microsoft.com/office/drawing/2014/main" val="3615037846"/>
                    </a:ext>
                  </a:extLst>
                </a:gridCol>
              </a:tblGrid>
              <a:tr h="5948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952425"/>
                  </a:ext>
                </a:extLst>
              </a:tr>
              <a:tr h="5958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31532"/>
                  </a:ext>
                </a:extLst>
              </a:tr>
              <a:tr h="5948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34141"/>
                  </a:ext>
                </a:extLst>
              </a:tr>
              <a:tr h="594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609608"/>
                  </a:ext>
                </a:extLst>
              </a:tr>
            </a:tbl>
          </a:graphicData>
        </a:graphic>
      </p:graphicFrame>
      <p:sp>
        <p:nvSpPr>
          <p:cNvPr id="8" name="Line 26"/>
          <p:cNvSpPr>
            <a:spLocks noChangeShapeType="1"/>
          </p:cNvSpPr>
          <p:nvPr/>
        </p:nvSpPr>
        <p:spPr bwMode="auto">
          <a:xfrm>
            <a:off x="1396341" y="4320560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26"/>
          <p:cNvSpPr>
            <a:spLocks noChangeShapeType="1"/>
          </p:cNvSpPr>
          <p:nvPr/>
        </p:nvSpPr>
        <p:spPr bwMode="auto">
          <a:xfrm>
            <a:off x="1396341" y="4899461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V="1">
            <a:off x="1108210" y="5721853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26"/>
          <p:cNvSpPr>
            <a:spLocks noChangeShapeType="1"/>
          </p:cNvSpPr>
          <p:nvPr/>
        </p:nvSpPr>
        <p:spPr bwMode="auto">
          <a:xfrm>
            <a:off x="2127641" y="5510980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V="1">
            <a:off x="1839510" y="634132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26"/>
          <p:cNvSpPr>
            <a:spLocks noChangeShapeType="1"/>
          </p:cNvSpPr>
          <p:nvPr/>
        </p:nvSpPr>
        <p:spPr bwMode="auto">
          <a:xfrm flipV="1">
            <a:off x="2569715" y="634132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09759" y="45522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确定</a:t>
            </a:r>
            <a:r>
              <a:rPr lang="en-US" altLang="zh-CN" dirty="0" smtClean="0"/>
              <a:t>Q</a:t>
            </a:r>
            <a:r>
              <a:rPr lang="zh-CN" altLang="en-US" dirty="0" smtClean="0"/>
              <a:t>表：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70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深度强化学习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第一阶段 有监督学习</a:t>
            </a:r>
            <a:r>
              <a:rPr lang="en-US" altLang="zh-CN" dirty="0" smtClean="0">
                <a:latin typeface="+mj-ea"/>
                <a:ea typeface="+mj-ea"/>
              </a:rPr>
              <a:t>(SL)</a:t>
            </a:r>
            <a:r>
              <a:rPr lang="zh-CN" altLang="en-US" dirty="0" smtClean="0">
                <a:latin typeface="+mj-ea"/>
                <a:ea typeface="+mj-ea"/>
              </a:rPr>
              <a:t>：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r>
              <a:rPr lang="zh-CN" altLang="en-US" dirty="0">
                <a:latin typeface="+mj-ea"/>
                <a:ea typeface="+mj-ea"/>
              </a:rPr>
              <a:t>基</a:t>
            </a:r>
            <a:r>
              <a:rPr lang="zh-CN" altLang="en-US" dirty="0" smtClean="0">
                <a:latin typeface="+mj-ea"/>
                <a:ea typeface="+mj-ea"/>
              </a:rPr>
              <a:t>于三千万落子</a:t>
            </a:r>
            <a:r>
              <a:rPr lang="zh-CN" altLang="en-US" dirty="0">
                <a:latin typeface="+mj-ea"/>
                <a:ea typeface="+mj-ea"/>
              </a:rPr>
              <a:t>数</a:t>
            </a:r>
            <a:r>
              <a:rPr lang="zh-CN" altLang="en-US" dirty="0" smtClean="0">
                <a:latin typeface="+mj-ea"/>
                <a:ea typeface="+mj-ea"/>
              </a:rPr>
              <a:t>据，给定棋局，预测</a:t>
            </a:r>
            <a:r>
              <a:rPr lang="zh-CN" altLang="en-US" dirty="0">
                <a:latin typeface="+mj-ea"/>
                <a:ea typeface="+mj-ea"/>
              </a:rPr>
              <a:t>专业棋</a:t>
            </a:r>
            <a:r>
              <a:rPr lang="zh-CN" altLang="en-US" dirty="0" smtClean="0">
                <a:latin typeface="+mj-ea"/>
                <a:ea typeface="+mj-ea"/>
              </a:rPr>
              <a:t>手的落子 </a:t>
            </a:r>
            <a:r>
              <a:rPr lang="en-US" altLang="zh-CN" dirty="0" smtClean="0">
                <a:latin typeface="+mj-ea"/>
                <a:ea typeface="+mj-ea"/>
              </a:rPr>
              <a:t>-&gt; </a:t>
            </a:r>
            <a:r>
              <a:rPr lang="zh-CN" altLang="en-US" dirty="0" smtClean="0">
                <a:latin typeface="+mj-ea"/>
                <a:ea typeface="+mj-ea"/>
              </a:rPr>
              <a:t>准</a:t>
            </a:r>
            <a:r>
              <a:rPr lang="zh-CN" altLang="en-US" dirty="0">
                <a:latin typeface="+mj-ea"/>
                <a:ea typeface="+mj-ea"/>
              </a:rPr>
              <a:t>确度</a:t>
            </a:r>
            <a:r>
              <a:rPr lang="en-US" altLang="zh-CN" dirty="0">
                <a:latin typeface="+mj-ea"/>
                <a:ea typeface="+mj-ea"/>
              </a:rPr>
              <a:t>57</a:t>
            </a:r>
            <a:r>
              <a:rPr lang="en-US" altLang="zh-CN" dirty="0" smtClean="0">
                <a:latin typeface="+mj-ea"/>
                <a:ea typeface="+mj-ea"/>
              </a:rPr>
              <a:t>%</a:t>
            </a:r>
            <a:r>
              <a:rPr lang="zh-CN" altLang="en-US" dirty="0" smtClean="0">
                <a:latin typeface="+mj-ea"/>
                <a:ea typeface="+mj-ea"/>
              </a:rPr>
              <a:t>。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endParaRPr lang="en-US" dirty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第二阶段 强化学习</a:t>
            </a:r>
            <a:r>
              <a:rPr lang="en-US" altLang="zh-CN" dirty="0" smtClean="0">
                <a:latin typeface="+mj-ea"/>
                <a:ea typeface="+mj-ea"/>
              </a:rPr>
              <a:t>(RL)</a:t>
            </a:r>
            <a:r>
              <a:rPr lang="zh-CN" altLang="en-US" dirty="0" smtClean="0">
                <a:latin typeface="+mj-ea"/>
                <a:ea typeface="+mj-ea"/>
              </a:rPr>
              <a:t>：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r>
              <a:rPr lang="zh-CN" altLang="en-US" dirty="0">
                <a:latin typeface="+mj-ea"/>
                <a:ea typeface="+mj-ea"/>
              </a:rPr>
              <a:t>一</a:t>
            </a:r>
            <a:r>
              <a:rPr lang="zh-CN" altLang="en-US" dirty="0" smtClean="0">
                <a:latin typeface="+mj-ea"/>
                <a:ea typeface="+mj-ea"/>
              </a:rPr>
              <a:t>百二十万盘自对弈，</a:t>
            </a:r>
            <a:r>
              <a:rPr lang="en-US" altLang="zh-CN" dirty="0" smtClean="0">
                <a:latin typeface="+mj-ea"/>
                <a:ea typeface="+mj-ea"/>
              </a:rPr>
              <a:t>policy gradient</a:t>
            </a:r>
            <a:r>
              <a:rPr lang="zh-CN" altLang="en-US" dirty="0" smtClean="0">
                <a:latin typeface="+mj-ea"/>
                <a:ea typeface="+mj-ea"/>
              </a:rPr>
              <a:t>，</a:t>
            </a:r>
            <a:r>
              <a:rPr lang="en-US" altLang="zh-CN" dirty="0" smtClean="0">
                <a:latin typeface="+mj-ea"/>
                <a:ea typeface="+mj-ea"/>
              </a:rPr>
              <a:t>80%</a:t>
            </a:r>
            <a:r>
              <a:rPr lang="zh-CN" altLang="en-US" dirty="0" smtClean="0">
                <a:latin typeface="+mj-ea"/>
                <a:ea typeface="+mj-ea"/>
              </a:rPr>
              <a:t>概率可击败</a:t>
            </a:r>
            <a:r>
              <a:rPr lang="en-US" altLang="zh-CN" dirty="0" smtClean="0">
                <a:latin typeface="+mj-ea"/>
                <a:ea typeface="+mj-ea"/>
              </a:rPr>
              <a:t>SL</a:t>
            </a:r>
            <a:r>
              <a:rPr lang="zh-CN" altLang="en-US" dirty="0" smtClean="0">
                <a:latin typeface="+mj-ea"/>
                <a:ea typeface="+mj-ea"/>
              </a:rPr>
              <a:t>。</a:t>
            </a:r>
            <a:endParaRPr lang="en-US" altLang="zh-CN" dirty="0">
              <a:latin typeface="+mj-ea"/>
              <a:ea typeface="+mj-ea"/>
            </a:endParaRPr>
          </a:p>
          <a:p>
            <a:endParaRPr lang="en-US" dirty="0" smtClean="0"/>
          </a:p>
          <a:p>
            <a:endParaRPr lang="en-US" altLang="zh-CN" dirty="0" smtClean="0"/>
          </a:p>
          <a:p>
            <a:pPr lvl="1"/>
            <a:endParaRPr lang="en-US" dirty="0"/>
          </a:p>
          <a:p>
            <a:pPr lvl="1"/>
            <a:endParaRPr lang="en-US" altLang="zh-CN" dirty="0" smtClean="0"/>
          </a:p>
          <a:p>
            <a:pPr lvl="1"/>
            <a:endParaRPr lang="en-US" dirty="0"/>
          </a:p>
        </p:txBody>
      </p:sp>
      <p:pic>
        <p:nvPicPr>
          <p:cNvPr id="12290" name="Picture 2" descr="AlphaGo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29" y="751680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Teas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520" y="3079750"/>
            <a:ext cx="2200275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 descr="Teas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579" y="5382419"/>
            <a:ext cx="25527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 descr="Teas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444332"/>
            <a:ext cx="265747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orizontal Scroll 3"/>
          <p:cNvSpPr/>
          <p:nvPr/>
        </p:nvSpPr>
        <p:spPr>
          <a:xfrm>
            <a:off x="7389091" y="240146"/>
            <a:ext cx="4409319" cy="1893454"/>
          </a:xfrm>
          <a:prstGeom prst="horizont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主</a:t>
            </a:r>
            <a:r>
              <a:rPr lang="zh-CN" altLang="en-US" dirty="0" smtClean="0"/>
              <a:t>要部件：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Policy Network (SL, Rollout, RL)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Value Network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Monte Carlo Tree Search (MCTS)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8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4" descr="Teas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2" y="1825625"/>
            <a:ext cx="10315575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617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最终阶段：基于</a:t>
            </a:r>
            <a:r>
              <a:rPr lang="en-US" altLang="zh-CN" dirty="0">
                <a:latin typeface="+mj-ea"/>
                <a:ea typeface="+mj-ea"/>
              </a:rPr>
              <a:t>policy &amp; value networks </a:t>
            </a:r>
            <a:r>
              <a:rPr lang="zh-CN" altLang="en-US" dirty="0">
                <a:latin typeface="+mj-ea"/>
                <a:ea typeface="+mj-ea"/>
              </a:rPr>
              <a:t>的蒙特卡洛树搜索。</a:t>
            </a:r>
            <a:endParaRPr lang="en-US" dirty="0">
              <a:latin typeface="+mj-ea"/>
              <a:ea typeface="+mj-ea"/>
            </a:endParaRPr>
          </a:p>
        </p:txBody>
      </p:sp>
      <p:pic>
        <p:nvPicPr>
          <p:cNvPr id="4" name="Picture 6" descr="https://cdn-images-1.medium.com/max/1600/0*Pjlrc5hXdM02o6qx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460" y="3713019"/>
            <a:ext cx="7438172" cy="2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211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1108</Words>
  <Application>Microsoft Office PowerPoint</Application>
  <PresentationFormat>Widescreen</PresentationFormat>
  <Paragraphs>200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等线</vt:lpstr>
      <vt:lpstr>等线 Light</vt:lpstr>
      <vt:lpstr>Arial</vt:lpstr>
      <vt:lpstr>Britannic Bold</vt:lpstr>
      <vt:lpstr>Calibri</vt:lpstr>
      <vt:lpstr>Calibri Light</vt:lpstr>
      <vt:lpstr>Symbol</vt:lpstr>
      <vt:lpstr>Trebuchet MS</vt:lpstr>
      <vt:lpstr>Office Theme</vt:lpstr>
      <vt:lpstr>Reinforcement learning</vt:lpstr>
      <vt:lpstr>各种学习</vt:lpstr>
      <vt:lpstr>强化学习(RL)</vt:lpstr>
      <vt:lpstr>马尔可夫决策过程(MDP)</vt:lpstr>
      <vt:lpstr>OpenAI Gym</vt:lpstr>
      <vt:lpstr>Q-学习</vt:lpstr>
      <vt:lpstr>                  - 深度强化学习</vt:lpstr>
      <vt:lpstr>PowerPoint Presentation</vt:lpstr>
      <vt:lpstr>PowerPoint Presentation</vt:lpstr>
      <vt:lpstr>参考</vt:lpstr>
      <vt:lpstr>Robot in a room</vt:lpstr>
      <vt:lpstr>Robot in a room</vt:lpstr>
      <vt:lpstr>Is this a solution?</vt:lpstr>
      <vt:lpstr>Optimal policy</vt:lpstr>
      <vt:lpstr>Reward for each step: -2</vt:lpstr>
      <vt:lpstr>Reward for each step: -0.1</vt:lpstr>
      <vt:lpstr>Reward for each step: -0.04</vt:lpstr>
      <vt:lpstr>Reward for each step: -0.01</vt:lpstr>
      <vt:lpstr>Reward for each step: +0.01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dc:creator>Yang Liu</dc:creator>
  <cp:lastModifiedBy>Yang Liu</cp:lastModifiedBy>
  <cp:revision>52</cp:revision>
  <dcterms:created xsi:type="dcterms:W3CDTF">2017-11-03T08:48:44Z</dcterms:created>
  <dcterms:modified xsi:type="dcterms:W3CDTF">2017-11-08T10:06:58Z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2017-11-03T08:48:57.5333130Z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