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2" r:id="rId5"/>
    <p:sldId id="274" r:id="rId6"/>
    <p:sldId id="275" r:id="rId7"/>
    <p:sldId id="27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65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1" autoAdjust="0"/>
  </p:normalViewPr>
  <p:slideViewPr>
    <p:cSldViewPr snapToGrid="0">
      <p:cViewPr varScale="1">
        <p:scale>
          <a:sx n="145" d="100"/>
          <a:sy n="145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ED30-8239-412D-940B-F135F2F89A6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35CAE-11BD-4F46-83ED-24C4DEF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A6%AC%E5%8F%AF%E5%A4%AB%E6%B1%BA%E7%AD%96%E9%81%8E%E7%A8%8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4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3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0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8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8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OpenAI</a:t>
            </a:r>
            <a:r>
              <a:rPr lang="zh-CN" altLang="en-US" dirty="0" smtClean="0"/>
              <a:t>对机器学习世界的一个主要贡献是开发了</a:t>
            </a:r>
            <a:r>
              <a:rPr lang="en-US" altLang="zh-CN" dirty="0" smtClean="0"/>
              <a:t>Gym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Universe</a:t>
            </a:r>
            <a:r>
              <a:rPr lang="zh-CN" altLang="en-US" dirty="0" smtClean="0"/>
              <a:t>软件平台。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编写，它有很多的环境，比如机器人模拟或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游戏。它还提供了一个在线排行榜，供人们比较结果和代码。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61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环境通常被规范为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馬可夫決策過程"/>
              </a:rPr>
              <a:t>马可夫决策过程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want to learn a policy (what’s the solution?)</a:t>
            </a:r>
          </a:p>
          <a:p>
            <a:r>
              <a:rPr lang="en-US" altLang="en-US" dirty="0" smtClean="0"/>
              <a:t>can we learn it using (un)supervised learning? why not?</a:t>
            </a:r>
          </a:p>
          <a:p>
            <a:r>
              <a:rPr lang="en-US" altLang="en-US" dirty="0" smtClean="0"/>
              <a:t>so how do we learn it? any ideas?</a:t>
            </a:r>
          </a:p>
          <a:p>
            <a:r>
              <a:rPr lang="en-US" altLang="en-US" dirty="0" smtClean="0"/>
              <a:t>let the robot explore the environment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35CAE-11BD-4F46-83ED-24C4DEF7F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235B-803E-4CD8-A989-12FDDCAFA9E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BA%E5%8C%96%E5%AD%A6%E4%B9%A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stehit.com/blog/google-deepmind-alphago-how-it-wor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强化学习初探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1"/>
            <a:ext cx="10515600" cy="1325563"/>
          </a:xfrm>
        </p:spPr>
        <p:txBody>
          <a:bodyPr/>
          <a:lstStyle/>
          <a:p>
            <a:r>
              <a:rPr lang="en-US" altLang="en-US" dirty="0"/>
              <a:t>Is this a solution?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78456"/>
              </p:ext>
            </p:extLst>
          </p:nvPr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4288361595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23778099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55123757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400354926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399319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22543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18143"/>
                  </a:ext>
                </a:extLst>
              </a:tr>
            </a:tbl>
          </a:graphicData>
        </a:graphic>
      </p:graphicFrame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03263" y="1843088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71550" y="338296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1744663" y="1836738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V="1">
            <a:off x="2771775" y="1836738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V="1">
            <a:off x="971550" y="24479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5"/>
          <p:cNvSpPr txBox="1">
            <a:spLocks noChangeArrowheads="1"/>
          </p:cNvSpPr>
          <p:nvPr/>
        </p:nvSpPr>
        <p:spPr>
          <a:xfrm>
            <a:off x="457200" y="1219200"/>
            <a:ext cx="8229600" cy="5638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only if actions deterministic</a:t>
            </a:r>
          </a:p>
          <a:p>
            <a:pPr lvl="1"/>
            <a:r>
              <a:rPr lang="en-US" altLang="en-US" smtClean="0"/>
              <a:t>not in this case (actions are stochastic)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solution/policy</a:t>
            </a:r>
          </a:p>
          <a:p>
            <a:pPr lvl="1"/>
            <a:r>
              <a:rPr lang="en-US" altLang="en-US" smtClean="0"/>
              <a:t>mapping from each state to an action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31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4"/>
            <a:ext cx="10515600" cy="1325563"/>
          </a:xfrm>
        </p:spPr>
        <p:txBody>
          <a:bodyPr/>
          <a:lstStyle/>
          <a:p>
            <a:r>
              <a:rPr lang="en-US" altLang="en-US" dirty="0"/>
              <a:t>Optimal policy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46157936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50478900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403107326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1932153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50855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96148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531273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-2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3523679048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527101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13748192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782627913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219452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15976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542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V="1">
            <a:off x="173513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 flipV="1">
            <a:off x="276225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 flipV="1">
            <a:off x="2771775" y="274002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flipV="1">
            <a:off x="4067175" y="338613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 flipV="1">
            <a:off x="714375" y="36830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88671613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07093531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68456237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37196824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24713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68098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452997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V="1">
            <a:off x="3038475" y="339090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flipV="1">
            <a:off x="1752600" y="36576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4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-0.04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187365093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15867217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258399926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135770500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508887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730017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54437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3030538" y="2449513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 flipV="1">
            <a:off x="374650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7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-0.01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1444934830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139139211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41733905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672562785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70881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9765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865687"/>
                  </a:ext>
                </a:extLst>
              </a:tr>
            </a:tbl>
          </a:graphicData>
        </a:graphic>
      </p:graphicFrame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03263" y="18478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71550" y="3387725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1744663" y="184150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H="1" flipV="1">
            <a:off x="2719388" y="3676650"/>
            <a:ext cx="5762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2771775" y="18415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V="1">
            <a:off x="971550" y="245268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H="1" flipV="1">
            <a:off x="2724150" y="274320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rot="16200000" flipH="1" flipV="1">
            <a:off x="3767931" y="3675857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3" y="0"/>
            <a:ext cx="10515600" cy="1325563"/>
          </a:xfrm>
        </p:spPr>
        <p:txBody>
          <a:bodyPr/>
          <a:lstStyle/>
          <a:p>
            <a:r>
              <a:rPr lang="en-US" altLang="en-US" dirty="0"/>
              <a:t>Reward for each step: +0.01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16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4249888904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20268404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41883902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974921572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460017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83215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114432"/>
                  </a:ext>
                </a:extLst>
              </a:tr>
            </a:tbl>
          </a:graphicData>
        </a:graphic>
      </p:graphicFrame>
      <p:sp>
        <p:nvSpPr>
          <p:cNvPr id="5" name="Line 25"/>
          <p:cNvSpPr>
            <a:spLocks noChangeShapeType="1"/>
          </p:cNvSpPr>
          <p:nvPr/>
        </p:nvSpPr>
        <p:spPr bwMode="auto">
          <a:xfrm flipH="1" flipV="1">
            <a:off x="2762250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>
            <a:off x="4067175" y="3386138"/>
            <a:ext cx="0" cy="506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 flipV="1">
            <a:off x="2771775" y="274002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 flipV="1">
            <a:off x="2771775" y="18478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H="1" flipV="1">
            <a:off x="1692275" y="1857375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971550" y="158750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971550" y="2520950"/>
            <a:ext cx="0" cy="506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H="1" flipV="1">
            <a:off x="169227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 flipV="1">
            <a:off x="682625" y="3676650"/>
            <a:ext cx="5762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zh-CN" altLang="en-US" dirty="0"/>
              <a:t>成立于</a:t>
            </a:r>
            <a:r>
              <a:rPr lang="en-US" altLang="zh-CN" dirty="0"/>
              <a:t>2015</a:t>
            </a:r>
            <a:r>
              <a:rPr lang="zh-CN" altLang="en-US" dirty="0"/>
              <a:t>年底，目标是“建立安全的人工通用智能</a:t>
            </a:r>
            <a:r>
              <a:rPr lang="en-US" altLang="zh-CN" dirty="0"/>
              <a:t>(AGI)</a:t>
            </a:r>
            <a:r>
              <a:rPr lang="zh-CN" altLang="en-US" dirty="0"/>
              <a:t>，并确保其惠及大众”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Gym</a:t>
            </a:r>
            <a:r>
              <a:rPr lang="zh-CN" altLang="en-US" dirty="0"/>
              <a:t>是为测试和开发</a:t>
            </a:r>
            <a:r>
              <a:rPr lang="en-US" altLang="zh-CN" dirty="0"/>
              <a:t>RL</a:t>
            </a:r>
            <a:r>
              <a:rPr lang="zh-CN" altLang="en-US" dirty="0"/>
              <a:t>算法而设计的环境</a:t>
            </a:r>
            <a:r>
              <a:rPr lang="en-US" altLang="zh-CN" dirty="0"/>
              <a:t>/</a:t>
            </a:r>
            <a:r>
              <a:rPr lang="zh-CN" altLang="en-US" dirty="0"/>
              <a:t>任务的集合。它让用户不必再创建复杂的环境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FrozenLake-v0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42387" y="365125"/>
            <a:ext cx="12954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47187" y="1127125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6" name="AutoShape 6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9932987" y="555625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7"/>
          <p:cNvCxnSpPr>
            <a:cxnSpLocks noChangeShapeType="1"/>
            <a:stCxn id="4" idx="1"/>
            <a:endCxn id="5" idx="1"/>
          </p:cNvCxnSpPr>
          <p:nvPr/>
        </p:nvCxnSpPr>
        <p:spPr bwMode="auto">
          <a:xfrm rot="10800000" flipH="1" flipV="1">
            <a:off x="8942387" y="555625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602912" y="806450"/>
            <a:ext cx="750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88250" y="746125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348780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gogameguru.com/i/2016/03/deepmind-mastering-go.pdf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://machinelearnings.co/understanding-alphago-948607845bb1</a:t>
            </a:r>
          </a:p>
          <a:p>
            <a:r>
              <a:rPr lang="en-US" dirty="0">
                <a:hlinkClick r:id="rId3"/>
              </a:rPr>
              <a:t>https://www.tastehit.com/blog/google-deepmind-alphago-how-it-works/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medium.com/emergent-future/simple-reinforcement-learning-with-tensorflow-part-0-q-learning-with-tables-and-neural-networks-d195264329d0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://zh.wikipedia.org/wiki/%</a:t>
            </a:r>
            <a:r>
              <a:rPr lang="en-US" dirty="0" smtClean="0">
                <a:hlinkClick r:id="rId3"/>
              </a:rPr>
              <a:t>E5%BC%BA%E5%8C%96%E5%AD%A6%E4%B9%A0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https://www.tastehit.com/blog/google-deepmind-alphago-how-it-works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2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有监督学习</a:t>
            </a:r>
            <a:endParaRPr lang="en-US" dirty="0"/>
          </a:p>
          <a:p>
            <a:pPr lvl="1"/>
            <a:r>
              <a:rPr lang="zh-CN" altLang="en-US" dirty="0" smtClean="0"/>
              <a:t>分类、回归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无监督学习</a:t>
            </a:r>
            <a:endParaRPr lang="en-US" dirty="0"/>
          </a:p>
          <a:p>
            <a:pPr lvl="1"/>
            <a:r>
              <a:rPr lang="zh-CN" altLang="en-US" dirty="0" smtClean="0"/>
              <a:t>聚类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增强学习</a:t>
            </a:r>
            <a:endParaRPr lang="en-US" dirty="0"/>
          </a:p>
          <a:p>
            <a:pPr lvl="1"/>
            <a:r>
              <a:rPr lang="zh-CN" altLang="en-US" dirty="0" smtClean="0"/>
              <a:t>从环境交互中学习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(RL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研究机器人如何从成功与失败、回报与惩罚中进行学习。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强</a:t>
            </a:r>
            <a:r>
              <a:rPr lang="zh-CN" altLang="en-US" dirty="0"/>
              <a:t>化学习的强大能来源于两个方面：使用样本来优化行为，使用函数近似来描述复杂的环境。它们使得强化学习可以使用在以下的复杂环境中：</a:t>
            </a:r>
          </a:p>
          <a:p>
            <a:pPr lvl="1"/>
            <a:r>
              <a:rPr lang="zh-CN" altLang="en-US" dirty="0"/>
              <a:t>模型的环境未知，且解析解不存在；</a:t>
            </a:r>
          </a:p>
          <a:p>
            <a:pPr lvl="1"/>
            <a:r>
              <a:rPr lang="zh-CN" altLang="en-US" dirty="0"/>
              <a:t>仅仅给出环境的模拟模型（模拟优化方法的问题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从环境中获取信息的唯一办法是和它互动。</a:t>
            </a:r>
            <a:endParaRPr lang="en-US" dirty="0"/>
          </a:p>
        </p:txBody>
      </p:sp>
      <p:pic>
        <p:nvPicPr>
          <p:cNvPr id="4" name="Picture 2" descr="image3-5f8cbb1fb6fb9132fef76b13b8687b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67" y="463263"/>
            <a:ext cx="3076962" cy="11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1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马尔可夫决策过程</a:t>
            </a:r>
            <a:r>
              <a:rPr lang="en-US" altLang="en-US" dirty="0" smtClean="0"/>
              <a:t>(</a:t>
            </a:r>
            <a:r>
              <a:rPr lang="en-US" altLang="en-US" dirty="0"/>
              <a:t>MDP)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281" y="106238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环境状态的集</a:t>
            </a:r>
            <a:r>
              <a:rPr lang="zh-CN" altLang="en-US" dirty="0" smtClean="0"/>
              <a:t>合 </a:t>
            </a:r>
            <a:r>
              <a:rPr lang="en-US" altLang="en-US" dirty="0" smtClean="0"/>
              <a:t>S, </a:t>
            </a:r>
            <a:r>
              <a:rPr lang="zh-CN" altLang="en-US" dirty="0"/>
              <a:t>动作的集</a:t>
            </a:r>
            <a:r>
              <a:rPr lang="zh-CN" altLang="en-US" dirty="0" smtClean="0"/>
              <a:t>合 </a:t>
            </a:r>
            <a:r>
              <a:rPr lang="en-US" altLang="en-US" dirty="0" smtClean="0"/>
              <a:t>A, </a:t>
            </a:r>
            <a:r>
              <a:rPr lang="zh-CN" altLang="en-US" dirty="0" smtClean="0"/>
              <a:t>初始状态 </a:t>
            </a:r>
            <a:r>
              <a:rPr lang="en-US" altLang="en-US" dirty="0" smtClean="0"/>
              <a:t>S</a:t>
            </a:r>
            <a:r>
              <a:rPr lang="en-US" altLang="en-US" baseline="-25000" dirty="0" smtClean="0"/>
              <a:t>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状态之间转换的规</a:t>
            </a:r>
            <a:r>
              <a:rPr lang="zh-CN" altLang="en-US" dirty="0" smtClean="0"/>
              <a:t>则 </a:t>
            </a:r>
            <a:r>
              <a:rPr lang="en-US" altLang="en-US" dirty="0" smtClean="0"/>
              <a:t>P(</a:t>
            </a:r>
            <a:r>
              <a:rPr lang="en-US" altLang="en-US" dirty="0" err="1" smtClean="0"/>
              <a:t>s,a,s</a:t>
            </a:r>
            <a:r>
              <a:rPr lang="en-US" altLang="en-US" dirty="0" smtClean="0"/>
              <a:t>’)</a:t>
            </a:r>
          </a:p>
          <a:p>
            <a:pPr lvl="1"/>
            <a:r>
              <a:rPr lang="en-US" altLang="en-US" dirty="0" smtClean="0"/>
              <a:t>P( [1,1], up, [1,2] ) = 0.8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规</a:t>
            </a:r>
            <a:r>
              <a:rPr lang="zh-CN" altLang="en-US" dirty="0"/>
              <a:t>定转换后“即时奖励”的规</a:t>
            </a:r>
            <a:r>
              <a:rPr lang="zh-CN" altLang="en-US" dirty="0" smtClean="0"/>
              <a:t>则 </a:t>
            </a:r>
            <a:r>
              <a:rPr lang="en-US" altLang="en-US" dirty="0" smtClean="0"/>
              <a:t>r(s)</a:t>
            </a:r>
          </a:p>
          <a:p>
            <a:pPr lvl="1"/>
            <a:r>
              <a:rPr lang="en-US" altLang="en-US" dirty="0" smtClean="0"/>
              <a:t>r( [4,3] ) = 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en-US" dirty="0" smtClean="0"/>
              <a:t>: </a:t>
            </a:r>
            <a:r>
              <a:rPr lang="zh-CN" altLang="en-US" dirty="0"/>
              <a:t>取得最大化的预期利益。</a:t>
            </a:r>
            <a:endParaRPr lang="en-US" altLang="en-US" dirty="0" smtClean="0"/>
          </a:p>
          <a:p>
            <a:pPr lvl="2"/>
            <a:endParaRPr lang="en-US" altLang="en-US" dirty="0" smtClean="0"/>
          </a:p>
          <a:p>
            <a:r>
              <a:rPr lang="zh-CN" altLang="en-US" dirty="0" smtClean="0"/>
              <a:t>策略</a:t>
            </a:r>
            <a:r>
              <a:rPr lang="en-US" altLang="en-US" dirty="0" smtClean="0"/>
              <a:t>: </a:t>
            </a:r>
            <a:r>
              <a:rPr lang="zh-CN" altLang="en-US" dirty="0" smtClean="0"/>
              <a:t>状态到动作的映射 </a:t>
            </a:r>
            <a:r>
              <a:rPr lang="en-US" altLang="en-US" dirty="0" smtClean="0"/>
              <a:t>S to A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 smtClean="0"/>
              <a:t>(s) or </a:t>
            </a:r>
            <a:r>
              <a:rPr lang="en-US" alt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s,a</a:t>
            </a:r>
            <a:r>
              <a:rPr lang="en-US" altLang="en-US" dirty="0" smtClean="0"/>
              <a:t>) (deterministic vs. stochastic)</a:t>
            </a:r>
          </a:p>
          <a:p>
            <a:pPr lvl="2"/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86800" y="3210268"/>
            <a:ext cx="1295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1600" y="3972268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7" name="AutoShape 6"/>
          <p:cNvCxnSpPr>
            <a:cxnSpLocks noChangeShapeType="1"/>
            <a:stCxn id="6" idx="3"/>
            <a:endCxn id="5" idx="3"/>
          </p:cNvCxnSpPr>
          <p:nvPr/>
        </p:nvCxnSpPr>
        <p:spPr bwMode="auto">
          <a:xfrm flipV="1">
            <a:off x="9677400" y="3400768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7"/>
          <p:cNvCxnSpPr>
            <a:cxnSpLocks noChangeShapeType="1"/>
            <a:stCxn id="5" idx="1"/>
            <a:endCxn id="6" idx="1"/>
          </p:cNvCxnSpPr>
          <p:nvPr/>
        </p:nvCxnSpPr>
        <p:spPr bwMode="auto">
          <a:xfrm rot="10800000" flipH="1" flipV="1">
            <a:off x="8686800" y="3400768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347325" y="3651593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32662" y="3591268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189175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</a:t>
            </a:r>
            <a:r>
              <a:rPr lang="zh-CN" altLang="en-US" dirty="0" smtClean="0"/>
              <a:t>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Q(</a:t>
            </a:r>
            <a:r>
              <a:rPr lang="en-US" i="1" dirty="0" err="1"/>
              <a:t>s,a</a:t>
            </a:r>
            <a:r>
              <a:rPr lang="en-US" i="1" dirty="0"/>
              <a:t>) = r + </a:t>
            </a:r>
            <a:r>
              <a:rPr lang="el-GR" i="1" dirty="0"/>
              <a:t>γ(</a:t>
            </a:r>
            <a:r>
              <a:rPr lang="en-US" i="1" dirty="0"/>
              <a:t>max(Q(</a:t>
            </a:r>
            <a:r>
              <a:rPr lang="en-US" i="1" dirty="0" err="1"/>
              <a:t>s’,a</a:t>
            </a:r>
            <a:r>
              <a:rPr lang="en-US" i="1" dirty="0" smtClean="0"/>
              <a:t>’))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</a:t>
            </a:r>
            <a:r>
              <a:rPr lang="en-US" altLang="zh-CN" dirty="0"/>
              <a:t>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7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深度强化学习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第一阶段 有监督学习</a:t>
            </a:r>
            <a:r>
              <a:rPr lang="en-US" altLang="zh-CN" dirty="0" smtClean="0"/>
              <a:t>(SL)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于三千万落子</a:t>
            </a:r>
            <a:r>
              <a:rPr lang="zh-CN" altLang="en-US" dirty="0"/>
              <a:t>数</a:t>
            </a:r>
            <a:r>
              <a:rPr lang="zh-CN" altLang="en-US" dirty="0" smtClean="0"/>
              <a:t>据，给定棋局，预测</a:t>
            </a:r>
            <a:r>
              <a:rPr lang="zh-CN" altLang="en-US" dirty="0"/>
              <a:t>专业棋</a:t>
            </a:r>
            <a:r>
              <a:rPr lang="zh-CN" altLang="en-US" dirty="0" smtClean="0"/>
              <a:t>手的落子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准</a:t>
            </a:r>
            <a:r>
              <a:rPr lang="zh-CN" altLang="en-US" dirty="0"/>
              <a:t>确度</a:t>
            </a:r>
            <a:r>
              <a:rPr lang="en-US" altLang="zh-CN" dirty="0"/>
              <a:t>57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第二阶段 强化学习</a:t>
            </a:r>
            <a:r>
              <a:rPr lang="en-US" altLang="zh-CN" dirty="0" smtClean="0"/>
              <a:t>(RL)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百二十万盘自对弈，</a:t>
            </a:r>
            <a:r>
              <a:rPr lang="en-US" altLang="zh-CN" dirty="0" smtClean="0"/>
              <a:t>policy gradient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概率可击败</a:t>
            </a:r>
            <a:r>
              <a:rPr lang="en-US" altLang="zh-CN" dirty="0" smtClean="0"/>
              <a:t>SL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终阶段：基于</a:t>
            </a:r>
            <a:r>
              <a:rPr lang="en-US" altLang="zh-CN" dirty="0" smtClean="0"/>
              <a:t>policy &amp; value networks </a:t>
            </a:r>
            <a:r>
              <a:rPr lang="zh-CN" altLang="en-US" dirty="0" smtClean="0"/>
              <a:t>的蒙特卡洛树搜索。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12290" name="Picture 2" descr="AlphaG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9" y="751680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www.tastehit.com/blog/content/images/2016/03/policy-value-network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67" y="144724"/>
            <a:ext cx="2277844" cy="208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cdn-images-1.medium.com/max/1600/0*Pjlrc5hXdM02o6qx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2" y="5067693"/>
            <a:ext cx="4967230" cy="166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88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"/>
            <a:ext cx="10515600" cy="1325563"/>
          </a:xfrm>
        </p:spPr>
        <p:txBody>
          <a:bodyPr/>
          <a:lstStyle/>
          <a:p>
            <a:r>
              <a:rPr lang="sk-SK" altLang="en-US" dirty="0"/>
              <a:t>Robot in a room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67074"/>
              </p:ext>
            </p:extLst>
          </p:nvPr>
        </p:nvGraphicFramePr>
        <p:xfrm>
          <a:off x="468313" y="14128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1172516522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3539140097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33336542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709483480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69338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8783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827491"/>
                  </a:ext>
                </a:extLst>
              </a:tr>
            </a:tbl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 b="1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RIGHT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reward +1 at [4,3], -1 at [4,2]</a:t>
            </a:r>
          </a:p>
          <a:p>
            <a:r>
              <a:rPr lang="en-US" altLang="en-US" smtClean="0"/>
              <a:t>reward -0.04 for each step</a:t>
            </a:r>
          </a:p>
          <a:p>
            <a:endParaRPr lang="en-US" altLang="en-US" smtClean="0"/>
          </a:p>
          <a:p>
            <a:r>
              <a:rPr lang="en-US" altLang="en-US" smtClean="0"/>
              <a:t>what’s the strategy to achieve max reward?</a:t>
            </a:r>
          </a:p>
          <a:p>
            <a:r>
              <a:rPr lang="en-US" altLang="en-US" smtClean="0"/>
              <a:t>what if the actions were deterministic?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9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8"/>
            <a:ext cx="10515600" cy="1325563"/>
          </a:xfrm>
        </p:spPr>
        <p:txBody>
          <a:bodyPr/>
          <a:lstStyle/>
          <a:p>
            <a:r>
              <a:rPr lang="sk-SK" altLang="en-US" dirty="0"/>
              <a:t>Robot in a room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8313" y="13747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3126143489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17741307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925860224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28814634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98478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00980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96412"/>
                  </a:ext>
                </a:extLst>
              </a:tr>
            </a:tbl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b="1" dirty="0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dirty="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dirty="0">
                <a:solidFill>
                  <a:srgbClr val="0066FF"/>
                </a:solidFill>
                <a:latin typeface="Trebuchet MS" panose="020B0603020202020204" pitchFamily="34" charset="0"/>
              </a:rPr>
              <a:t>reward +1 at [4,3], -1 at [4,2]</a:t>
            </a:r>
          </a:p>
          <a:p>
            <a:r>
              <a:rPr lang="en-US" altLang="en-US" dirty="0">
                <a:solidFill>
                  <a:srgbClr val="0066FF"/>
                </a:solidFill>
                <a:latin typeface="Trebuchet MS" panose="020B0603020202020204" pitchFamily="34" charset="0"/>
              </a:rPr>
              <a:t>reward -0.04 for each step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states</a:t>
            </a:r>
          </a:p>
          <a:p>
            <a:r>
              <a:rPr lang="en-US" altLang="en-US" smtClean="0"/>
              <a:t>actions</a:t>
            </a:r>
          </a:p>
          <a:p>
            <a:r>
              <a:rPr lang="en-US" altLang="en-US" smtClean="0"/>
              <a:t>rewards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what is the solution?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0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881</Words>
  <Application>Microsoft Office PowerPoint</Application>
  <PresentationFormat>Widescreen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DengXian Light</vt:lpstr>
      <vt:lpstr>Arial</vt:lpstr>
      <vt:lpstr>Calibri</vt:lpstr>
      <vt:lpstr>Calibri Light</vt:lpstr>
      <vt:lpstr>Symbol</vt:lpstr>
      <vt:lpstr>Trebuchet MS</vt:lpstr>
      <vt:lpstr>Office Theme</vt:lpstr>
      <vt:lpstr>Reinforcement learning</vt:lpstr>
      <vt:lpstr>各种学习</vt:lpstr>
      <vt:lpstr>强化学习(RL)</vt:lpstr>
      <vt:lpstr>马尔可夫决策过程(MDP)</vt:lpstr>
      <vt:lpstr>Q-学习</vt:lpstr>
      <vt:lpstr>Policy gradient</vt:lpstr>
      <vt:lpstr>                  - 深度强化学习</vt:lpstr>
      <vt:lpstr>Robot in a room</vt:lpstr>
      <vt:lpstr>Robot in a room</vt:lpstr>
      <vt:lpstr>Is this a solution?</vt:lpstr>
      <vt:lpstr>Optimal policy</vt:lpstr>
      <vt:lpstr>Reward for each step: -2</vt:lpstr>
      <vt:lpstr>Reward for each step: -0.1</vt:lpstr>
      <vt:lpstr>Reward for each step: -0.04</vt:lpstr>
      <vt:lpstr>Reward for each step: -0.01</vt:lpstr>
      <vt:lpstr>Reward for each step: +0.01</vt:lpstr>
      <vt:lpstr>OpenAI Gym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Yang Liu</dc:creator>
  <cp:lastModifiedBy>Yang Liu</cp:lastModifiedBy>
  <cp:revision>32</cp:revision>
  <dcterms:created xsi:type="dcterms:W3CDTF">2017-11-03T08:48:44Z</dcterms:created>
  <dcterms:modified xsi:type="dcterms:W3CDTF">2017-11-07T12:54:58Z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2017-11-03T08:48:57.5333130Z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