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1" r:id="rId5"/>
    <p:sldId id="264" r:id="rId6"/>
    <p:sldId id="263" r:id="rId7"/>
    <p:sldId id="260" r:id="rId8"/>
    <p:sldId id="262" r:id="rId9"/>
    <p:sldId id="265" r:id="rId10"/>
    <p:sldId id="266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087" autoAdjust="0"/>
  </p:normalViewPr>
  <p:slideViewPr>
    <p:cSldViewPr snapToGrid="0">
      <p:cViewPr varScale="1">
        <p:scale>
          <a:sx n="159" d="100"/>
          <a:sy n="159" d="100"/>
        </p:scale>
        <p:origin x="3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AA29A-41D3-4D5C-818A-52A190EEA591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505D5-2429-403C-A364-2040D10B7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12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505D5-2429-403C-A364-2040D10B74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72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505D5-2429-403C-A364-2040D10B74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26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505D5-2429-403C-A364-2040D10B74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63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向量：（</a:t>
            </a:r>
            <a:r>
              <a:rPr lang="en-US" altLang="zh-CN" dirty="0" smtClean="0"/>
              <a:t>N</a:t>
            </a:r>
            <a:r>
              <a:rPr lang="zh-CN" altLang="en-US" dirty="0" smtClean="0"/>
              <a:t>维空间中）点的位置。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矩阵：可以跨越维度。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张量（</a:t>
            </a:r>
            <a:r>
              <a:rPr lang="en-US" altLang="zh-CN" dirty="0" smtClean="0"/>
              <a:t>Tensor</a:t>
            </a:r>
            <a:r>
              <a:rPr lang="zh-CN" altLang="en-US" dirty="0" smtClean="0"/>
              <a:t>）：向量与矩阵的泛化。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奇异值分解（Singular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Value Decomposition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505D5-2429-403C-A364-2040D10B74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92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, j)</a:t>
            </a:r>
            <a:r>
              <a:rPr lang="en-US" baseline="0" dirty="0" smtClean="0"/>
              <a:t> </a:t>
            </a:r>
            <a:r>
              <a:rPr lang="zh-CN" altLang="en-US" baseline="0" dirty="0" smtClean="0"/>
              <a:t>与 </a:t>
            </a:r>
            <a:r>
              <a:rPr lang="en-US" altLang="zh-CN" baseline="0" dirty="0" smtClean="0"/>
              <a:t>(</a:t>
            </a:r>
            <a:r>
              <a:rPr lang="en-US" dirty="0" smtClean="0"/>
              <a:t>i</a:t>
            </a:r>
            <a:r>
              <a:rPr lang="en-US" altLang="zh-CN" dirty="0" smtClean="0"/>
              <a:t>+1</a:t>
            </a:r>
            <a:r>
              <a:rPr lang="en-US" dirty="0" smtClean="0"/>
              <a:t>, j) </a:t>
            </a:r>
            <a:r>
              <a:rPr lang="zh-CN" altLang="en-US" baseline="0" dirty="0" smtClean="0"/>
              <a:t>近的变远；</a:t>
            </a:r>
            <a:r>
              <a:rPr lang="en-US" altLang="zh-CN" baseline="0" dirty="0" smtClean="0"/>
              <a:t>(0,m) </a:t>
            </a:r>
            <a:r>
              <a:rPr lang="zh-CN" altLang="en-US" baseline="0" dirty="0" smtClean="0"/>
              <a:t>与 </a:t>
            </a:r>
            <a:r>
              <a:rPr lang="en-US" altLang="zh-CN" baseline="0" dirty="0" smtClean="0"/>
              <a:t>(1,0) </a:t>
            </a:r>
            <a:r>
              <a:rPr lang="zh-CN" altLang="en-US" baseline="0" dirty="0" smtClean="0"/>
              <a:t>远的变近。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505D5-2429-403C-A364-2040D10B74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80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Subsampling</a:t>
            </a:r>
            <a:r>
              <a:rPr lang="en-US" baseline="0" dirty="0" smtClean="0"/>
              <a:t> – </a:t>
            </a:r>
            <a:r>
              <a:rPr lang="zh-CN" altLang="en-US" baseline="0" dirty="0" smtClean="0"/>
              <a:t>欠采样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505D5-2429-403C-A364-2040D10B74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27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5*5*32 + 5*5*32*64 + 7*7*64*1024 + 1024 * 10 = 3273504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505D5-2429-403C-A364-2040D10B74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01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ImageNet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LSVRC 224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150528</a:t>
            </a:r>
          </a:p>
          <a:p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隐藏层节点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，参数数量轻松上亿。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505D5-2429-403C-A364-2040D10B74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92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505D5-2429-403C-A364-2040D10B74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25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505D5-2429-403C-A364-2040D10B74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14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505D5-2429-403C-A364-2040D10B74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32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44AF-50BB-48D5-BC0B-D90D9503CD10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6307-2553-4F63-A564-AB14D3AB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4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44AF-50BB-48D5-BC0B-D90D9503CD10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6307-2553-4F63-A564-AB14D3AB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78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44AF-50BB-48D5-BC0B-D90D9503CD10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6307-2553-4F63-A564-AB14D3AB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7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44AF-50BB-48D5-BC0B-D90D9503CD10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6307-2553-4F63-A564-AB14D3AB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6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44AF-50BB-48D5-BC0B-D90D9503CD10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6307-2553-4F63-A564-AB14D3AB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9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44AF-50BB-48D5-BC0B-D90D9503CD10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6307-2553-4F63-A564-AB14D3AB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3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44AF-50BB-48D5-BC0B-D90D9503CD10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6307-2553-4F63-A564-AB14D3AB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95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44AF-50BB-48D5-BC0B-D90D9503CD10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6307-2553-4F63-A564-AB14D3AB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44AF-50BB-48D5-BC0B-D90D9503CD10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6307-2553-4F63-A564-AB14D3AB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07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44AF-50BB-48D5-BC0B-D90D9503CD10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6307-2553-4F63-A564-AB14D3AB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8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44AF-50BB-48D5-BC0B-D90D9503CD10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6307-2553-4F63-A564-AB14D3AB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8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E44AF-50BB-48D5-BC0B-D90D9503CD10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56307-2553-4F63-A564-AB14D3AB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3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github.io/convolutional-network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Convolutional_neural_network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tensorflow/blob/master/tensorflow/examples/tutorials/mnist/mnist_softmax.py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world4jason.gitbooks.io/research-log/content/deepLearning/CNN/Model%20&amp;%20ImgNet/alexnet/alexnet.html" TargetMode="Externa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tensorflow/blob/master/tensorflow/examples/tutorials/mnist/mnist_deep.p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.douban.com/subject/2970296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hyperlink" Target="https://www.kaggle.com/c/challenges-in-representation-learning-facial-expression-recognition-challenge/dat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Convolutional </a:t>
            </a:r>
            <a:r>
              <a:rPr lang="en-US" altLang="zh-CN" dirty="0"/>
              <a:t>N</a:t>
            </a:r>
            <a:r>
              <a:rPr lang="en-US" altLang="zh-CN" dirty="0" smtClean="0"/>
              <a:t>eural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卷积神经网络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50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High variance: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Getting more training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 smaller sets of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regularization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292" y="1045815"/>
            <a:ext cx="3705225" cy="2495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117" y="3752154"/>
            <a:ext cx="3200400" cy="2790825"/>
          </a:xfrm>
          <a:prstGeom prst="rect">
            <a:avLst/>
          </a:prstGeom>
        </p:spPr>
      </p:pic>
      <p:pic>
        <p:nvPicPr>
          <p:cNvPr id="8" name="Picture 2" descr="https://d3c33hcgiwev3.cloudfront.net/imageAssetProxy.v1/vqlG7t9uEeaizBK307J26A_3e3e9f42b5e3ce9e3466a0416c4368ee_ITu3antfEeam4BLcQYZr8Q_37fe6be97e7b0740d1871ba99d4c2ed9_300px-Learning1.png?expiry=1510099200000&amp;hmac=9i8NKkRusdrzDdpFTSt2ToJiL2PDtXEgg-sZIxXEeN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351" y="4333178"/>
            <a:ext cx="2857500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352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http://yann.lecun.com/ 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://en.wikipedia.org/wiki/Singular-value_decomposition</a:t>
            </a:r>
          </a:p>
          <a:p>
            <a:r>
              <a:rPr lang="en-US" dirty="0">
                <a:hlinkClick r:id="rId3"/>
              </a:rPr>
              <a:t>https://www.zhihu.com/question/22237507</a:t>
            </a: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zscalarts.files.wordpress.com/2014/01/emotions-revealed-by-paul-ekman1.pdf</a:t>
            </a: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://cs231n.github.io/convolutional-networks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en.wikipedia.org/wiki/Convolutional_neural_network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46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物理意义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  <a:ea typeface="+mj-ea"/>
              </a:rPr>
              <a:t>向量：位置。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矩</a:t>
            </a:r>
            <a:r>
              <a:rPr lang="zh-CN" altLang="en-US" dirty="0" smtClean="0">
                <a:latin typeface="+mj-ea"/>
                <a:ea typeface="+mj-ea"/>
              </a:rPr>
              <a:t>阵：</a:t>
            </a:r>
            <a:r>
              <a:rPr lang="zh-CN" altLang="en-US" dirty="0">
                <a:latin typeface="+mj-ea"/>
                <a:ea typeface="+mj-ea"/>
              </a:rPr>
              <a:t>向量</a:t>
            </a:r>
            <a:r>
              <a:rPr lang="zh-CN" altLang="en-US" dirty="0" smtClean="0">
                <a:latin typeface="+mj-ea"/>
                <a:ea typeface="+mj-ea"/>
              </a:rPr>
              <a:t>的</a:t>
            </a:r>
            <a:r>
              <a:rPr lang="zh-CN" altLang="en-US" dirty="0">
                <a:latin typeface="+mj-ea"/>
                <a:ea typeface="+mj-ea"/>
              </a:rPr>
              <a:t>变</a:t>
            </a:r>
            <a:r>
              <a:rPr lang="zh-CN" altLang="en-US" dirty="0" smtClean="0">
                <a:latin typeface="+mj-ea"/>
                <a:ea typeface="+mj-ea"/>
              </a:rPr>
              <a:t>换（运动）。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张</a:t>
            </a:r>
            <a:r>
              <a:rPr lang="zh-CN" altLang="en-US" dirty="0" smtClean="0">
                <a:latin typeface="+mj-ea"/>
                <a:ea typeface="+mj-ea"/>
              </a:rPr>
              <a:t>量（</a:t>
            </a:r>
            <a:r>
              <a:rPr lang="en-US" altLang="zh-CN" dirty="0" smtClean="0">
                <a:latin typeface="+mj-ea"/>
                <a:ea typeface="+mj-ea"/>
              </a:rPr>
              <a:t>Tensor</a:t>
            </a:r>
            <a:r>
              <a:rPr lang="zh-CN" altLang="en-US" dirty="0" smtClean="0">
                <a:latin typeface="+mj-ea"/>
                <a:ea typeface="+mj-ea"/>
              </a:rPr>
              <a:t>）：向量与矩阵的泛化。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奇异</a:t>
            </a:r>
            <a:r>
              <a:rPr lang="zh-CN" altLang="en-US" dirty="0" smtClean="0">
                <a:latin typeface="+mj-ea"/>
                <a:ea typeface="+mj-ea"/>
              </a:rPr>
              <a:t>值分解：</a:t>
            </a:r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卷积：基于邻域的线性变换</a:t>
            </a:r>
            <a:endParaRPr lang="en-US" dirty="0">
              <a:latin typeface="+mj-ea"/>
              <a:ea typeface="+mj-ea"/>
            </a:endParaRPr>
          </a:p>
        </p:txBody>
      </p:sp>
      <p:pic>
        <p:nvPicPr>
          <p:cNvPr id="4098" name="Picture 2" descr="https://upload.wikimedia.org/wikipedia/commons/thumb/b/bb/Singular-Value-Decomposition.svg/220px-Singular-Value-Decompositi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621" y="3461863"/>
            <a:ext cx="2095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90694" y="3829588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 = U∑V</a:t>
            </a:r>
            <a:r>
              <a:rPr lang="en-US" altLang="zh-CN" sz="3200" baseline="30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106" name="Picture 10" descr="http://img.blog.csdn.net/2017061622404270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415" y="4414363"/>
            <a:ext cx="21050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s://pic2.zhimg.com/50/7aba604694157b53ab901ee4908312cd_h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526" y="244283"/>
            <a:ext cx="1808623" cy="1946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s://pic2.zhimg.com/50/ba727031b6fe9449ad3d67caeecf9795_hd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255" y="239338"/>
            <a:ext cx="1813218" cy="195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https://pic1.zhimg.com/50/26af24cb31adec4d4e16939798fe4f18_hd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578" y="244866"/>
            <a:ext cx="1808082" cy="194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https://pic2.zhimg.com/50/7f70625c040ddfc9ed2681365c37c8e5_hd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141" y="2248515"/>
            <a:ext cx="1808623" cy="1946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https://pic2.zhimg.com/50/15eecd833bd9c0c6d5a4d33c044f5945_hd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870" y="2248515"/>
            <a:ext cx="1808623" cy="1946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17253" y="3279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原图片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9147542" y="27848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个奇异值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0803378" y="32793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</a:t>
            </a:r>
            <a:r>
              <a:rPr lang="zh-CN" altLang="en-US" sz="1400" dirty="0"/>
              <a:t>个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9277226" y="2037025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20</a:t>
            </a:r>
            <a:r>
              <a:rPr lang="zh-CN" altLang="en-US" sz="1400" dirty="0"/>
              <a:t>个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0811669" y="2041993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50</a:t>
            </a:r>
            <a:r>
              <a:rPr lang="zh-CN" altLang="en-US" sz="1400" dirty="0"/>
              <a:t>个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7487401" y="1995541"/>
            <a:ext cx="13484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高度450*宽度333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34893" y="2238239"/>
            <a:ext cx="17415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保存450*333=149850个元素的值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795017"/>
              </p:ext>
            </p:extLst>
          </p:nvPr>
        </p:nvGraphicFramePr>
        <p:xfrm>
          <a:off x="5716681" y="4195146"/>
          <a:ext cx="259735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050">
                  <a:extLst>
                    <a:ext uri="{9D8B030D-6E8A-4147-A177-3AD203B41FA5}">
                      <a16:colId xmlns:a16="http://schemas.microsoft.com/office/drawing/2014/main" val="357248708"/>
                    </a:ext>
                  </a:extLst>
                </a:gridCol>
                <a:gridCol w="371050">
                  <a:extLst>
                    <a:ext uri="{9D8B030D-6E8A-4147-A177-3AD203B41FA5}">
                      <a16:colId xmlns:a16="http://schemas.microsoft.com/office/drawing/2014/main" val="3752084429"/>
                    </a:ext>
                  </a:extLst>
                </a:gridCol>
                <a:gridCol w="371050">
                  <a:extLst>
                    <a:ext uri="{9D8B030D-6E8A-4147-A177-3AD203B41FA5}">
                      <a16:colId xmlns:a16="http://schemas.microsoft.com/office/drawing/2014/main" val="3030899842"/>
                    </a:ext>
                  </a:extLst>
                </a:gridCol>
                <a:gridCol w="371050">
                  <a:extLst>
                    <a:ext uri="{9D8B030D-6E8A-4147-A177-3AD203B41FA5}">
                      <a16:colId xmlns:a16="http://schemas.microsoft.com/office/drawing/2014/main" val="1401374562"/>
                    </a:ext>
                  </a:extLst>
                </a:gridCol>
                <a:gridCol w="371050">
                  <a:extLst>
                    <a:ext uri="{9D8B030D-6E8A-4147-A177-3AD203B41FA5}">
                      <a16:colId xmlns:a16="http://schemas.microsoft.com/office/drawing/2014/main" val="2693885531"/>
                    </a:ext>
                  </a:extLst>
                </a:gridCol>
                <a:gridCol w="371050">
                  <a:extLst>
                    <a:ext uri="{9D8B030D-6E8A-4147-A177-3AD203B41FA5}">
                      <a16:colId xmlns:a16="http://schemas.microsoft.com/office/drawing/2014/main" val="2467834489"/>
                    </a:ext>
                  </a:extLst>
                </a:gridCol>
                <a:gridCol w="371050">
                  <a:extLst>
                    <a:ext uri="{9D8B030D-6E8A-4147-A177-3AD203B41FA5}">
                      <a16:colId xmlns:a16="http://schemas.microsoft.com/office/drawing/2014/main" val="2062772555"/>
                    </a:ext>
                  </a:extLst>
                </a:gridCol>
              </a:tblGrid>
              <a:tr h="314154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32553"/>
                  </a:ext>
                </a:extLst>
              </a:tr>
              <a:tr h="314154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289878"/>
                  </a:ext>
                </a:extLst>
              </a:tr>
              <a:tr h="314154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534413"/>
                  </a:ext>
                </a:extLst>
              </a:tr>
              <a:tr h="314154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328598"/>
                  </a:ext>
                </a:extLst>
              </a:tr>
              <a:tr h="314154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186958"/>
                  </a:ext>
                </a:extLst>
              </a:tr>
              <a:tr h="314154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334360"/>
                  </a:ext>
                </a:extLst>
              </a:tr>
              <a:tr h="314154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773015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246014"/>
              </p:ext>
            </p:extLst>
          </p:nvPr>
        </p:nvGraphicFramePr>
        <p:xfrm>
          <a:off x="9504703" y="4195146"/>
          <a:ext cx="259735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050">
                  <a:extLst>
                    <a:ext uri="{9D8B030D-6E8A-4147-A177-3AD203B41FA5}">
                      <a16:colId xmlns:a16="http://schemas.microsoft.com/office/drawing/2014/main" val="357248708"/>
                    </a:ext>
                  </a:extLst>
                </a:gridCol>
                <a:gridCol w="371050">
                  <a:extLst>
                    <a:ext uri="{9D8B030D-6E8A-4147-A177-3AD203B41FA5}">
                      <a16:colId xmlns:a16="http://schemas.microsoft.com/office/drawing/2014/main" val="3752084429"/>
                    </a:ext>
                  </a:extLst>
                </a:gridCol>
                <a:gridCol w="371050">
                  <a:extLst>
                    <a:ext uri="{9D8B030D-6E8A-4147-A177-3AD203B41FA5}">
                      <a16:colId xmlns:a16="http://schemas.microsoft.com/office/drawing/2014/main" val="3030899842"/>
                    </a:ext>
                  </a:extLst>
                </a:gridCol>
                <a:gridCol w="371050">
                  <a:extLst>
                    <a:ext uri="{9D8B030D-6E8A-4147-A177-3AD203B41FA5}">
                      <a16:colId xmlns:a16="http://schemas.microsoft.com/office/drawing/2014/main" val="1401374562"/>
                    </a:ext>
                  </a:extLst>
                </a:gridCol>
                <a:gridCol w="371050">
                  <a:extLst>
                    <a:ext uri="{9D8B030D-6E8A-4147-A177-3AD203B41FA5}">
                      <a16:colId xmlns:a16="http://schemas.microsoft.com/office/drawing/2014/main" val="2693885531"/>
                    </a:ext>
                  </a:extLst>
                </a:gridCol>
                <a:gridCol w="371050">
                  <a:extLst>
                    <a:ext uri="{9D8B030D-6E8A-4147-A177-3AD203B41FA5}">
                      <a16:colId xmlns:a16="http://schemas.microsoft.com/office/drawing/2014/main" val="2467834489"/>
                    </a:ext>
                  </a:extLst>
                </a:gridCol>
                <a:gridCol w="371050">
                  <a:extLst>
                    <a:ext uri="{9D8B030D-6E8A-4147-A177-3AD203B41FA5}">
                      <a16:colId xmlns:a16="http://schemas.microsoft.com/office/drawing/2014/main" val="2062772555"/>
                    </a:ext>
                  </a:extLst>
                </a:gridCol>
              </a:tblGrid>
              <a:tr h="34303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32553"/>
                  </a:ext>
                </a:extLst>
              </a:tr>
              <a:tr h="34303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289878"/>
                  </a:ext>
                </a:extLst>
              </a:tr>
              <a:tr h="34303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534413"/>
                  </a:ext>
                </a:extLst>
              </a:tr>
              <a:tr h="34303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328598"/>
                  </a:ext>
                </a:extLst>
              </a:tr>
              <a:tr h="34303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186958"/>
                  </a:ext>
                </a:extLst>
              </a:tr>
              <a:tr h="34303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334360"/>
                  </a:ext>
                </a:extLst>
              </a:tr>
              <a:tr h="34303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773015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777717"/>
              </p:ext>
            </p:extLst>
          </p:nvPr>
        </p:nvGraphicFramePr>
        <p:xfrm>
          <a:off x="8352282" y="4823938"/>
          <a:ext cx="111315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050">
                  <a:extLst>
                    <a:ext uri="{9D8B030D-6E8A-4147-A177-3AD203B41FA5}">
                      <a16:colId xmlns:a16="http://schemas.microsoft.com/office/drawing/2014/main" val="357248708"/>
                    </a:ext>
                  </a:extLst>
                </a:gridCol>
                <a:gridCol w="371050">
                  <a:extLst>
                    <a:ext uri="{9D8B030D-6E8A-4147-A177-3AD203B41FA5}">
                      <a16:colId xmlns:a16="http://schemas.microsoft.com/office/drawing/2014/main" val="3752084429"/>
                    </a:ext>
                  </a:extLst>
                </a:gridCol>
                <a:gridCol w="371050">
                  <a:extLst>
                    <a:ext uri="{9D8B030D-6E8A-4147-A177-3AD203B41FA5}">
                      <a16:colId xmlns:a16="http://schemas.microsoft.com/office/drawing/2014/main" val="3030899842"/>
                    </a:ext>
                  </a:extLst>
                </a:gridCol>
              </a:tblGrid>
              <a:tr h="3141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32553"/>
                  </a:ext>
                </a:extLst>
              </a:tr>
              <a:tr h="314154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289878"/>
                  </a:ext>
                </a:extLst>
              </a:tr>
              <a:tr h="314154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534413"/>
                  </a:ext>
                </a:extLst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26073" y="5921218"/>
            <a:ext cx="2613174" cy="3974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26074" y="6406089"/>
            <a:ext cx="2613174" cy="38766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4533" y="6506490"/>
            <a:ext cx="1130770" cy="18686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4534" y="6010945"/>
            <a:ext cx="1130770" cy="180339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4409481" y="594931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卷积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409481" y="640388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相关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96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</a:t>
            </a:r>
            <a:r>
              <a:rPr lang="zh-CN" altLang="en-US" dirty="0" smtClean="0"/>
              <a:t>像做输入 </a:t>
            </a:r>
            <a:r>
              <a:rPr lang="en-US" altLang="zh-CN" dirty="0" smtClean="0"/>
              <a:t>- </a:t>
            </a:r>
            <a:r>
              <a:rPr lang="zh-CN" altLang="en-US" dirty="0" smtClean="0"/>
              <a:t>传统做法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  <a:ea typeface="+mj-ea"/>
              </a:rPr>
              <a:t>来盘</a:t>
            </a:r>
            <a:r>
              <a:rPr lang="en-US" altLang="zh-CN" dirty="0" smtClean="0">
                <a:latin typeface="+mj-ea"/>
                <a:ea typeface="+mj-ea"/>
              </a:rPr>
              <a:t>CODE @</a:t>
            </a:r>
            <a:r>
              <a:rPr lang="en-US" altLang="zh-CN" dirty="0" smtClean="0">
                <a:latin typeface="+mj-ea"/>
                <a:ea typeface="+mj-ea"/>
                <a:hlinkClick r:id="rId3"/>
              </a:rPr>
              <a:t>HERE</a:t>
            </a:r>
            <a:endParaRPr lang="en-US" dirty="0">
              <a:latin typeface="+mj-ea"/>
              <a:ea typeface="+mj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636" y="1346773"/>
            <a:ext cx="3020588" cy="2381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9263" y="788575"/>
            <a:ext cx="1748250" cy="3363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0756" y="4853259"/>
            <a:ext cx="1864800" cy="1603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60756" y="4347545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丢失</a:t>
            </a:r>
            <a:r>
              <a:rPr lang="zh-CN" altLang="en-US" dirty="0"/>
              <a:t>空</a:t>
            </a:r>
            <a:r>
              <a:rPr lang="zh-CN" altLang="en-US" dirty="0" smtClean="0"/>
              <a:t>间结构特征</a:t>
            </a:r>
            <a:r>
              <a:rPr lang="en-US" altLang="zh-CN" dirty="0" smtClean="0"/>
              <a:t>: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5461" y="2430668"/>
            <a:ext cx="3652838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95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ConvNet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LeNet-5, 1998</a:t>
            </a:r>
          </a:p>
          <a:p>
            <a:pPr lvl="1"/>
            <a:r>
              <a:rPr lang="en-US" altLang="zh-CN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CNN</a:t>
            </a:r>
            <a:endParaRPr lang="en-US" dirty="0" smtClean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endParaRPr lang="en-US" dirty="0" smtClean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endParaRPr lang="en-US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endParaRPr lang="en-US" dirty="0" smtClean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r>
              <a:rPr lang="en-US" dirty="0" err="1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AlexNet</a:t>
            </a:r>
            <a:r>
              <a:rPr 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, </a:t>
            </a:r>
            <a:r>
              <a:rPr lang="en-US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2012</a:t>
            </a:r>
          </a:p>
          <a:p>
            <a:pPr lvl="1"/>
            <a:r>
              <a:rPr lang="en-US" sz="1800" dirty="0" err="1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ReLU</a:t>
            </a:r>
            <a:endParaRPr lang="en-US" sz="1800" dirty="0" smtClean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pPr lvl="1"/>
            <a:r>
              <a:rPr lang="en-US" sz="1800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Batch Normalization</a:t>
            </a:r>
          </a:p>
          <a:p>
            <a:pPr lvl="1"/>
            <a:r>
              <a:rPr lang="en-US" sz="1800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Max Pooling</a:t>
            </a:r>
          </a:p>
          <a:p>
            <a:pPr lvl="1"/>
            <a:r>
              <a:rPr lang="en-US" sz="18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Data </a:t>
            </a:r>
            <a:r>
              <a:rPr lang="en-US" sz="1800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Augmentation</a:t>
            </a:r>
          </a:p>
          <a:p>
            <a:pPr lvl="1"/>
            <a:r>
              <a:rPr lang="en-US" sz="1800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Dropout regularization</a:t>
            </a:r>
          </a:p>
          <a:p>
            <a:pPr lvl="1"/>
            <a:endParaRPr lang="en-US" sz="1800" dirty="0"/>
          </a:p>
          <a:p>
            <a:endParaRPr lang="en-US" sz="2200" dirty="0"/>
          </a:p>
        </p:txBody>
      </p:sp>
      <p:pic>
        <p:nvPicPr>
          <p:cNvPr id="5122" name="Picture 2" descr="https://world4jason.gitbooks.io/research-log/content/deepLearning/CNN/img/len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684" y="1604186"/>
            <a:ext cx="7264879" cy="250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4578" y="4362450"/>
            <a:ext cx="5676900" cy="2495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45091" y="6242918"/>
            <a:ext cx="1971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Good Read @</a:t>
            </a:r>
            <a:r>
              <a:rPr lang="en-US" dirty="0" smtClean="0">
                <a:hlinkClick r:id="rId5"/>
              </a:rPr>
              <a:t>HERE</a:t>
            </a:r>
            <a:endParaRPr lang="en-US" dirty="0"/>
          </a:p>
        </p:txBody>
      </p:sp>
      <p:pic>
        <p:nvPicPr>
          <p:cNvPr id="5124" name="Picture 4" descr="max_polli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3578" y="4529965"/>
            <a:ext cx="1834207" cy="156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761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ConvNet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来盘</a:t>
            </a:r>
            <a:r>
              <a:rPr lang="en-US" altLang="zh-CN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CODE @</a:t>
            </a:r>
            <a:r>
              <a:rPr lang="en-US" altLang="zh-CN" dirty="0">
                <a:latin typeface="DengXian Light" panose="02010600030101010101" pitchFamily="2" charset="-122"/>
                <a:ea typeface="DengXian Light" panose="02010600030101010101" pitchFamily="2" charset="-122"/>
                <a:hlinkClick r:id="rId3"/>
              </a:rPr>
              <a:t>HERE</a:t>
            </a:r>
            <a:endParaRPr lang="en-US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22" y="2364737"/>
            <a:ext cx="4657725" cy="1228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8254" y="1690688"/>
            <a:ext cx="5517931" cy="4516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813" y="4267512"/>
            <a:ext cx="7092556" cy="171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544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为啥要深呢？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436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Bias(</a:t>
            </a:r>
            <a:r>
              <a:rPr lang="zh-CN" altLang="en-US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偏差</a:t>
            </a:r>
            <a:r>
              <a:rPr lang="en-US" altLang="zh-CN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) vs. Variance(</a:t>
            </a:r>
            <a:r>
              <a:rPr lang="zh-CN" altLang="en-US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方差</a:t>
            </a:r>
            <a:r>
              <a:rPr lang="en-US" altLang="zh-CN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)</a:t>
            </a:r>
          </a:p>
          <a:p>
            <a:endParaRPr lang="en-US" altLang="zh-CN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endParaRPr lang="en-US" altLang="zh-CN" dirty="0" smtClean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endParaRPr lang="en-US" altLang="zh-CN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endParaRPr lang="en-US" altLang="zh-CN" dirty="0" smtClean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endParaRPr lang="en-US" altLang="zh-CN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r>
              <a:rPr lang="zh-CN" altLang="en-US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要</a:t>
            </a:r>
            <a:r>
              <a:rPr lang="en-US" altLang="zh-CN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HOLD</a:t>
            </a:r>
            <a:r>
              <a:rPr lang="zh-CN" altLang="en-US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大数据，需要大容量（复杂）的模型</a:t>
            </a:r>
            <a:endParaRPr lang="en-US" altLang="zh-CN" dirty="0" smtClean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r>
              <a:rPr lang="zh-CN" altLang="en-US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同样的容量，深模型比浅模型需要更少的参数。</a:t>
            </a:r>
            <a:endParaRPr lang="en-US" altLang="zh-CN" dirty="0" smtClean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r>
              <a: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直</a:t>
            </a:r>
            <a:r>
              <a:rPr lang="zh-CN" altLang="en-US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觉：</a:t>
            </a:r>
            <a:r>
              <a:rPr 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224</a:t>
            </a:r>
            <a:r>
              <a: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*</a:t>
            </a:r>
            <a:r>
              <a:rPr lang="en-US" altLang="zh-CN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224</a:t>
            </a:r>
            <a:r>
              <a: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*</a:t>
            </a:r>
            <a:r>
              <a:rPr lang="en-US" altLang="zh-CN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3 = </a:t>
            </a:r>
            <a:r>
              <a:rPr lang="en-US" altLang="zh-CN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150528</a:t>
            </a:r>
            <a:endParaRPr lang="en-US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760" y="2325447"/>
            <a:ext cx="3671109" cy="22543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4592" y="2325447"/>
            <a:ext cx="3785356" cy="2432293"/>
          </a:xfrm>
          <a:prstGeom prst="rect">
            <a:avLst/>
          </a:prstGeom>
        </p:spPr>
      </p:pic>
      <p:pic>
        <p:nvPicPr>
          <p:cNvPr id="6146" name="Picture 2" descr="Understanding bias and Varianc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27" y="2325448"/>
            <a:ext cx="2482370" cy="2432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33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情绪的解析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The Book @</a:t>
            </a:r>
            <a:r>
              <a:rPr lang="en-US" altLang="zh-CN" dirty="0" smtClean="0">
                <a:latin typeface="DengXian Light" panose="02010600030101010101" pitchFamily="2" charset="-122"/>
                <a:ea typeface="DengXian Light" panose="02010600030101010101" pitchFamily="2" charset="-122"/>
                <a:hlinkClick r:id="rId3"/>
              </a:rPr>
              <a:t>HERE</a:t>
            </a:r>
            <a:endParaRPr lang="en-US" altLang="zh-CN" dirty="0" smtClean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endParaRPr lang="en-US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r>
              <a:rPr lang="en-US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7</a:t>
            </a:r>
            <a:r>
              <a:rPr lang="zh-CN" altLang="en-US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种基本表情：</a:t>
            </a:r>
            <a:endParaRPr lang="en-US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</p:txBody>
      </p:sp>
      <p:pic>
        <p:nvPicPr>
          <p:cNvPr id="1026" name="Picture 2" descr="https://img3.doubanio.com/lpic/s882680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299" y="4632219"/>
            <a:ext cx="1351823" cy="190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5277" y="147918"/>
            <a:ext cx="3346169" cy="42670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330108"/>
            <a:ext cx="48672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41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3"/>
              </a:rPr>
              <a:t>https://www.kaggle.com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www.kaggle.com/c/challenges-in-representation-learning-facial-expression-recognition-challenge/data</a:t>
            </a:r>
            <a:endParaRPr lang="en-US" dirty="0" smtClean="0"/>
          </a:p>
          <a:p>
            <a:r>
              <a:rPr 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48x48 pixel grayscale images of </a:t>
            </a:r>
            <a:r>
              <a:rPr lang="en-US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faces</a:t>
            </a:r>
          </a:p>
          <a:p>
            <a:r>
              <a:rPr lang="en-US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Seven </a:t>
            </a:r>
            <a:r>
              <a:rPr 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categories (0=Angry, 1=Disgust, 2=Fear, 3=Happy, 4=Sad, 5=Surprise, 6=Neutral</a:t>
            </a:r>
            <a:r>
              <a:rPr lang="en-US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)</a:t>
            </a:r>
          </a:p>
          <a:p>
            <a:r>
              <a:rPr lang="en-US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Data</a:t>
            </a:r>
            <a:r>
              <a:rPr lang="en-US" altLang="zh-CN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set:</a:t>
            </a:r>
            <a:endParaRPr lang="en-US" dirty="0" smtClean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pPr lvl="1"/>
            <a:r>
              <a:rPr lang="en-US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Training set: 28,709 </a:t>
            </a:r>
            <a:r>
              <a:rPr 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examples</a:t>
            </a:r>
            <a:r>
              <a:rPr lang="en-US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.</a:t>
            </a:r>
          </a:p>
          <a:p>
            <a:pPr lvl="1"/>
            <a:r>
              <a:rPr lang="en-US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Public </a:t>
            </a:r>
            <a:r>
              <a:rPr 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test </a:t>
            </a:r>
            <a:r>
              <a:rPr lang="en-US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set: 3,589 examples</a:t>
            </a:r>
          </a:p>
          <a:p>
            <a:pPr lvl="1"/>
            <a:r>
              <a:rPr lang="en-US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Final </a:t>
            </a:r>
            <a:r>
              <a:rPr 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test </a:t>
            </a:r>
            <a:r>
              <a:rPr lang="en-US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set: </a:t>
            </a:r>
            <a:r>
              <a:rPr 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3,589 examples</a:t>
            </a:r>
            <a:endParaRPr lang="en-US" dirty="0" smtClean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Kagg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26" y="703080"/>
            <a:ext cx="22860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505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Facial Expression Recognition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16" y="1734754"/>
            <a:ext cx="11477968" cy="258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97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556</Words>
  <Application>Microsoft Office PowerPoint</Application>
  <PresentationFormat>Widescreen</PresentationFormat>
  <Paragraphs>204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等线 Light</vt:lpstr>
      <vt:lpstr>Arial</vt:lpstr>
      <vt:lpstr>Calibri</vt:lpstr>
      <vt:lpstr>Calibri Light</vt:lpstr>
      <vt:lpstr>Office Theme</vt:lpstr>
      <vt:lpstr>Convolutional Neural Network</vt:lpstr>
      <vt:lpstr>物理意义</vt:lpstr>
      <vt:lpstr>图像做输入 - 传统做法</vt:lpstr>
      <vt:lpstr>ConvNet</vt:lpstr>
      <vt:lpstr>ConvNet (cont.)</vt:lpstr>
      <vt:lpstr>为啥要深呢？</vt:lpstr>
      <vt:lpstr>情绪的解析</vt:lpstr>
      <vt:lpstr>PowerPoint Presentation</vt:lpstr>
      <vt:lpstr>Facial Expression Recognition</vt:lpstr>
      <vt:lpstr>DEMO</vt:lpstr>
      <vt:lpstr>Reference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</dc:title>
  <dc:creator>Yang Liu</dc:creator>
  <cp:lastModifiedBy>Yang Liu</cp:lastModifiedBy>
  <cp:revision>51</cp:revision>
  <dcterms:created xsi:type="dcterms:W3CDTF">2017-11-03T08:49:26Z</dcterms:created>
  <dcterms:modified xsi:type="dcterms:W3CDTF">2017-11-09T02:19:35Z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foamliu@microsoft.com</vt:lpwstr>
  </property>
  <property fmtid="{D5CDD505-2E9C-101B-9397-08002B2CF9AE}" pid="5" name="MSIP_Label_f42aa342-8706-4288-bd11-ebb85995028c_SetDate">
    <vt:lpwstr>2017-11-03T08:49:31.0373271Z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