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6" r:id="rId4"/>
    <p:sldId id="257" r:id="rId5"/>
    <p:sldId id="260" r:id="rId6"/>
    <p:sldId id="262" r:id="rId7"/>
    <p:sldId id="259" r:id="rId8"/>
    <p:sldId id="263" r:id="rId9"/>
    <p:sldId id="264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8D3E2-78B9-46B1-B41D-5D49C5D2627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E5736-E147-4D4C-A630-9DA628E6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3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61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语料：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刘慈欣作品全集</a:t>
            </a:r>
            <a:r>
              <a:rPr lang="en-US" altLang="zh-CN" dirty="0" smtClean="0"/>
              <a:t>》</a:t>
            </a:r>
          </a:p>
          <a:p>
            <a:r>
              <a:rPr lang="en-US" altLang="zh-CN" dirty="0" err="1" smtClean="0"/>
              <a:t>embedding_size</a:t>
            </a:r>
            <a:r>
              <a:rPr lang="en-US" altLang="zh-CN" dirty="0" smtClean="0"/>
              <a:t> = 128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8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4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59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如果我们对词向量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kitten、cat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执行这样的操作：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kitten - cat + dog，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那么最终得到的嵌入向量（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 vector）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puppy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这个词向量十分相近。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0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思想与自编码器（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auto-encoder）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的很相似，先基于训练数据构建一个神经网络，当这个模型训练好以后，并不用这个训练好的模型做预测，真正需要的是这个模型中学到的参数。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2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skip_window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的一侧（左边或右边）选取词的数量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num_skips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从整个窗口中选取多少个不同的词作为我们的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word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输出一个概率分布，这个概率代表着我们的词典中的每个词是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的可能性。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95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向量每个维度的值只有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，假如单词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在词汇表中的出现位置为第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个，那么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的向量就是一个第三维度取值为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，其他维都为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维的向量。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输出编码：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每一个概率代表着当前词是输入样本中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的概率大小。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隐层没有使用任何激活函数，但是输出层使用了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sotfmax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我们基于成对的单词来对神经网络进行训练，训练样本是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word, output word 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这样的单词对，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one-hot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编码的向量。最终模型的输出是一个概率分布。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5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/>
              <a:t>embedding_size</a:t>
            </a:r>
            <a:r>
              <a:rPr lang="en-US" altLang="zh-CN" sz="1200" dirty="0" smtClean="0"/>
              <a:t>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个特征来表示一个单词（即每个词可以被表示为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维的向量）。那么隐层的权重矩阵应该为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列（隐层有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个结点）。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如果两个不同的单词有着非常相似的“上下文”（也就是窗口单词很相似，比如“</a:t>
            </a:r>
            <a:r>
              <a:rPr lang="en-US" sz="1200" dirty="0" smtClean="0"/>
              <a:t>Kitty climbed the tree”</a:t>
            </a:r>
            <a:r>
              <a:rPr lang="zh-CN" altLang="en-US" sz="1200" dirty="0" smtClean="0"/>
              <a:t>和“</a:t>
            </a:r>
            <a:r>
              <a:rPr lang="en-US" sz="1200" dirty="0" smtClean="0"/>
              <a:t>Cat climbed the tree”），</a:t>
            </a:r>
            <a:r>
              <a:rPr lang="zh-CN" altLang="en-US" sz="1200" dirty="0" smtClean="0"/>
              <a:t>那么通过我们的模型训练，这两个单词的嵌入向量将非常相似。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5736-E147-4D4C-A630-9DA628E6AE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9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6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7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4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2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2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C5E-802F-4E1E-BA6D-79BEA44A06D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3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3C5E-802F-4E1E-BA6D-79BEA44A06D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3EDB4-FB95-47D7-9543-4DB0A389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2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ccormickml.com/2016/04/19/word2vec-tutorial-the-skip-gram-mode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27234078" TargetMode="External"/><Relationship Id="rId5" Type="http://schemas.openxmlformats.org/officeDocument/2006/relationships/hyperlink" Target="https://becominghuman.ai/how-does-word2vecs-skip-gram-work-f92e0525def4" TargetMode="External"/><Relationship Id="rId4" Type="http://schemas.openxmlformats.org/officeDocument/2006/relationships/hyperlink" Target="http://www.thushv.com/natural_language_processing/word2vec-part-1-nlp-with-deep-learning-with-tensorflow-skip-gra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douban.com/subject/21771587/" TargetMode="External"/><Relationship Id="rId7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blog.csdn.net/u012162613/article/details/4592082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hinton/science.pdf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youtube.com/watch?v=_Ex1Ur85AV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Skip-Gram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9D17C-9CAF-4CA3-AC60-BFC1E76BF537}"/>
              </a:ext>
            </a:extLst>
          </p:cNvPr>
          <p:cNvSpPr txBox="1"/>
          <p:nvPr/>
        </p:nvSpPr>
        <p:spPr>
          <a:xfrm>
            <a:off x="9619361" y="6244120"/>
            <a:ext cx="2613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UCM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组内部分享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2017/11/13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注入变量</a:t>
            </a:r>
            <a:r>
              <a:rPr lang="en-US" dirty="0" smtClean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1800" dirty="0"/>
              <a:t>其</a:t>
            </a:r>
            <a:r>
              <a:rPr lang="zh-CN" altLang="en-US" sz="1800" dirty="0" smtClean="0"/>
              <a:t>它语料</a:t>
            </a:r>
            <a:endParaRPr lang="en-US" altLang="zh-CN" sz="1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1800" dirty="0"/>
              <a:t>输</a:t>
            </a:r>
            <a:r>
              <a:rPr lang="zh-CN" altLang="en-US" sz="1800" dirty="0" smtClean="0"/>
              <a:t>出层权重</a:t>
            </a:r>
            <a:endParaRPr lang="en-US" altLang="zh-CN" sz="1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1800" dirty="0"/>
              <a:t>可视化更多词</a:t>
            </a:r>
            <a:endParaRPr lang="en-US" altLang="zh-CN" sz="1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1800" dirty="0"/>
              <a:t>MORE</a:t>
            </a:r>
            <a:endParaRPr lang="en-US" altLang="zh-CN" sz="1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96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://mccormickml.com/2016/04/19/word2vec-tutorial-the-skip-gram-model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http://www.thushv.com/natural_language_processing/word2vec-part-1-nlp-with-deep-learning-with-tensorflow-skip-gram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becominghuman.ai/how-does-word2vecs-skip-gram-work-f92e0525def4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https://zhuanlan.zhihu.com/p/27234078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Flatland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《</a:t>
            </a:r>
            <a:r>
              <a:rPr lang="zh-CN" altLang="en-US" dirty="0" smtClean="0">
                <a:latin typeface="+mj-ea"/>
                <a:ea typeface="+mj-ea"/>
              </a:rPr>
              <a:t>平面国</a:t>
            </a:r>
            <a:r>
              <a:rPr lang="en-US" altLang="zh-CN" dirty="0" smtClean="0">
                <a:latin typeface="+mj-ea"/>
                <a:ea typeface="+mj-ea"/>
              </a:rPr>
              <a:t>》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://book.douban.com/subject/21771587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21" y="2572117"/>
            <a:ext cx="2264294" cy="3604846"/>
          </a:xfrm>
          <a:prstGeom prst="rect">
            <a:avLst/>
          </a:prstGeom>
        </p:spPr>
      </p:pic>
      <p:pic>
        <p:nvPicPr>
          <p:cNvPr id="2050" name="Picture 2" descr="http://payload231.cargocollective.com/1/11/377281/6932652/flatland_6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098" y="2572117"/>
            <a:ext cx="4441288" cy="360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wired.com/wp-content/uploads/2014/10/2d_flatland_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411" y="2572117"/>
            <a:ext cx="3299859" cy="360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8-cell-orig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738" y="410309"/>
            <a:ext cx="1852249" cy="185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11362" y="365125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Tesseract in </a:t>
            </a:r>
          </a:p>
          <a:p>
            <a:r>
              <a:rPr lang="zh-CN" altLang="en-US" dirty="0" smtClean="0"/>
              <a:t>三维空间 </a:t>
            </a:r>
            <a:r>
              <a:rPr lang="en-US" altLang="zh-CN" dirty="0" smtClean="0"/>
              <a:t>--&gt;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2569" y="2250733"/>
            <a:ext cx="23535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https://en.wikipedia.org/wiki/Tesseract</a:t>
            </a:r>
          </a:p>
        </p:txBody>
      </p:sp>
    </p:spTree>
    <p:extLst>
      <p:ext uri="{BB962C8B-B14F-4D97-AF65-F5344CB8AC3E}">
        <p14:creationId xmlns:p14="http://schemas.microsoft.com/office/powerpoint/2010/main" val="76551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</a:t>
            </a:r>
            <a:r>
              <a:rPr lang="zh-CN" altLang="en-US" dirty="0" smtClean="0"/>
              <a:t>入在高维空间中的低维流形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885781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降维：</a:t>
            </a:r>
            <a:r>
              <a:rPr lang="en-US" altLang="zh-CN" dirty="0" smtClean="0">
                <a:latin typeface="+mj-ea"/>
                <a:ea typeface="+mj-ea"/>
              </a:rPr>
              <a:t>M</a:t>
            </a:r>
            <a:r>
              <a:rPr lang="zh-CN" altLang="en-US" dirty="0" smtClean="0">
                <a:latin typeface="+mj-ea"/>
                <a:ea typeface="+mj-ea"/>
              </a:rPr>
              <a:t>维空间中的</a:t>
            </a:r>
            <a:r>
              <a:rPr lang="en-US" altLang="zh-CN" dirty="0" smtClean="0">
                <a:latin typeface="+mj-ea"/>
                <a:ea typeface="+mj-ea"/>
              </a:rPr>
              <a:t>N </a:t>
            </a:r>
            <a:r>
              <a:rPr lang="zh-CN" altLang="en-US" dirty="0" smtClean="0">
                <a:latin typeface="+mj-ea"/>
                <a:ea typeface="+mj-ea"/>
              </a:rPr>
              <a:t>个对象，在</a:t>
            </a:r>
            <a:r>
              <a:rPr lang="en-US" altLang="zh-CN" dirty="0" smtClean="0">
                <a:latin typeface="+mj-ea"/>
                <a:ea typeface="+mj-ea"/>
              </a:rPr>
              <a:t>D</a:t>
            </a:r>
            <a:r>
              <a:rPr lang="zh-CN" altLang="en-US" dirty="0" smtClean="0">
                <a:latin typeface="+mj-ea"/>
                <a:ea typeface="+mj-ea"/>
              </a:rPr>
              <a:t>维（</a:t>
            </a:r>
            <a:r>
              <a:rPr lang="en-US" altLang="zh-CN" dirty="0" smtClean="0">
                <a:latin typeface="+mj-ea"/>
                <a:ea typeface="+mj-ea"/>
              </a:rPr>
              <a:t>D&lt;M</a:t>
            </a:r>
            <a:r>
              <a:rPr lang="zh-CN" altLang="en-US" dirty="0" smtClean="0">
                <a:latin typeface="+mj-ea"/>
                <a:ea typeface="+mj-ea"/>
              </a:rPr>
              <a:t>）空间中找到最佳映射。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PCA</a:t>
            </a:r>
            <a:r>
              <a:rPr lang="zh-CN" altLang="en-US" dirty="0" smtClean="0">
                <a:latin typeface="+mj-ea"/>
                <a:ea typeface="+mj-ea"/>
              </a:rPr>
              <a:t>：在</a:t>
            </a:r>
            <a:r>
              <a:rPr lang="en-US" altLang="zh-CN" dirty="0" smtClean="0">
                <a:latin typeface="+mj-ea"/>
                <a:ea typeface="+mj-ea"/>
              </a:rPr>
              <a:t>M</a:t>
            </a:r>
            <a:r>
              <a:rPr lang="zh-CN" altLang="en-US" dirty="0" smtClean="0">
                <a:latin typeface="+mj-ea"/>
                <a:ea typeface="+mj-ea"/>
              </a:rPr>
              <a:t>维空间中找到一个</a:t>
            </a:r>
            <a:r>
              <a:rPr lang="en-US" altLang="zh-CN" dirty="0" smtClean="0">
                <a:latin typeface="+mj-ea"/>
                <a:ea typeface="+mj-ea"/>
              </a:rPr>
              <a:t>D</a:t>
            </a:r>
            <a:r>
              <a:rPr lang="zh-CN" altLang="en-US" dirty="0" smtClean="0">
                <a:latin typeface="+mj-ea"/>
                <a:ea typeface="+mj-ea"/>
              </a:rPr>
              <a:t>维的超平面，以最小化方差：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线性方法的局限性：对象在</a:t>
            </a:r>
            <a:r>
              <a:rPr lang="en-US" altLang="zh-CN" dirty="0">
                <a:latin typeface="+mj-ea"/>
                <a:ea typeface="+mj-ea"/>
              </a:rPr>
              <a:t>D</a:t>
            </a:r>
            <a:r>
              <a:rPr lang="zh-CN" altLang="en-US" dirty="0" smtClean="0">
                <a:latin typeface="+mj-ea"/>
                <a:ea typeface="+mj-ea"/>
              </a:rPr>
              <a:t>维</a:t>
            </a:r>
            <a:r>
              <a:rPr lang="zh-CN" altLang="en-US" dirty="0">
                <a:latin typeface="+mj-ea"/>
                <a:ea typeface="+mj-ea"/>
              </a:rPr>
              <a:t>流形</a:t>
            </a:r>
            <a:r>
              <a:rPr lang="zh-CN" altLang="en-US" dirty="0" smtClean="0">
                <a:latin typeface="+mj-ea"/>
                <a:ea typeface="+mj-ea"/>
              </a:rPr>
              <a:t>上。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流</a:t>
            </a:r>
            <a:r>
              <a:rPr lang="zh-CN" altLang="en-US" dirty="0" smtClean="0">
                <a:latin typeface="+mj-ea"/>
                <a:ea typeface="+mj-ea"/>
              </a:rPr>
              <a:t>形：</a:t>
            </a:r>
            <a:r>
              <a:rPr lang="zh-CN" altLang="en-US" dirty="0">
                <a:latin typeface="+mj-ea"/>
                <a:ea typeface="+mj-ea"/>
              </a:rPr>
              <a:t>曲线、曲面在高维空间中的推</a:t>
            </a:r>
            <a:r>
              <a:rPr lang="zh-CN" altLang="en-US" dirty="0" smtClean="0">
                <a:latin typeface="+mj-ea"/>
                <a:ea typeface="+mj-ea"/>
              </a:rPr>
              <a:t>广，即“超曲面”。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嵌入空间、嵌入映射、</a:t>
            </a:r>
            <a:r>
              <a:rPr lang="zh-CN" altLang="en-US" dirty="0">
                <a:latin typeface="+mj-ea"/>
                <a:ea typeface="+mj-ea"/>
              </a:rPr>
              <a:t>流行学</a:t>
            </a:r>
            <a:r>
              <a:rPr lang="zh-CN" altLang="en-US" dirty="0" smtClean="0">
                <a:latin typeface="+mj-ea"/>
                <a:ea typeface="+mj-ea"/>
              </a:rPr>
              <a:t>习</a:t>
            </a:r>
            <a:endParaRPr lang="en-US" altLang="zh-CN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065" y="305593"/>
            <a:ext cx="2324100" cy="369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5007" y="642347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空间结构：两点距离</a:t>
            </a:r>
            <a:endParaRPr lang="en-US" dirty="0"/>
          </a:p>
        </p:txBody>
      </p:sp>
      <p:pic>
        <p:nvPicPr>
          <p:cNvPr id="6" name="Picture 2" descr="这里写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089" y="3064066"/>
            <a:ext cx="3798277" cy="167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107" y="3406699"/>
            <a:ext cx="2146463" cy="855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893" y="4566859"/>
            <a:ext cx="2380272" cy="185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381020" y="41524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维空间，两个自由度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3926" y="340669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各种降</a:t>
            </a:r>
            <a:endParaRPr lang="en-US" altLang="zh-CN" dirty="0" smtClean="0"/>
          </a:p>
          <a:p>
            <a:r>
              <a:rPr lang="zh-CN" altLang="en-US" dirty="0" smtClean="0"/>
              <a:t>维方法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26689" y="5604890"/>
            <a:ext cx="1971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Good </a:t>
            </a:r>
            <a:r>
              <a:rPr lang="en-US" altLang="zh-CN" dirty="0"/>
              <a:t>Read @</a:t>
            </a:r>
            <a:r>
              <a:rPr lang="en-US" altLang="zh-CN" dirty="0">
                <a:hlinkClick r:id="rId7"/>
              </a:rPr>
              <a:t>HERE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504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嵌入（</a:t>
            </a:r>
            <a:r>
              <a:rPr lang="en-US" altLang="zh-CN" dirty="0">
                <a:latin typeface="+mj-ea"/>
                <a:ea typeface="+mj-ea"/>
              </a:rPr>
              <a:t>embedding</a:t>
            </a:r>
            <a:r>
              <a:rPr lang="zh-CN" altLang="en-US" dirty="0">
                <a:latin typeface="+mj-ea"/>
                <a:ea typeface="+mj-ea"/>
              </a:rPr>
              <a:t>）</a:t>
            </a:r>
            <a:endParaRPr lang="en-US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从</a:t>
            </a:r>
            <a:r>
              <a:rPr lang="zh-CN" altLang="en-US" dirty="0">
                <a:latin typeface="+mj-ea"/>
                <a:ea typeface="+mj-ea"/>
              </a:rPr>
              <a:t>大量文本语料中以无监督的方</a:t>
            </a:r>
            <a:r>
              <a:rPr lang="zh-CN" altLang="en-US" dirty="0" smtClean="0">
                <a:latin typeface="+mj-ea"/>
                <a:ea typeface="+mj-ea"/>
              </a:rPr>
              <a:t>式提取语义</a:t>
            </a:r>
            <a:r>
              <a:rPr lang="zh-CN" altLang="en-US" dirty="0">
                <a:latin typeface="+mj-ea"/>
                <a:ea typeface="+mj-ea"/>
              </a:rPr>
              <a:t>信</a:t>
            </a:r>
            <a:r>
              <a:rPr lang="zh-CN" altLang="en-US" dirty="0" smtClean="0">
                <a:latin typeface="+mj-ea"/>
                <a:ea typeface="+mj-ea"/>
              </a:rPr>
              <a:t>息</a:t>
            </a:r>
            <a:endParaRPr lang="en-US" altLang="zh-CN" dirty="0" smtClean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用词向量的方式表征词的语义信</a:t>
            </a:r>
            <a:r>
              <a:rPr lang="zh-CN" altLang="en-US" dirty="0" smtClean="0">
                <a:latin typeface="+mj-ea"/>
                <a:ea typeface="+mj-ea"/>
              </a:rPr>
              <a:t>息</a:t>
            </a:r>
            <a:endParaRPr lang="en-US" altLang="zh-CN" dirty="0" smtClean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语</a:t>
            </a:r>
            <a:r>
              <a:rPr lang="zh-CN" altLang="en-US" dirty="0">
                <a:latin typeface="+mj-ea"/>
                <a:ea typeface="+mj-ea"/>
              </a:rPr>
              <a:t>义上相似</a:t>
            </a:r>
            <a:r>
              <a:rPr lang="zh-CN" altLang="en-US" dirty="0" smtClean="0">
                <a:latin typeface="+mj-ea"/>
                <a:ea typeface="+mj-ea"/>
              </a:rPr>
              <a:t>的词在</a:t>
            </a:r>
            <a:r>
              <a:rPr lang="zh-CN" altLang="en-US" dirty="0">
                <a:latin typeface="+mj-ea"/>
                <a:ea typeface="+mj-ea"/>
              </a:rPr>
              <a:t>嵌入空</a:t>
            </a:r>
            <a:r>
              <a:rPr lang="zh-CN" altLang="en-US" dirty="0" smtClean="0">
                <a:latin typeface="+mj-ea"/>
                <a:ea typeface="+mj-ea"/>
              </a:rPr>
              <a:t>间内</a:t>
            </a:r>
            <a:r>
              <a:rPr lang="zh-CN" altLang="en-US" dirty="0">
                <a:latin typeface="+mj-ea"/>
                <a:ea typeface="+mj-ea"/>
              </a:rPr>
              <a:t>距</a:t>
            </a:r>
            <a:r>
              <a:rPr lang="zh-CN" altLang="en-US" dirty="0" smtClean="0">
                <a:latin typeface="+mj-ea"/>
                <a:ea typeface="+mj-ea"/>
              </a:rPr>
              <a:t>离相近</a:t>
            </a:r>
            <a:endParaRPr lang="en-US" altLang="zh-CN" dirty="0" smtClean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19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60" y="-150687"/>
            <a:ext cx="10515600" cy="1325563"/>
          </a:xfrm>
        </p:spPr>
        <p:txBody>
          <a:bodyPr/>
          <a:lstStyle/>
          <a:p>
            <a:r>
              <a:rPr lang="en-US" dirty="0"/>
              <a:t>Skip-Gram</a:t>
            </a:r>
            <a:r>
              <a:rPr lang="zh-CN" altLang="en-US" dirty="0"/>
              <a:t>和</a:t>
            </a:r>
            <a:r>
              <a:rPr lang="en-US" dirty="0"/>
              <a:t>CBOW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752" y="1485656"/>
            <a:ext cx="2425910" cy="435133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+mj-ea"/>
                <a:ea typeface="+mj-ea"/>
              </a:rPr>
              <a:t>Skip-Gram</a:t>
            </a:r>
            <a:r>
              <a:rPr lang="zh-CN" altLang="en-US" sz="1600" dirty="0">
                <a:latin typeface="+mj-ea"/>
                <a:ea typeface="+mj-ea"/>
              </a:rPr>
              <a:t>是给定</a:t>
            </a:r>
            <a:r>
              <a:rPr lang="en-US" sz="1600" dirty="0">
                <a:latin typeface="+mj-ea"/>
                <a:ea typeface="+mj-ea"/>
              </a:rPr>
              <a:t>input word</a:t>
            </a:r>
            <a:r>
              <a:rPr lang="zh-CN" altLang="en-US" sz="1600" dirty="0">
                <a:latin typeface="+mj-ea"/>
                <a:ea typeface="+mj-ea"/>
              </a:rPr>
              <a:t>来预测上下文。而</a:t>
            </a:r>
            <a:r>
              <a:rPr lang="en-US" sz="1600" dirty="0">
                <a:latin typeface="+mj-ea"/>
                <a:ea typeface="+mj-ea"/>
              </a:rPr>
              <a:t>CBOW</a:t>
            </a:r>
            <a:r>
              <a:rPr lang="zh-CN" altLang="en-US" sz="1600" dirty="0">
                <a:latin typeface="+mj-ea"/>
                <a:ea typeface="+mj-ea"/>
              </a:rPr>
              <a:t>是给定上下文，来预测</a:t>
            </a:r>
            <a:r>
              <a:rPr lang="en-US" sz="1600" dirty="0">
                <a:latin typeface="+mj-ea"/>
                <a:ea typeface="+mj-ea"/>
              </a:rPr>
              <a:t>input word</a:t>
            </a:r>
            <a:r>
              <a:rPr lang="en-US" sz="1600" dirty="0" smtClean="0">
                <a:latin typeface="+mj-ea"/>
                <a:ea typeface="+mj-ea"/>
              </a:rPr>
              <a:t>。</a:t>
            </a:r>
          </a:p>
          <a:p>
            <a:endParaRPr lang="en-US" sz="1600" dirty="0">
              <a:latin typeface="+mj-ea"/>
              <a:ea typeface="+mj-ea"/>
            </a:endParaRPr>
          </a:p>
          <a:p>
            <a:r>
              <a:rPr lang="en-US" sz="1600" dirty="0" smtClean="0">
                <a:latin typeface="+mj-ea"/>
                <a:ea typeface="+mj-ea"/>
              </a:rPr>
              <a:t>Word2Vec</a:t>
            </a:r>
            <a:r>
              <a:rPr lang="zh-CN" altLang="en-US" sz="1600" dirty="0" smtClean="0">
                <a:latin typeface="+mj-ea"/>
                <a:ea typeface="+mj-ea"/>
              </a:rPr>
              <a:t>分两步：</a:t>
            </a:r>
            <a:endParaRPr lang="en-US" altLang="zh-CN" sz="1600" dirty="0" smtClean="0">
              <a:latin typeface="+mj-ea"/>
              <a:ea typeface="+mj-ea"/>
            </a:endParaRPr>
          </a:p>
          <a:p>
            <a:pPr lvl="1">
              <a:buFont typeface="+mj-lt"/>
              <a:buAutoNum type="arabicPeriod"/>
            </a:pPr>
            <a:r>
              <a:rPr lang="zh-CN" altLang="en-US" sz="1050" dirty="0">
                <a:latin typeface="+mj-ea"/>
                <a:ea typeface="+mj-ea"/>
              </a:rPr>
              <a:t>建立模</a:t>
            </a:r>
            <a:r>
              <a:rPr lang="zh-CN" altLang="en-US" sz="1050" dirty="0" smtClean="0">
                <a:latin typeface="+mj-ea"/>
                <a:ea typeface="+mj-ea"/>
              </a:rPr>
              <a:t>型</a:t>
            </a:r>
            <a:endParaRPr lang="en-US" altLang="zh-CN" sz="1050" dirty="0" smtClean="0">
              <a:latin typeface="+mj-ea"/>
              <a:ea typeface="+mj-ea"/>
            </a:endParaRPr>
          </a:p>
          <a:p>
            <a:pPr lvl="1">
              <a:buFont typeface="+mj-lt"/>
              <a:buAutoNum type="arabicPeriod"/>
            </a:pPr>
            <a:r>
              <a:rPr lang="zh-CN" altLang="en-US" sz="1050" dirty="0">
                <a:latin typeface="+mj-ea"/>
                <a:ea typeface="+mj-ea"/>
              </a:rPr>
              <a:t>通过模型获取嵌入词向量</a:t>
            </a:r>
            <a:endParaRPr lang="en-US" altLang="zh-CN" sz="1050" dirty="0" smtClean="0">
              <a:latin typeface="+mj-ea"/>
              <a:ea typeface="+mj-ea"/>
            </a:endParaRPr>
          </a:p>
          <a:p>
            <a:pPr lvl="1"/>
            <a:endParaRPr lang="en-US" sz="6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384" y="1200960"/>
            <a:ext cx="9294864" cy="56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自编码</a:t>
            </a:r>
            <a:r>
              <a:rPr lang="zh-CN" altLang="en-US" dirty="0" smtClean="0"/>
              <a:t>器（</a:t>
            </a:r>
            <a:r>
              <a:rPr lang="en-US" dirty="0" smtClean="0"/>
              <a:t>auto-encoder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latin typeface="+mj-ea"/>
                <a:ea typeface="+mj-ea"/>
              </a:rPr>
              <a:t>One </a:t>
            </a:r>
            <a:r>
              <a:rPr lang="en-US" altLang="zh-CN" dirty="0">
                <a:latin typeface="+mj-ea"/>
                <a:ea typeface="+mj-ea"/>
              </a:rPr>
              <a:t>Good Read @</a:t>
            </a:r>
            <a:r>
              <a:rPr lang="en-US" altLang="zh-CN" dirty="0" smtClean="0">
                <a:latin typeface="+mj-ea"/>
                <a:ea typeface="+mj-ea"/>
                <a:hlinkClick r:id="rId3"/>
              </a:rPr>
              <a:t>HERE</a:t>
            </a:r>
            <a:r>
              <a:rPr lang="en-US" altLang="zh-CN" dirty="0" smtClean="0">
                <a:latin typeface="+mj-ea"/>
                <a:ea typeface="+mj-ea"/>
              </a:rPr>
              <a:t> &amp; </a:t>
            </a:r>
            <a:r>
              <a:rPr lang="en-US" altLang="zh-CN" dirty="0" smtClean="0">
                <a:latin typeface="+mj-ea"/>
                <a:ea typeface="+mj-ea"/>
                <a:hlinkClick r:id="rId4"/>
              </a:rPr>
              <a:t>HERE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18492"/>
            <a:ext cx="4277783" cy="3985846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 rot="18594738">
            <a:off x="10331815" y="1637725"/>
            <a:ext cx="239277" cy="381584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913" y="2001629"/>
            <a:ext cx="5016808" cy="2365339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 rot="16200000">
            <a:off x="10913660" y="2012863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Up Arrow 8"/>
          <p:cNvSpPr/>
          <p:nvPr/>
        </p:nvSpPr>
        <p:spPr>
          <a:xfrm rot="16200000">
            <a:off x="10919522" y="2253635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24091" y="2046295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Origin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1218195" y="2304686"/>
            <a:ext cx="983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autoencoder</a:t>
            </a:r>
            <a:endParaRPr lang="en-US" sz="1200" dirty="0"/>
          </a:p>
        </p:txBody>
      </p:sp>
      <p:sp>
        <p:nvSpPr>
          <p:cNvPr id="12" name="Up Arrow 11"/>
          <p:cNvSpPr/>
          <p:nvPr/>
        </p:nvSpPr>
        <p:spPr>
          <a:xfrm rot="16200000">
            <a:off x="10907765" y="2607747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206438" y="2658798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PCA</a:t>
            </a:r>
            <a:endParaRPr lang="en-US" sz="1200" dirty="0"/>
          </a:p>
        </p:txBody>
      </p:sp>
      <p:sp>
        <p:nvSpPr>
          <p:cNvPr id="14" name="Up Arrow 13"/>
          <p:cNvSpPr/>
          <p:nvPr/>
        </p:nvSpPr>
        <p:spPr>
          <a:xfrm rot="16200000">
            <a:off x="10913661" y="3036533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Up Arrow 14"/>
          <p:cNvSpPr/>
          <p:nvPr/>
        </p:nvSpPr>
        <p:spPr>
          <a:xfrm rot="16200000">
            <a:off x="10919523" y="3388679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224092" y="3069965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Origin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1218196" y="3439730"/>
            <a:ext cx="983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autoencoder</a:t>
            </a:r>
            <a:endParaRPr lang="en-US" sz="1200" dirty="0"/>
          </a:p>
        </p:txBody>
      </p:sp>
      <p:sp>
        <p:nvSpPr>
          <p:cNvPr id="18" name="Up Arrow 17"/>
          <p:cNvSpPr/>
          <p:nvPr/>
        </p:nvSpPr>
        <p:spPr>
          <a:xfrm rot="16200000">
            <a:off x="10907766" y="3754513"/>
            <a:ext cx="239277" cy="381584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06439" y="3805564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PCA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9865" y="4722574"/>
            <a:ext cx="4622973" cy="198189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451453" y="4518991"/>
            <a:ext cx="983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autoencoder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82045" y="4518991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41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Fake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64877" cy="435133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构建一个完整的神经网络作为我们的“</a:t>
            </a:r>
            <a:r>
              <a:rPr lang="en-US" altLang="zh-CN" sz="2000" dirty="0">
                <a:latin typeface="+mj-ea"/>
                <a:ea typeface="+mj-ea"/>
              </a:rPr>
              <a:t>Fake Task</a:t>
            </a:r>
            <a:r>
              <a:rPr lang="en-US" altLang="zh-CN" sz="2000" dirty="0" smtClean="0">
                <a:latin typeface="+mj-ea"/>
                <a:ea typeface="+mj-ea"/>
              </a:rPr>
              <a:t>”</a:t>
            </a:r>
          </a:p>
          <a:p>
            <a:pPr lvl="1"/>
            <a:r>
              <a:rPr lang="en-US" altLang="zh-CN" sz="1600" dirty="0">
                <a:latin typeface="+mj-ea"/>
                <a:ea typeface="+mj-ea"/>
              </a:rPr>
              <a:t>input </a:t>
            </a:r>
            <a:r>
              <a:rPr lang="en-US" altLang="zh-CN" sz="1600" dirty="0" smtClean="0">
                <a:latin typeface="+mj-ea"/>
                <a:ea typeface="+mj-ea"/>
              </a:rPr>
              <a:t>word </a:t>
            </a:r>
            <a:r>
              <a:rPr lang="zh-CN" altLang="en-US" sz="1600" dirty="0" smtClean="0">
                <a:latin typeface="+mj-ea"/>
                <a:ea typeface="+mj-ea"/>
              </a:rPr>
              <a:t>输</a:t>
            </a:r>
            <a:r>
              <a:rPr lang="zh-CN" altLang="en-US" sz="1600" dirty="0">
                <a:latin typeface="+mj-ea"/>
                <a:ea typeface="+mj-ea"/>
              </a:rPr>
              <a:t>入</a:t>
            </a:r>
            <a:r>
              <a:rPr lang="zh-CN" altLang="en-US" sz="1600" dirty="0" smtClean="0">
                <a:latin typeface="+mj-ea"/>
                <a:ea typeface="+mj-ea"/>
              </a:rPr>
              <a:t>词</a:t>
            </a:r>
            <a:endParaRPr lang="en-US" altLang="zh-CN" sz="1600" dirty="0" smtClean="0">
              <a:latin typeface="+mj-ea"/>
              <a:ea typeface="+mj-ea"/>
            </a:endParaRPr>
          </a:p>
          <a:p>
            <a:pPr lvl="1"/>
            <a:r>
              <a:rPr lang="en-US" sz="1600" dirty="0" err="1" smtClean="0">
                <a:latin typeface="+mj-ea"/>
                <a:ea typeface="+mj-ea"/>
              </a:rPr>
              <a:t>skip_window</a:t>
            </a:r>
            <a:endParaRPr lang="en-US" sz="1600" dirty="0" smtClean="0">
              <a:latin typeface="+mj-ea"/>
              <a:ea typeface="+mj-ea"/>
            </a:endParaRPr>
          </a:p>
          <a:p>
            <a:pPr lvl="1"/>
            <a:r>
              <a:rPr lang="en-US" sz="1600" dirty="0" err="1" smtClean="0">
                <a:latin typeface="+mj-ea"/>
                <a:ea typeface="+mj-ea"/>
              </a:rPr>
              <a:t>num_skips</a:t>
            </a:r>
            <a:r>
              <a:rPr lang="en-US" sz="1600" dirty="0" smtClean="0">
                <a:latin typeface="+mj-ea"/>
                <a:ea typeface="+mj-ea"/>
              </a:rPr>
              <a:t> </a:t>
            </a:r>
          </a:p>
          <a:p>
            <a:pPr lvl="1"/>
            <a:r>
              <a:rPr lang="zh-CN" altLang="en-US" sz="1600" dirty="0">
                <a:latin typeface="+mj-ea"/>
                <a:ea typeface="+mj-ea"/>
              </a:rPr>
              <a:t>输</a:t>
            </a:r>
            <a:r>
              <a:rPr lang="zh-CN" altLang="en-US" sz="1600" dirty="0" smtClean="0">
                <a:latin typeface="+mj-ea"/>
                <a:ea typeface="+mj-ea"/>
              </a:rPr>
              <a:t>出</a:t>
            </a:r>
            <a:r>
              <a:rPr lang="en-US" altLang="zh-CN" sz="1600" dirty="0" smtClean="0">
                <a:latin typeface="+mj-ea"/>
                <a:ea typeface="+mj-ea"/>
              </a:rPr>
              <a:t>: </a:t>
            </a:r>
            <a:r>
              <a:rPr lang="zh-CN" altLang="en-US" sz="1600" dirty="0" smtClean="0">
                <a:latin typeface="+mj-ea"/>
                <a:ea typeface="+mj-ea"/>
              </a:rPr>
              <a:t>概</a:t>
            </a:r>
            <a:r>
              <a:rPr lang="zh-CN" altLang="en-US" sz="1600" dirty="0">
                <a:latin typeface="+mj-ea"/>
                <a:ea typeface="+mj-ea"/>
              </a:rPr>
              <a:t>率分布</a:t>
            </a:r>
            <a:endParaRPr lang="en-US" sz="1600" dirty="0">
              <a:latin typeface="+mj-ea"/>
              <a:ea typeface="+mj-ea"/>
            </a:endParaRPr>
          </a:p>
        </p:txBody>
      </p:sp>
      <p:pic>
        <p:nvPicPr>
          <p:cNvPr id="1026" name="Picture 2" descr="Training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37" y="1600565"/>
            <a:ext cx="8439150" cy="50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凑近点看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+mj-ea"/>
                <a:ea typeface="+mj-ea"/>
              </a:rPr>
              <a:t>输</a:t>
            </a:r>
            <a:r>
              <a:rPr lang="zh-CN" altLang="en-US" sz="2000" dirty="0" smtClean="0">
                <a:latin typeface="+mj-ea"/>
                <a:ea typeface="+mj-ea"/>
              </a:rPr>
              <a:t>入编码：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/>
            <a:r>
              <a:rPr lang="zh-CN" altLang="en-US" sz="1600" dirty="0" smtClean="0">
                <a:latin typeface="+mj-ea"/>
                <a:ea typeface="+mj-ea"/>
              </a:rPr>
              <a:t>语料 </a:t>
            </a:r>
            <a:r>
              <a:rPr lang="en-US" altLang="zh-CN" sz="1600" dirty="0" smtClean="0">
                <a:latin typeface="+mj-ea"/>
                <a:ea typeface="+mj-ea"/>
              </a:rPr>
              <a:t>-&gt; </a:t>
            </a:r>
            <a:r>
              <a:rPr lang="zh-CN" altLang="en-US" sz="1600" dirty="0">
                <a:latin typeface="+mj-ea"/>
                <a:ea typeface="+mj-ea"/>
              </a:rPr>
              <a:t>词汇表（</a:t>
            </a:r>
            <a:r>
              <a:rPr lang="en-US" altLang="zh-CN" sz="1600" dirty="0">
                <a:latin typeface="+mj-ea"/>
                <a:ea typeface="+mj-ea"/>
              </a:rPr>
              <a:t>vocabulary</a:t>
            </a:r>
            <a:r>
              <a:rPr lang="zh-CN" altLang="en-US" sz="1600" dirty="0" smtClean="0">
                <a:latin typeface="+mj-ea"/>
                <a:ea typeface="+mj-ea"/>
              </a:rPr>
              <a:t>）</a:t>
            </a:r>
            <a:endParaRPr lang="en-US" altLang="zh-CN" sz="1600" dirty="0" smtClean="0">
              <a:latin typeface="+mj-ea"/>
              <a:ea typeface="+mj-ea"/>
            </a:endParaRPr>
          </a:p>
          <a:p>
            <a:pPr lvl="1"/>
            <a:r>
              <a:rPr lang="en-US" altLang="zh-CN" sz="1600" dirty="0" smtClean="0">
                <a:latin typeface="+mj-ea"/>
                <a:ea typeface="+mj-ea"/>
              </a:rPr>
              <a:t>One-hot</a:t>
            </a:r>
            <a:r>
              <a:rPr lang="zh-CN" altLang="en-US" sz="1600" dirty="0">
                <a:latin typeface="+mj-ea"/>
                <a:ea typeface="+mj-ea"/>
              </a:rPr>
              <a:t>编</a:t>
            </a:r>
            <a:r>
              <a:rPr lang="zh-CN" altLang="en-US" sz="1600" dirty="0" smtClean="0">
                <a:latin typeface="+mj-ea"/>
                <a:ea typeface="+mj-ea"/>
              </a:rPr>
              <a:t>码</a:t>
            </a:r>
            <a:endParaRPr lang="en-US" altLang="zh-CN" sz="1600" dirty="0" smtClean="0">
              <a:latin typeface="+mj-ea"/>
              <a:ea typeface="+mj-ea"/>
            </a:endParaRPr>
          </a:p>
          <a:p>
            <a:pPr lvl="1"/>
            <a:r>
              <a:rPr lang="en-US" altLang="zh-CN" sz="1600" dirty="0">
                <a:latin typeface="+mj-ea"/>
                <a:ea typeface="+mj-ea"/>
              </a:rPr>
              <a:t>10000</a:t>
            </a:r>
            <a:r>
              <a:rPr lang="zh-CN" altLang="en-US" sz="1600" dirty="0">
                <a:latin typeface="+mj-ea"/>
                <a:ea typeface="+mj-ea"/>
              </a:rPr>
              <a:t>维的向</a:t>
            </a:r>
            <a:r>
              <a:rPr lang="zh-CN" altLang="en-US" sz="1600" dirty="0" smtClean="0">
                <a:latin typeface="+mj-ea"/>
                <a:ea typeface="+mj-ea"/>
              </a:rPr>
              <a:t>量</a:t>
            </a:r>
            <a:endParaRPr lang="en-US" altLang="zh-CN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假设词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汇表的大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小为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10000</a:t>
            </a:r>
          </a:p>
          <a:p>
            <a:pPr lvl="1"/>
            <a:endParaRPr lang="en-US" altLang="zh-CN" sz="16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输</a:t>
            </a:r>
            <a:r>
              <a:rPr lang="zh-CN" altLang="en-US" sz="2000" dirty="0" smtClean="0">
                <a:latin typeface="+mj-ea"/>
                <a:ea typeface="+mj-ea"/>
              </a:rPr>
              <a:t>出编码：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sz="1600" dirty="0">
                <a:latin typeface="+mj-ea"/>
                <a:ea typeface="+mj-ea"/>
              </a:rPr>
              <a:t>也是一个</a:t>
            </a:r>
            <a:r>
              <a:rPr lang="en-US" altLang="zh-CN" sz="1600" dirty="0">
                <a:latin typeface="+mj-ea"/>
                <a:ea typeface="+mj-ea"/>
              </a:rPr>
              <a:t>10000</a:t>
            </a:r>
            <a:r>
              <a:rPr lang="zh-CN" altLang="en-US" sz="1600" dirty="0">
                <a:latin typeface="+mj-ea"/>
                <a:ea typeface="+mj-ea"/>
              </a:rPr>
              <a:t>维</a:t>
            </a:r>
            <a:r>
              <a:rPr lang="zh-CN" altLang="en-US" sz="1600" dirty="0" smtClean="0">
                <a:latin typeface="+mj-ea"/>
                <a:ea typeface="+mj-ea"/>
              </a:rPr>
              <a:t>度的</a:t>
            </a:r>
            <a:r>
              <a:rPr lang="zh-CN" altLang="en-US" sz="1600" dirty="0">
                <a:latin typeface="+mj-ea"/>
                <a:ea typeface="+mj-ea"/>
              </a:rPr>
              <a:t>向</a:t>
            </a:r>
            <a:r>
              <a:rPr lang="zh-CN" altLang="en-US" sz="1600" dirty="0" smtClean="0">
                <a:latin typeface="+mj-ea"/>
                <a:ea typeface="+mj-ea"/>
              </a:rPr>
              <a:t>量</a:t>
            </a:r>
            <a:endParaRPr lang="en-US" altLang="zh-CN" sz="1600" dirty="0" smtClean="0">
              <a:latin typeface="+mj-ea"/>
              <a:ea typeface="+mj-ea"/>
            </a:endParaRPr>
          </a:p>
          <a:p>
            <a:pPr lvl="1"/>
            <a:r>
              <a:rPr lang="zh-CN" altLang="en-US" sz="1600" dirty="0">
                <a:latin typeface="+mj-ea"/>
                <a:ea typeface="+mj-ea"/>
              </a:rPr>
              <a:t>包含了</a:t>
            </a:r>
            <a:r>
              <a:rPr lang="en-US" altLang="zh-CN" sz="1600" dirty="0">
                <a:latin typeface="+mj-ea"/>
                <a:ea typeface="+mj-ea"/>
              </a:rPr>
              <a:t>10000</a:t>
            </a:r>
            <a:r>
              <a:rPr lang="zh-CN" altLang="en-US" sz="1600" dirty="0">
                <a:latin typeface="+mj-ea"/>
                <a:ea typeface="+mj-ea"/>
              </a:rPr>
              <a:t>个概率</a:t>
            </a:r>
            <a:endParaRPr lang="en-US" altLang="zh-CN" sz="1600" dirty="0" smtClean="0">
              <a:latin typeface="+mj-ea"/>
              <a:ea typeface="+mj-ea"/>
            </a:endParaRPr>
          </a:p>
          <a:p>
            <a:pPr lvl="1"/>
            <a:endParaRPr lang="en-US" dirty="0"/>
          </a:p>
        </p:txBody>
      </p:sp>
      <p:pic>
        <p:nvPicPr>
          <p:cNvPr id="4098" name="Picture 2" descr="Skip-gram Neural Network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4" y="1858046"/>
            <a:ext cx="6862766" cy="428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0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隐藏层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输出层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2262" cy="4351338"/>
          </a:xfrm>
        </p:spPr>
        <p:txBody>
          <a:bodyPr>
            <a:normAutofit/>
          </a:bodyPr>
          <a:lstStyle/>
          <a:p>
            <a:r>
              <a:rPr lang="en-US" altLang="zh-CN" sz="1600" dirty="0" err="1" smtClean="0">
                <a:latin typeface="+mj-ea"/>
                <a:ea typeface="+mj-ea"/>
              </a:rPr>
              <a:t>embedding_size</a:t>
            </a:r>
            <a:r>
              <a:rPr lang="en-US" altLang="zh-CN" sz="1600" dirty="0" smtClean="0">
                <a:latin typeface="+mj-ea"/>
                <a:ea typeface="+mj-ea"/>
              </a:rPr>
              <a:t> = 300</a:t>
            </a:r>
          </a:p>
          <a:p>
            <a:endParaRPr lang="en-US" sz="1600" dirty="0" smtClean="0">
              <a:latin typeface="+mj-ea"/>
              <a:ea typeface="+mj-ea"/>
            </a:endParaRPr>
          </a:p>
          <a:p>
            <a:endParaRPr lang="zh-CN" altLang="en-US" sz="1600" dirty="0" smtClean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直觉上的理解</a:t>
            </a:r>
            <a:endParaRPr lang="en-US" altLang="zh-CN" sz="1600" dirty="0" smtClean="0">
              <a:latin typeface="+mj-ea"/>
              <a:ea typeface="+mj-ea"/>
            </a:endParaRPr>
          </a:p>
          <a:p>
            <a:pPr lvl="1"/>
            <a:r>
              <a:rPr lang="zh-CN" altLang="en-US" sz="1200" dirty="0">
                <a:latin typeface="+mj-ea"/>
                <a:ea typeface="+mj-ea"/>
              </a:rPr>
              <a:t>“</a:t>
            </a:r>
            <a:r>
              <a:rPr lang="en-US" sz="1200" dirty="0">
                <a:latin typeface="+mj-ea"/>
                <a:ea typeface="+mj-ea"/>
              </a:rPr>
              <a:t>Kitty climbed the tree”</a:t>
            </a:r>
            <a:r>
              <a:rPr lang="zh-CN" altLang="en-US" sz="1200" dirty="0">
                <a:latin typeface="+mj-ea"/>
                <a:ea typeface="+mj-ea"/>
              </a:rPr>
              <a:t>和“</a:t>
            </a:r>
            <a:r>
              <a:rPr lang="en-US" sz="1200" dirty="0">
                <a:latin typeface="+mj-ea"/>
                <a:ea typeface="+mj-ea"/>
              </a:rPr>
              <a:t>Cat climbed the tree</a:t>
            </a:r>
            <a:r>
              <a:rPr lang="en-US" sz="1200" dirty="0" smtClean="0">
                <a:latin typeface="+mj-ea"/>
                <a:ea typeface="+mj-ea"/>
              </a:rPr>
              <a:t>”</a:t>
            </a:r>
          </a:p>
          <a:p>
            <a:pPr lvl="1"/>
            <a:r>
              <a:rPr lang="zh-CN" altLang="en-US" sz="1200" dirty="0">
                <a:latin typeface="+mj-ea"/>
                <a:ea typeface="+mj-ea"/>
              </a:rPr>
              <a:t>词干化（</a:t>
            </a:r>
            <a:r>
              <a:rPr lang="en-US" sz="1200" dirty="0">
                <a:latin typeface="+mj-ea"/>
                <a:ea typeface="+mj-ea"/>
              </a:rPr>
              <a:t>stemming），</a:t>
            </a:r>
            <a:r>
              <a:rPr lang="zh-CN" altLang="en-US" sz="1200" dirty="0">
                <a:latin typeface="+mj-ea"/>
                <a:ea typeface="+mj-ea"/>
              </a:rPr>
              <a:t>例如</a:t>
            </a:r>
            <a:r>
              <a:rPr lang="zh-CN" altLang="en-US" sz="1200" dirty="0" smtClean="0">
                <a:latin typeface="+mj-ea"/>
                <a:ea typeface="+mj-ea"/>
              </a:rPr>
              <a:t>，“</a:t>
            </a:r>
            <a:r>
              <a:rPr lang="en-US" sz="1200" dirty="0" smtClean="0">
                <a:latin typeface="+mj-ea"/>
                <a:ea typeface="+mj-ea"/>
              </a:rPr>
              <a:t>ant</a:t>
            </a:r>
            <a:r>
              <a:rPr lang="zh-CN" altLang="en-US" sz="1200" dirty="0" smtClean="0">
                <a:latin typeface="+mj-ea"/>
                <a:ea typeface="+mj-ea"/>
              </a:rPr>
              <a:t>”和“</a:t>
            </a:r>
            <a:r>
              <a:rPr lang="en-US" sz="1200" dirty="0" smtClean="0">
                <a:latin typeface="+mj-ea"/>
                <a:ea typeface="+mj-ea"/>
              </a:rPr>
              <a:t>ants</a:t>
            </a:r>
            <a:r>
              <a:rPr lang="zh-CN" altLang="en-US" sz="1200" dirty="0" smtClean="0">
                <a:latin typeface="+mj-ea"/>
                <a:ea typeface="+mj-ea"/>
              </a:rPr>
              <a:t>”</a:t>
            </a:r>
            <a:endParaRPr lang="en-US" sz="1200" dirty="0" smtClean="0">
              <a:latin typeface="+mj-ea"/>
              <a:ea typeface="+mj-ea"/>
            </a:endParaRPr>
          </a:p>
          <a:p>
            <a:pPr lvl="1"/>
            <a:r>
              <a:rPr lang="zh-CN" altLang="en-US" sz="1200" dirty="0">
                <a:latin typeface="+mj-ea"/>
                <a:ea typeface="+mj-ea"/>
              </a:rPr>
              <a:t>两个单词的嵌入向量将非常相似</a:t>
            </a:r>
            <a:endParaRPr lang="en-US" altLang="zh-CN" sz="1200" dirty="0" smtClean="0">
              <a:latin typeface="+mj-ea"/>
              <a:ea typeface="+mj-ea"/>
            </a:endParaRPr>
          </a:p>
          <a:p>
            <a:endParaRPr lang="en-US" altLang="zh-CN" sz="1600" dirty="0" smtClean="0"/>
          </a:p>
          <a:p>
            <a:pPr lvl="1"/>
            <a:endParaRPr lang="en-US" sz="1200" dirty="0"/>
          </a:p>
        </p:txBody>
      </p:sp>
      <p:pic>
        <p:nvPicPr>
          <p:cNvPr id="5122" name="Picture 2" descr="Hidden Layer Weight Matr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54" y="210853"/>
            <a:ext cx="5143256" cy="441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ehavior of the output neur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837" y="5060802"/>
            <a:ext cx="6350733" cy="157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ceptual and Implemented Diagrams of Skip-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70" y="4144973"/>
            <a:ext cx="4994031" cy="244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7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1067</Words>
  <Application>Microsoft Office PowerPoint</Application>
  <PresentationFormat>Widescreen</PresentationFormat>
  <Paragraphs>112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Theme</vt:lpstr>
      <vt:lpstr>The Skip-Gram Model</vt:lpstr>
      <vt:lpstr>Flatland</vt:lpstr>
      <vt:lpstr>嵌入在高维空间中的低维流形</vt:lpstr>
      <vt:lpstr>Word2Vec</vt:lpstr>
      <vt:lpstr>Skip-Gram和CBOW</vt:lpstr>
      <vt:lpstr>自编码器（auto-encoder）</vt:lpstr>
      <vt:lpstr>The Fake Task</vt:lpstr>
      <vt:lpstr>凑近点看</vt:lpstr>
      <vt:lpstr>隐藏层 &amp; 输出层</vt:lpstr>
      <vt:lpstr>DEMO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</dc:title>
  <dc:creator>Yang Liu</dc:creator>
  <cp:lastModifiedBy>Yang Liu</cp:lastModifiedBy>
  <cp:revision>58</cp:revision>
  <dcterms:created xsi:type="dcterms:W3CDTF">2017-11-03T08:49:10Z</dcterms:created>
  <dcterms:modified xsi:type="dcterms:W3CDTF">2017-11-13T03:57:33Z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2017-11-03T08:49:15.2814628Z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