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Welcome everyone to the presentation of the Spring REST API E-commerce testing project. My name is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38e7e8790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38e7e8790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38f59f9e64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38f59f9e64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38e7e87907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38e7e87907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heavily used mock testing in our whitebox test cases. This application has multiple external services like databases and smtp service. Which is extremely highly coupl</a:t>
            </a:r>
            <a:r>
              <a:rPr lang="en"/>
              <a: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during the testing process, we don’t want to change the data in our database or actually send an email to the user.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Using mockito can </a:t>
            </a:r>
            <a:r>
              <a:rPr lang="en">
                <a:solidFill>
                  <a:schemeClr val="dk1"/>
                </a:solidFill>
              </a:rPr>
              <a:t>break down</a:t>
            </a:r>
            <a:r>
              <a:rPr lang="en"/>
              <a:t> the services that depend on each other and let us focus on the business logic itself.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38e7e87907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38e7e87907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38e7e87907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38e7e87907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 would like to </a:t>
            </a:r>
            <a:r>
              <a:rPr lang="en"/>
              <a:t>demonstrate</a:t>
            </a:r>
            <a:r>
              <a:rPr lang="en"/>
              <a:t> some fault we find during Unit Testing.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first kind is no input checking.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have an API for serving Order information, it takes the Order ID as the input and return the order information. </a:t>
            </a:r>
            <a:endParaRPr/>
          </a:p>
          <a:p>
            <a:pPr indent="0" lvl="0" marL="0" rtl="0" algn="l">
              <a:spcBef>
                <a:spcPts val="0"/>
              </a:spcBef>
              <a:spcAft>
                <a:spcPts val="0"/>
              </a:spcAft>
              <a:buNone/>
            </a:pPr>
            <a:r>
              <a:rPr lang="en"/>
              <a:t>So this API will first query the database with this order ID, and call this helper function for further processing. </a:t>
            </a:r>
            <a:endParaRPr/>
          </a:p>
          <a:p>
            <a:pPr indent="0" lvl="0" marL="0" rtl="0" algn="l">
              <a:spcBef>
                <a:spcPts val="0"/>
              </a:spcBef>
              <a:spcAft>
                <a:spcPts val="0"/>
              </a:spcAft>
              <a:buNone/>
            </a:pPr>
            <a:r>
              <a:rPr lang="en"/>
              <a:t>Sometimes we cannot find the order in the database, then this order object becomes empty. </a:t>
            </a:r>
            <a:endParaRPr/>
          </a:p>
          <a:p>
            <a:pPr indent="0" lvl="0" marL="0" rtl="0" algn="l">
              <a:spcBef>
                <a:spcPts val="0"/>
              </a:spcBef>
              <a:spcAft>
                <a:spcPts val="0"/>
              </a:spcAft>
              <a:buNone/>
            </a:pPr>
            <a:r>
              <a:rPr lang="en"/>
              <a:t>This method directly call this object's method without checking if this object is empty or not, leading to a 500 error. We also found this error during blackbox testing.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fix it, we need to check if an order is found before using it by including an isPresent method.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38e7e87907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38e7e87907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second fault is authentication issue.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service is for seller to create a product. So the method will take the Product information as the input. </a:t>
            </a:r>
            <a:endParaRPr/>
          </a:p>
          <a:p>
            <a:pPr indent="0" lvl="0" marL="0" rtl="0" algn="l">
              <a:spcBef>
                <a:spcPts val="0"/>
              </a:spcBef>
              <a:spcAft>
                <a:spcPts val="0"/>
              </a:spcAft>
              <a:buNone/>
            </a:pPr>
            <a:r>
              <a:rPr lang="en"/>
              <a:t>It will read the authenticated seller object based on the token in the HTTP request, set the product owner as this seller, and save it to the database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if we send the HTTP request using a buyer’s token, it will go through the authentication check. But this method want to get a seller's object. So the server throw nullPointException and lead to an HTTP 500 error. It should throw a 403 forbidden error.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fix it, we should include a try catch check when attempting to read an authentication Object. It might not be the Seller type we want. If it’s not, we should return immediately.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38e7e87907_1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38e7e87907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found some bad practice during Unit testing. We cannot say it’s a bug because it won’t trigger from the client side. But this problem will appear in Unit Testing.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Take this API as an example for </a:t>
            </a:r>
            <a:r>
              <a:rPr lang="en">
                <a:solidFill>
                  <a:schemeClr val="dk1"/>
                </a:solidFill>
              </a:rPr>
              <a:t>Updating seller information</a:t>
            </a:r>
            <a:r>
              <a:rPr lang="en"/>
              <a:t>. Ideally you want to make sure that the user need to log in first before they are allowed to send request for updating their info.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methods still included an authentication check. But the check is done after the authentication object is called. So when there is no valid authentication, it will leads to nullpointexception, instead of AuthorizationException defined by the author. We found this issue in our unit testing and not in the API testing.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The author enforce that only a limited amount of APIs are public, so this API is only accessible after logging in.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38e7e87907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38e7e87907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a:t>
            </a:r>
            <a:r>
              <a:rPr lang="en"/>
              <a:t> other bad practices: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is that there is no input checking. The author assumes that the input will be sanitized or checked at the frontend. But that's not enough because users may bypass the frontend and directly use API to interact.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find that some API contains authorization check and some does not. So sometimes it relies on the Springboot authentication, sometimes it does not. So it have issues like without checking the authenticated user is correct type.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is poor documentation. The code does not contain any inline documentation. We reached out to the project author to understand how to get a API documentation so we can perform blackbox testing.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38e7e8790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38e7e8790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38e7e87907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38e7e87907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our initial goal is to reach high branch coverage. We realize it's not possible to reach 100%.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is a example on why. So duplicate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39335549a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39335549a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 is a cross platform backend software that supports both website and mobile apps.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Potential users are buyer and seller for any kind of shopping website.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38e7e87907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38e7e87907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Such as smtp services testing to ensure that the correct message is sent to the user.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Perform</a:t>
            </a:r>
            <a:r>
              <a:rPr lang="en"/>
              <a:t> load testing.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have contacted to the </a:t>
            </a:r>
            <a:r>
              <a:rPr lang="en"/>
              <a:t>author</a:t>
            </a:r>
            <a:r>
              <a:rPr lang="en"/>
              <a:t> and will make an PR after this testing project.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38e7e87907_1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38e7e87907_1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38e7e87907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38e7e87907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project is a backend software based on java springboot. There are couple of tech and framework it uses. Such as: …..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found this open source project on github and it has 40 stars and 28 forks. And it has 3679 lines of java code.</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39335549a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39335549a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of the project is simple and intuitive.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2 kinds of users of the project, client and seller.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Both user can register and login, update their profile and get a ranking of the client or seller, which is like who is the best seller or who is the client that purchase most of the product.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38e7e87907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38e7e87907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 can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Seller can…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38e7e87907_1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38e7e87907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will showcase the various tools and frameworks that we have used for testing, such as JUnit, Mockito, and rest-assure.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let’s first look at the API testing which is treated as the black box testing of the project.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38f59f9e64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38f59f9e6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though this a pure backend project without any user interface, we can config a </a:t>
            </a:r>
            <a:r>
              <a:rPr lang="en"/>
              <a:t>tool called swagger-ui to automatically generate the api document for 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—Demo—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38f59f9e64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38f59f9e64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38f59f9e6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38f59f9e6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png"/><Relationship Id="rId11" Type="http://schemas.openxmlformats.org/officeDocument/2006/relationships/image" Target="../media/image7.png"/><Relationship Id="rId10" Type="http://schemas.openxmlformats.org/officeDocument/2006/relationships/image" Target="../media/image12.png"/><Relationship Id="rId12" Type="http://schemas.openxmlformats.org/officeDocument/2006/relationships/image" Target="../media/image15.png"/><Relationship Id="rId9"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6.png"/><Relationship Id="rId7" Type="http://schemas.openxmlformats.org/officeDocument/2006/relationships/image" Target="../media/image3.png"/><Relationship Id="rId8"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8102100" cy="1127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Testing a Shopping Web Backend APP</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933"/>
              <a:t>https://github.com/rene-kt/spring-restapi-ecommerce</a:t>
            </a:r>
            <a:endParaRPr sz="1933"/>
          </a:p>
          <a:p>
            <a:pPr indent="0" lvl="0" marL="0" rtl="0" algn="l">
              <a:spcBef>
                <a:spcPts val="0"/>
              </a:spcBef>
              <a:spcAft>
                <a:spcPts val="0"/>
              </a:spcAft>
              <a:buNone/>
            </a:pPr>
            <a:r>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Kecheng An   Yike Zhang   Zeyuan Pu</a:t>
            </a:r>
            <a:endParaRPr/>
          </a:p>
          <a:p>
            <a:pPr indent="0" lvl="0" marL="0" rtl="0" algn="l">
              <a:spcBef>
                <a:spcPts val="0"/>
              </a:spcBef>
              <a:spcAft>
                <a:spcPts val="0"/>
              </a:spcAft>
              <a:buNone/>
            </a:pPr>
            <a:r>
              <a:rPr lang="en"/>
              <a:t>April 24th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Failures</a:t>
            </a:r>
            <a:endParaRPr/>
          </a:p>
        </p:txBody>
      </p:sp>
      <p:sp>
        <p:nvSpPr>
          <p:cNvPr id="349" name="Google Shape;349;p22"/>
          <p:cNvSpPr txBox="1"/>
          <p:nvPr>
            <p:ph idx="1" type="body"/>
          </p:nvPr>
        </p:nvSpPr>
        <p:spPr>
          <a:xfrm>
            <a:off x="1303800" y="1544725"/>
            <a:ext cx="7030500" cy="298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Authorization related: should return 403 forbidden, but actually 500 server error</a:t>
            </a:r>
            <a:endParaRPr sz="1500"/>
          </a:p>
          <a:p>
            <a:pPr indent="-323850" lvl="0" marL="457200" rtl="0" algn="l">
              <a:spcBef>
                <a:spcPts val="1200"/>
              </a:spcBef>
              <a:spcAft>
                <a:spcPts val="0"/>
              </a:spcAft>
              <a:buSzPts val="1500"/>
              <a:buChar char="●"/>
            </a:pPr>
            <a:r>
              <a:rPr lang="en" sz="1500"/>
              <a:t>POST /product: create a new product with a client’s authorization token </a:t>
            </a:r>
            <a:endParaRPr sz="1500"/>
          </a:p>
          <a:p>
            <a:pPr indent="-323850" lvl="0" marL="457200" rtl="0" algn="l">
              <a:spcBef>
                <a:spcPts val="0"/>
              </a:spcBef>
              <a:spcAft>
                <a:spcPts val="0"/>
              </a:spcAft>
              <a:buSzPts val="1500"/>
              <a:buChar char="●"/>
            </a:pPr>
            <a:r>
              <a:rPr lang="en" sz="1500"/>
              <a:t>GET /ownproducts: get all products of a seller with a client</a:t>
            </a:r>
            <a:r>
              <a:rPr lang="en" sz="1500"/>
              <a:t>’s</a:t>
            </a:r>
            <a:r>
              <a:rPr lang="en" sz="1500"/>
              <a:t> token </a:t>
            </a:r>
            <a:endParaRPr sz="1500"/>
          </a:p>
          <a:p>
            <a:pPr indent="-323850" lvl="0" marL="457200" rtl="0" algn="l">
              <a:spcBef>
                <a:spcPts val="0"/>
              </a:spcBef>
              <a:spcAft>
                <a:spcPts val="0"/>
              </a:spcAft>
              <a:buSzPts val="1500"/>
              <a:buChar char="●"/>
            </a:pPr>
            <a:r>
              <a:rPr lang="en" sz="1500"/>
              <a:t>PUT /buy/:id: buy a product as a seller</a:t>
            </a:r>
            <a:endParaRPr sz="1500"/>
          </a:p>
          <a:p>
            <a:pPr indent="-323850" lvl="0" marL="457200" rtl="0" algn="l">
              <a:spcBef>
                <a:spcPts val="0"/>
              </a:spcBef>
              <a:spcAft>
                <a:spcPts val="0"/>
              </a:spcAft>
              <a:buSzPts val="1500"/>
              <a:buChar char="●"/>
            </a:pPr>
            <a:r>
              <a:rPr lang="en" sz="1500"/>
              <a:t>GET /seller/order/:id : return a seller order by id, with client token</a:t>
            </a:r>
            <a:endParaRPr sz="1500"/>
          </a:p>
          <a:p>
            <a:pPr indent="-323850" lvl="0" marL="457200" rtl="0" algn="l">
              <a:spcBef>
                <a:spcPts val="0"/>
              </a:spcBef>
              <a:spcAft>
                <a:spcPts val="0"/>
              </a:spcAft>
              <a:buSzPts val="1500"/>
              <a:buChar char="●"/>
            </a:pPr>
            <a:r>
              <a:rPr lang="en" sz="1500"/>
              <a:t>GET /client/order/:id : return a client order by id, with seller token</a:t>
            </a:r>
            <a:endParaRPr sz="1500"/>
          </a:p>
          <a:p>
            <a:pPr indent="-323850" lvl="0" marL="457200" rtl="0" algn="l">
              <a:spcBef>
                <a:spcPts val="0"/>
              </a:spcBef>
              <a:spcAft>
                <a:spcPts val="0"/>
              </a:spcAft>
              <a:buSzPts val="1500"/>
              <a:buChar char="●"/>
            </a:pPr>
            <a:r>
              <a:rPr lang="en" sz="1500"/>
              <a:t>GET /wishlist : return a client's wishlist, with seller token</a:t>
            </a:r>
            <a:endParaRPr sz="1500"/>
          </a:p>
          <a:p>
            <a:pPr indent="0" lvl="0" marL="0" rtl="0" algn="l">
              <a:spcBef>
                <a:spcPts val="1200"/>
              </a:spcBef>
              <a:spcAft>
                <a:spcPts val="1200"/>
              </a:spcAft>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Improper design</a:t>
            </a:r>
            <a:endParaRPr/>
          </a:p>
        </p:txBody>
      </p:sp>
      <p:sp>
        <p:nvSpPr>
          <p:cNvPr id="355" name="Google Shape;355;p23"/>
          <p:cNvSpPr txBox="1"/>
          <p:nvPr>
            <p:ph idx="1" type="body"/>
          </p:nvPr>
        </p:nvSpPr>
        <p:spPr>
          <a:xfrm>
            <a:off x="1303800" y="1561425"/>
            <a:ext cx="7030500" cy="297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POST /forgot: send a new password to user’s email</a:t>
            </a:r>
            <a:endParaRPr sz="2000"/>
          </a:p>
          <a:p>
            <a:pPr indent="0" lvl="0" marL="0" rtl="0" algn="l">
              <a:spcBef>
                <a:spcPts val="1200"/>
              </a:spcBef>
              <a:spcAft>
                <a:spcPts val="0"/>
              </a:spcAft>
              <a:buNone/>
            </a:pPr>
            <a:r>
              <a:rPr lang="en" sz="2000"/>
              <a:t>Functionally correct.</a:t>
            </a:r>
            <a:endParaRPr sz="2000"/>
          </a:p>
          <a:p>
            <a:pPr indent="0" lvl="0" marL="0" rtl="0" algn="l">
              <a:spcBef>
                <a:spcPts val="1200"/>
              </a:spcBef>
              <a:spcAft>
                <a:spcPts val="0"/>
              </a:spcAft>
              <a:buNone/>
            </a:pPr>
            <a:r>
              <a:rPr lang="en" sz="2000"/>
              <a:t>But not practical at all.</a:t>
            </a:r>
            <a:endParaRPr sz="2000"/>
          </a:p>
          <a:p>
            <a:pPr indent="-304800" lvl="0" marL="457200" rtl="0" algn="l">
              <a:spcBef>
                <a:spcPts val="1200"/>
              </a:spcBef>
              <a:spcAft>
                <a:spcPts val="0"/>
              </a:spcAft>
              <a:buSzPts val="1200"/>
              <a:buAutoNum type="arabicPeriod"/>
            </a:pPr>
            <a:r>
              <a:rPr lang="en" sz="1200"/>
              <a:t>Other user can reset my password</a:t>
            </a:r>
            <a:endParaRPr sz="1200"/>
          </a:p>
          <a:p>
            <a:pPr indent="-304800" lvl="0" marL="457200" rtl="0" algn="l">
              <a:spcBef>
                <a:spcPts val="0"/>
              </a:spcBef>
              <a:spcAft>
                <a:spcPts val="0"/>
              </a:spcAft>
              <a:buSzPts val="1200"/>
              <a:buAutoNum type="arabicPeriod"/>
            </a:pPr>
            <a:r>
              <a:rPr lang="en" sz="1200"/>
              <a:t>Can’t choose my own new password</a:t>
            </a:r>
            <a:endParaRPr sz="1200"/>
          </a:p>
          <a:p>
            <a:pPr indent="-304800" lvl="0" marL="457200" rtl="0" algn="l">
              <a:spcBef>
                <a:spcPts val="0"/>
              </a:spcBef>
              <a:spcAft>
                <a:spcPts val="0"/>
              </a:spcAft>
              <a:buSzPts val="1200"/>
              <a:buAutoNum type="arabicPeriod"/>
            </a:pPr>
            <a:r>
              <a:rPr lang="en" sz="1200"/>
              <a:t>What if I don’t have access to my email</a:t>
            </a:r>
            <a:endParaRPr sz="1200"/>
          </a:p>
        </p:txBody>
      </p:sp>
      <p:pic>
        <p:nvPicPr>
          <p:cNvPr id="356" name="Google Shape;356;p23"/>
          <p:cNvPicPr preferRelativeResize="0"/>
          <p:nvPr/>
        </p:nvPicPr>
        <p:blipFill rotWithShape="1">
          <a:blip r:embed="rId3">
            <a:alphaModFix/>
          </a:blip>
          <a:srcRect b="0" l="20013" r="2592" t="0"/>
          <a:stretch/>
        </p:blipFill>
        <p:spPr>
          <a:xfrm>
            <a:off x="4789900" y="2102875"/>
            <a:ext cx="3203925" cy="2428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White Box Testing</a:t>
            </a:r>
            <a:endParaRPr/>
          </a:p>
          <a:p>
            <a:pPr indent="0" lvl="0" marL="0" rtl="0" algn="l">
              <a:spcBef>
                <a:spcPts val="0"/>
              </a:spcBef>
              <a:spcAft>
                <a:spcPts val="0"/>
              </a:spcAft>
              <a:buNone/>
            </a:pPr>
            <a:r>
              <a:rPr b="0" lang="en"/>
              <a:t>Methodology</a:t>
            </a:r>
            <a:endParaRPr b="0"/>
          </a:p>
        </p:txBody>
      </p:sp>
      <p:sp>
        <p:nvSpPr>
          <p:cNvPr id="362" name="Google Shape;362;p24"/>
          <p:cNvSpPr txBox="1"/>
          <p:nvPr>
            <p:ph idx="1" type="body"/>
          </p:nvPr>
        </p:nvSpPr>
        <p:spPr>
          <a:xfrm>
            <a:off x="1174625" y="17757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Use mock testing to simulate </a:t>
            </a:r>
            <a:endParaRPr sz="2200"/>
          </a:p>
          <a:p>
            <a:pPr indent="-342900" lvl="0" marL="457200" rtl="0" algn="l">
              <a:spcBef>
                <a:spcPts val="1200"/>
              </a:spcBef>
              <a:spcAft>
                <a:spcPts val="0"/>
              </a:spcAft>
              <a:buSzPts val="1800"/>
              <a:buChar char="●"/>
            </a:pPr>
            <a:r>
              <a:rPr b="1" lang="en" sz="1800"/>
              <a:t>database</a:t>
            </a:r>
            <a:r>
              <a:rPr lang="en" sz="1800"/>
              <a:t> interaction</a:t>
            </a:r>
            <a:endParaRPr sz="1800"/>
          </a:p>
          <a:p>
            <a:pPr indent="-342900" lvl="0" marL="457200" rtl="0" algn="l">
              <a:spcBef>
                <a:spcPts val="0"/>
              </a:spcBef>
              <a:spcAft>
                <a:spcPts val="0"/>
              </a:spcAft>
              <a:buSzPts val="1800"/>
              <a:buChar char="●"/>
            </a:pPr>
            <a:r>
              <a:rPr lang="en" sz="1800"/>
              <a:t>mail service</a:t>
            </a:r>
            <a:endParaRPr sz="1800"/>
          </a:p>
          <a:p>
            <a:pPr indent="-342900" lvl="0" marL="457200" rtl="0" algn="l">
              <a:spcBef>
                <a:spcPts val="0"/>
              </a:spcBef>
              <a:spcAft>
                <a:spcPts val="0"/>
              </a:spcAft>
              <a:buSzPts val="1800"/>
              <a:buChar char="●"/>
            </a:pPr>
            <a:r>
              <a:rPr lang="en" sz="1800"/>
              <a:t>Password encryption and decryption</a:t>
            </a:r>
            <a:endParaRPr sz="1800"/>
          </a:p>
          <a:p>
            <a:pPr indent="0" lvl="0" marL="0" rtl="0" algn="l">
              <a:spcBef>
                <a:spcPts val="1200"/>
              </a:spcBef>
              <a:spcAft>
                <a:spcPts val="1200"/>
              </a:spcAft>
              <a:buNone/>
            </a:pPr>
            <a:r>
              <a:t/>
            </a:r>
            <a:endParaRPr sz="1500"/>
          </a:p>
        </p:txBody>
      </p:sp>
      <p:pic>
        <p:nvPicPr>
          <p:cNvPr id="363" name="Google Shape;363;p24"/>
          <p:cNvPicPr preferRelativeResize="0"/>
          <p:nvPr/>
        </p:nvPicPr>
        <p:blipFill>
          <a:blip r:embed="rId3">
            <a:alphaModFix/>
          </a:blip>
          <a:stretch>
            <a:fillRect/>
          </a:stretch>
        </p:blipFill>
        <p:spPr>
          <a:xfrm>
            <a:off x="5495550" y="239125"/>
            <a:ext cx="3073250" cy="1536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White Box Testing</a:t>
            </a:r>
            <a:endParaRPr/>
          </a:p>
        </p:txBody>
      </p:sp>
      <p:sp>
        <p:nvSpPr>
          <p:cNvPr id="369" name="Google Shape;369;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800"/>
              <a:t>DEMO</a:t>
            </a:r>
            <a:endParaRPr sz="4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Fault Example</a:t>
            </a:r>
            <a:endParaRPr/>
          </a:p>
          <a:p>
            <a:pPr indent="0" lvl="0" marL="0" rtl="0" algn="l">
              <a:spcBef>
                <a:spcPts val="0"/>
              </a:spcBef>
              <a:spcAft>
                <a:spcPts val="0"/>
              </a:spcAft>
              <a:buNone/>
            </a:pPr>
            <a:r>
              <a:rPr b="0" lang="en"/>
              <a:t>Method Input Checking</a:t>
            </a:r>
            <a:endParaRPr b="0"/>
          </a:p>
        </p:txBody>
      </p:sp>
      <p:sp>
        <p:nvSpPr>
          <p:cNvPr id="375" name="Google Shape;375;p26"/>
          <p:cNvSpPr txBox="1"/>
          <p:nvPr>
            <p:ph idx="1" type="body"/>
          </p:nvPr>
        </p:nvSpPr>
        <p:spPr>
          <a:xfrm>
            <a:off x="6325800" y="1597875"/>
            <a:ext cx="3000600" cy="15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Should check </a:t>
            </a:r>
            <a:r>
              <a:rPr lang="en"/>
              <a:t>obj.isPresent()</a:t>
            </a:r>
            <a:endParaRPr/>
          </a:p>
          <a:p>
            <a:pPr indent="0" lvl="0" marL="0" rtl="0" algn="l">
              <a:spcBef>
                <a:spcPts val="1200"/>
              </a:spcBef>
              <a:spcAft>
                <a:spcPts val="0"/>
              </a:spcAft>
              <a:buNone/>
            </a:pPr>
            <a:r>
              <a:rPr lang="en"/>
              <a:t>before using obj</a:t>
            </a:r>
            <a:endParaRPr/>
          </a:p>
          <a:p>
            <a:pPr indent="0" lvl="0" marL="0" rtl="0" algn="l">
              <a:spcBef>
                <a:spcPts val="1200"/>
              </a:spcBef>
              <a:spcAft>
                <a:spcPts val="1200"/>
              </a:spcAft>
              <a:buNone/>
            </a:pPr>
            <a:r>
              <a:t/>
            </a:r>
            <a:endParaRPr/>
          </a:p>
        </p:txBody>
      </p:sp>
      <p:pic>
        <p:nvPicPr>
          <p:cNvPr id="376" name="Google Shape;376;p26"/>
          <p:cNvPicPr preferRelativeResize="0"/>
          <p:nvPr/>
        </p:nvPicPr>
        <p:blipFill>
          <a:blip r:embed="rId3">
            <a:alphaModFix/>
          </a:blip>
          <a:stretch>
            <a:fillRect/>
          </a:stretch>
        </p:blipFill>
        <p:spPr>
          <a:xfrm>
            <a:off x="1303800" y="1597875"/>
            <a:ext cx="5014936" cy="3240826"/>
          </a:xfrm>
          <a:prstGeom prst="rect">
            <a:avLst/>
          </a:prstGeom>
          <a:noFill/>
          <a:ln>
            <a:noFill/>
          </a:ln>
        </p:spPr>
      </p:pic>
      <p:cxnSp>
        <p:nvCxnSpPr>
          <p:cNvPr id="377" name="Google Shape;377;p26"/>
          <p:cNvCxnSpPr/>
          <p:nvPr/>
        </p:nvCxnSpPr>
        <p:spPr>
          <a:xfrm flipH="1" rot="10800000">
            <a:off x="4633325" y="2340600"/>
            <a:ext cx="1685400" cy="69600"/>
          </a:xfrm>
          <a:prstGeom prst="straightConnector1">
            <a:avLst/>
          </a:prstGeom>
          <a:noFill/>
          <a:ln cap="flat" cmpd="sng" w="9525">
            <a:solidFill>
              <a:schemeClr val="dk2"/>
            </a:solidFill>
            <a:prstDash val="solid"/>
            <a:round/>
            <a:headEnd len="med" w="med" type="none"/>
            <a:tailEnd len="med" w="med" type="none"/>
          </a:ln>
        </p:spPr>
      </p:cxnSp>
      <p:sp>
        <p:nvSpPr>
          <p:cNvPr id="378" name="Google Shape;378;p26"/>
          <p:cNvSpPr txBox="1"/>
          <p:nvPr>
            <p:ph idx="1" type="body"/>
          </p:nvPr>
        </p:nvSpPr>
        <p:spPr>
          <a:xfrm>
            <a:off x="6325800" y="3929675"/>
            <a:ext cx="2672700" cy="114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
                <a:solidFill>
                  <a:srgbClr val="999999"/>
                </a:solidFill>
              </a:rPr>
              <a:t>Order Information API</a:t>
            </a:r>
            <a:endParaRPr i="1">
              <a:solidFill>
                <a:srgbClr val="99999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Fault Example</a:t>
            </a:r>
            <a:endParaRPr/>
          </a:p>
          <a:p>
            <a:pPr indent="0" lvl="0" marL="0" rtl="0" algn="l">
              <a:spcBef>
                <a:spcPts val="0"/>
              </a:spcBef>
              <a:spcAft>
                <a:spcPts val="0"/>
              </a:spcAft>
              <a:buNone/>
            </a:pPr>
            <a:r>
              <a:rPr b="0" lang="en"/>
              <a:t>Authorizing the Correct User Type</a:t>
            </a:r>
            <a:endParaRPr b="0"/>
          </a:p>
        </p:txBody>
      </p:sp>
      <p:sp>
        <p:nvSpPr>
          <p:cNvPr id="384" name="Google Shape;384;p27"/>
          <p:cNvSpPr txBox="1"/>
          <p:nvPr>
            <p:ph idx="1" type="body"/>
          </p:nvPr>
        </p:nvSpPr>
        <p:spPr>
          <a:xfrm>
            <a:off x="6322575" y="1990050"/>
            <a:ext cx="20118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Should check if a correct user type is authorized</a:t>
            </a:r>
            <a:endParaRPr/>
          </a:p>
          <a:p>
            <a:pPr indent="0" lvl="0" marL="0" rtl="0" algn="l">
              <a:spcBef>
                <a:spcPts val="1200"/>
              </a:spcBef>
              <a:spcAft>
                <a:spcPts val="1200"/>
              </a:spcAft>
              <a:buNone/>
            </a:pPr>
            <a:r>
              <a:rPr lang="en"/>
              <a:t>If no authorized Seller object is obtained, throw error and terminate the function. </a:t>
            </a:r>
            <a:endParaRPr/>
          </a:p>
        </p:txBody>
      </p:sp>
      <p:pic>
        <p:nvPicPr>
          <p:cNvPr id="385" name="Google Shape;385;p27"/>
          <p:cNvPicPr preferRelativeResize="0"/>
          <p:nvPr/>
        </p:nvPicPr>
        <p:blipFill>
          <a:blip r:embed="rId3">
            <a:alphaModFix/>
          </a:blip>
          <a:stretch>
            <a:fillRect/>
          </a:stretch>
        </p:blipFill>
        <p:spPr>
          <a:xfrm>
            <a:off x="239988" y="1864650"/>
            <a:ext cx="5324475" cy="2667000"/>
          </a:xfrm>
          <a:prstGeom prst="rect">
            <a:avLst/>
          </a:prstGeom>
          <a:noFill/>
          <a:ln>
            <a:noFill/>
          </a:ln>
        </p:spPr>
      </p:pic>
      <p:cxnSp>
        <p:nvCxnSpPr>
          <p:cNvPr id="386" name="Google Shape;386;p27"/>
          <p:cNvCxnSpPr/>
          <p:nvPr/>
        </p:nvCxnSpPr>
        <p:spPr>
          <a:xfrm flipH="1" rot="10800000">
            <a:off x="4340100" y="2340525"/>
            <a:ext cx="1978500" cy="532500"/>
          </a:xfrm>
          <a:prstGeom prst="straightConnector1">
            <a:avLst/>
          </a:prstGeom>
          <a:noFill/>
          <a:ln cap="flat" cmpd="sng" w="9525">
            <a:solidFill>
              <a:schemeClr val="dk2"/>
            </a:solidFill>
            <a:prstDash val="solid"/>
            <a:round/>
            <a:headEnd len="med" w="med" type="none"/>
            <a:tailEnd len="med" w="med" type="none"/>
          </a:ln>
        </p:spPr>
      </p:cxnSp>
      <p:sp>
        <p:nvSpPr>
          <p:cNvPr id="387" name="Google Shape;387;p27"/>
          <p:cNvSpPr txBox="1"/>
          <p:nvPr>
            <p:ph idx="1" type="body"/>
          </p:nvPr>
        </p:nvSpPr>
        <p:spPr>
          <a:xfrm>
            <a:off x="6229750" y="3929675"/>
            <a:ext cx="3349800" cy="143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solidFill>
                  <a:srgbClr val="999999"/>
                </a:solidFill>
              </a:rPr>
              <a:t>Product</a:t>
            </a:r>
            <a:r>
              <a:rPr i="1" lang="en">
                <a:solidFill>
                  <a:srgbClr val="999999"/>
                </a:solidFill>
              </a:rPr>
              <a:t> Create API</a:t>
            </a:r>
            <a:endParaRPr i="1">
              <a:solidFill>
                <a:srgbClr val="999999"/>
              </a:solidFill>
            </a:endParaRPr>
          </a:p>
          <a:p>
            <a:pPr indent="0" lvl="0" marL="0" rtl="0" algn="l">
              <a:spcBef>
                <a:spcPts val="1200"/>
              </a:spcBef>
              <a:spcAft>
                <a:spcPts val="0"/>
              </a:spcAft>
              <a:buNone/>
            </a:pPr>
            <a:r>
              <a:rPr i="1" lang="en">
                <a:solidFill>
                  <a:srgbClr val="999999"/>
                </a:solidFill>
              </a:rPr>
              <a:t>- Seller Input Product information</a:t>
            </a:r>
            <a:endParaRPr i="1">
              <a:solidFill>
                <a:srgbClr val="999999"/>
              </a:solidFill>
            </a:endParaRPr>
          </a:p>
          <a:p>
            <a:pPr indent="0" lvl="0" marL="0" rtl="0" algn="l">
              <a:spcBef>
                <a:spcPts val="1200"/>
              </a:spcBef>
              <a:spcAft>
                <a:spcPts val="1200"/>
              </a:spcAft>
              <a:buNone/>
            </a:pPr>
            <a:r>
              <a:rPr i="1" lang="en">
                <a:solidFill>
                  <a:srgbClr val="999999"/>
                </a:solidFill>
              </a:rPr>
              <a:t>- Failure: send a buyer-token request</a:t>
            </a:r>
            <a:endParaRPr i="1">
              <a:solidFill>
                <a:srgbClr val="99999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Bad Practice Found</a:t>
            </a:r>
            <a:endParaRPr/>
          </a:p>
          <a:p>
            <a:pPr indent="0" lvl="0" marL="0" rtl="0" algn="l">
              <a:spcBef>
                <a:spcPts val="0"/>
              </a:spcBef>
              <a:spcAft>
                <a:spcPts val="0"/>
              </a:spcAft>
              <a:buNone/>
            </a:pPr>
            <a:r>
              <a:rPr b="0" lang="en"/>
              <a:t>Unused Authentication Check</a:t>
            </a:r>
            <a:endParaRPr b="0"/>
          </a:p>
        </p:txBody>
      </p:sp>
      <p:pic>
        <p:nvPicPr>
          <p:cNvPr id="393" name="Google Shape;393;p28"/>
          <p:cNvPicPr preferRelativeResize="0"/>
          <p:nvPr/>
        </p:nvPicPr>
        <p:blipFill>
          <a:blip r:embed="rId3">
            <a:alphaModFix/>
          </a:blip>
          <a:stretch>
            <a:fillRect/>
          </a:stretch>
        </p:blipFill>
        <p:spPr>
          <a:xfrm>
            <a:off x="772600" y="1597875"/>
            <a:ext cx="3326330" cy="3545625"/>
          </a:xfrm>
          <a:prstGeom prst="rect">
            <a:avLst/>
          </a:prstGeom>
          <a:noFill/>
          <a:ln>
            <a:noFill/>
          </a:ln>
        </p:spPr>
      </p:pic>
      <p:sp>
        <p:nvSpPr>
          <p:cNvPr id="394" name="Google Shape;394;p28"/>
          <p:cNvSpPr txBox="1"/>
          <p:nvPr>
            <p:ph idx="1" type="body"/>
          </p:nvPr>
        </p:nvSpPr>
        <p:spPr>
          <a:xfrm>
            <a:off x="5718275" y="2053675"/>
            <a:ext cx="2463600" cy="753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authentication check appear </a:t>
            </a:r>
            <a:r>
              <a:rPr b="1" lang="en"/>
              <a:t>after</a:t>
            </a:r>
            <a:r>
              <a:rPr lang="en"/>
              <a:t> the auth object is called</a:t>
            </a:r>
            <a:endParaRPr/>
          </a:p>
        </p:txBody>
      </p:sp>
      <p:sp>
        <p:nvSpPr>
          <p:cNvPr id="395" name="Google Shape;395;p28"/>
          <p:cNvSpPr txBox="1"/>
          <p:nvPr>
            <p:ph idx="1" type="body"/>
          </p:nvPr>
        </p:nvSpPr>
        <p:spPr>
          <a:xfrm>
            <a:off x="6064175" y="3319250"/>
            <a:ext cx="1771800" cy="753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NullPointException throw by Java</a:t>
            </a:r>
            <a:endParaRPr/>
          </a:p>
        </p:txBody>
      </p:sp>
      <p:sp>
        <p:nvSpPr>
          <p:cNvPr id="396" name="Google Shape;396;p28"/>
          <p:cNvSpPr/>
          <p:nvPr/>
        </p:nvSpPr>
        <p:spPr>
          <a:xfrm>
            <a:off x="6687050" y="2806675"/>
            <a:ext cx="445200" cy="417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7" name="Google Shape;397;p28"/>
          <p:cNvCxnSpPr/>
          <p:nvPr/>
        </p:nvCxnSpPr>
        <p:spPr>
          <a:xfrm>
            <a:off x="3164625" y="2854525"/>
            <a:ext cx="1168800" cy="151200"/>
          </a:xfrm>
          <a:prstGeom prst="straightConnector1">
            <a:avLst/>
          </a:prstGeom>
          <a:noFill/>
          <a:ln cap="flat" cmpd="sng" w="9525">
            <a:solidFill>
              <a:schemeClr val="dk2"/>
            </a:solidFill>
            <a:prstDash val="solid"/>
            <a:round/>
            <a:headEnd len="med" w="med" type="none"/>
            <a:tailEnd len="med" w="med" type="none"/>
          </a:ln>
        </p:spPr>
      </p:cxnSp>
      <p:cxnSp>
        <p:nvCxnSpPr>
          <p:cNvPr id="398" name="Google Shape;398;p28"/>
          <p:cNvCxnSpPr/>
          <p:nvPr/>
        </p:nvCxnSpPr>
        <p:spPr>
          <a:xfrm>
            <a:off x="2863800" y="2458275"/>
            <a:ext cx="1168800" cy="151200"/>
          </a:xfrm>
          <a:prstGeom prst="straightConnector1">
            <a:avLst/>
          </a:prstGeom>
          <a:noFill/>
          <a:ln cap="flat" cmpd="sng" w="9525">
            <a:solidFill>
              <a:schemeClr val="dk2"/>
            </a:solidFill>
            <a:prstDash val="solid"/>
            <a:round/>
            <a:headEnd len="med" w="med" type="none"/>
            <a:tailEnd len="med" w="med" type="none"/>
          </a:ln>
        </p:spPr>
      </p:cxnSp>
      <p:sp>
        <p:nvSpPr>
          <p:cNvPr id="399" name="Google Shape;399;p28"/>
          <p:cNvSpPr txBox="1"/>
          <p:nvPr>
            <p:ph idx="1" type="body"/>
          </p:nvPr>
        </p:nvSpPr>
        <p:spPr>
          <a:xfrm>
            <a:off x="3933150" y="2854525"/>
            <a:ext cx="1771800" cy="753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Auth check</a:t>
            </a:r>
            <a:endParaRPr/>
          </a:p>
        </p:txBody>
      </p:sp>
      <p:sp>
        <p:nvSpPr>
          <p:cNvPr id="400" name="Google Shape;400;p28"/>
          <p:cNvSpPr txBox="1"/>
          <p:nvPr>
            <p:ph idx="1" type="body"/>
          </p:nvPr>
        </p:nvSpPr>
        <p:spPr>
          <a:xfrm>
            <a:off x="4032600" y="2402625"/>
            <a:ext cx="1771800" cy="753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Auth object is called</a:t>
            </a:r>
            <a:endParaRPr/>
          </a:p>
        </p:txBody>
      </p:sp>
      <p:sp>
        <p:nvSpPr>
          <p:cNvPr id="401" name="Google Shape;401;p28"/>
          <p:cNvSpPr txBox="1"/>
          <p:nvPr>
            <p:ph idx="1" type="body"/>
          </p:nvPr>
        </p:nvSpPr>
        <p:spPr>
          <a:xfrm>
            <a:off x="6325800" y="4244050"/>
            <a:ext cx="2672700" cy="83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
                <a:solidFill>
                  <a:srgbClr val="999999"/>
                </a:solidFill>
              </a:rPr>
              <a:t>Seller Information</a:t>
            </a:r>
            <a:r>
              <a:rPr i="1" lang="en">
                <a:solidFill>
                  <a:srgbClr val="999999"/>
                </a:solidFill>
              </a:rPr>
              <a:t> Update API</a:t>
            </a:r>
            <a:endParaRPr i="1">
              <a:solidFill>
                <a:srgbClr val="99999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Bad Practice Found</a:t>
            </a:r>
            <a:endParaRPr b="0"/>
          </a:p>
        </p:txBody>
      </p:sp>
      <p:sp>
        <p:nvSpPr>
          <p:cNvPr id="407" name="Google Shape;407;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No Input Sanitization / Checking</a:t>
            </a:r>
            <a:endParaRPr sz="1800"/>
          </a:p>
          <a:p>
            <a:pPr indent="-342900" lvl="0" marL="457200" rtl="0" algn="l">
              <a:spcBef>
                <a:spcPts val="0"/>
              </a:spcBef>
              <a:spcAft>
                <a:spcPts val="0"/>
              </a:spcAft>
              <a:buSzPts val="1800"/>
              <a:buChar char="-"/>
            </a:pPr>
            <a:r>
              <a:rPr lang="en" sz="1800"/>
              <a:t>Inconsistent authentication checking</a:t>
            </a:r>
            <a:endParaRPr sz="1800"/>
          </a:p>
          <a:p>
            <a:pPr indent="-342900" lvl="0" marL="457200" rtl="0" algn="l">
              <a:spcBef>
                <a:spcPts val="0"/>
              </a:spcBef>
              <a:spcAft>
                <a:spcPts val="0"/>
              </a:spcAft>
              <a:buSzPts val="1800"/>
              <a:buChar char="-"/>
            </a:pPr>
            <a:r>
              <a:rPr lang="en" sz="1800"/>
              <a:t>Poor documentation</a:t>
            </a:r>
            <a:endParaRPr sz="1800"/>
          </a:p>
          <a:p>
            <a:pPr indent="0" lvl="0" marL="0" rtl="0" algn="l">
              <a:spcBef>
                <a:spcPts val="1200"/>
              </a:spcBef>
              <a:spcAft>
                <a:spcPts val="1200"/>
              </a:spcAft>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Progress</a:t>
            </a:r>
            <a:endParaRPr/>
          </a:p>
        </p:txBody>
      </p:sp>
      <p:sp>
        <p:nvSpPr>
          <p:cNvPr id="413" name="Google Shape;413;p30"/>
          <p:cNvSpPr txBox="1"/>
          <p:nvPr>
            <p:ph idx="1" type="body"/>
          </p:nvPr>
        </p:nvSpPr>
        <p:spPr>
          <a:xfrm>
            <a:off x="1303800" y="1990050"/>
            <a:ext cx="3880500" cy="315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Tested all available Restful APIs</a:t>
            </a:r>
            <a:endParaRPr/>
          </a:p>
          <a:p>
            <a:pPr indent="0" lvl="0" marL="0" rtl="0" algn="l">
              <a:spcBef>
                <a:spcPts val="1200"/>
              </a:spcBef>
              <a:spcAft>
                <a:spcPts val="0"/>
              </a:spcAft>
              <a:buNone/>
            </a:pPr>
            <a:r>
              <a:rPr lang="en"/>
              <a:t>Achieved Branch Coverage </a:t>
            </a:r>
            <a:endParaRPr/>
          </a:p>
          <a:p>
            <a:pPr indent="-311150" lvl="0" marL="457200" rtl="0" algn="l">
              <a:spcBef>
                <a:spcPts val="1200"/>
              </a:spcBef>
              <a:spcAft>
                <a:spcPts val="0"/>
              </a:spcAft>
              <a:buSzPts val="1300"/>
              <a:buChar char="●"/>
            </a:pPr>
            <a:r>
              <a:rPr lang="en"/>
              <a:t>Services (Business Logic): </a:t>
            </a:r>
            <a:r>
              <a:rPr b="1" lang="en"/>
              <a:t>95%</a:t>
            </a:r>
            <a:endParaRPr b="1"/>
          </a:p>
          <a:p>
            <a:pPr indent="-311150" lvl="0" marL="457200" rtl="0" algn="l">
              <a:spcBef>
                <a:spcPts val="0"/>
              </a:spcBef>
              <a:spcAft>
                <a:spcPts val="0"/>
              </a:spcAft>
              <a:buSzPts val="1300"/>
              <a:buChar char="●"/>
            </a:pPr>
            <a:r>
              <a:rPr lang="en"/>
              <a:t>Whole Project: </a:t>
            </a:r>
            <a:r>
              <a:rPr b="1" lang="en"/>
              <a:t>73%</a:t>
            </a:r>
            <a:endParaRPr/>
          </a:p>
          <a:p>
            <a:pPr indent="-298450" lvl="1" marL="914400" rtl="0" algn="l">
              <a:spcBef>
                <a:spcPts val="0"/>
              </a:spcBef>
              <a:spcAft>
                <a:spcPts val="0"/>
              </a:spcAft>
              <a:buSzPts val="1100"/>
              <a:buChar char="○"/>
            </a:pPr>
            <a:r>
              <a:rPr lang="en"/>
              <a:t>Does not cover code related to Database connection, email services</a:t>
            </a:r>
            <a:endParaRPr/>
          </a:p>
          <a:p>
            <a:pPr indent="0" lvl="0" marL="0" rtl="0" algn="l">
              <a:spcBef>
                <a:spcPts val="1200"/>
              </a:spcBef>
              <a:spcAft>
                <a:spcPts val="1200"/>
              </a:spcAft>
              <a:buNone/>
            </a:pPr>
            <a:r>
              <a:t/>
            </a:r>
            <a:endParaRPr/>
          </a:p>
        </p:txBody>
      </p:sp>
      <p:pic>
        <p:nvPicPr>
          <p:cNvPr id="414" name="Google Shape;414;p30"/>
          <p:cNvPicPr preferRelativeResize="0"/>
          <p:nvPr/>
        </p:nvPicPr>
        <p:blipFill>
          <a:blip r:embed="rId3">
            <a:alphaModFix/>
          </a:blip>
          <a:stretch>
            <a:fillRect/>
          </a:stretch>
        </p:blipFill>
        <p:spPr>
          <a:xfrm>
            <a:off x="5080886" y="0"/>
            <a:ext cx="4063113"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Branches Are Impossible to Reach</a:t>
            </a:r>
            <a:endParaRPr/>
          </a:p>
        </p:txBody>
      </p:sp>
      <p:sp>
        <p:nvSpPr>
          <p:cNvPr id="420" name="Google Shape;420;p31"/>
          <p:cNvSpPr txBox="1"/>
          <p:nvPr>
            <p:ph idx="1" type="body"/>
          </p:nvPr>
        </p:nvSpPr>
        <p:spPr>
          <a:xfrm>
            <a:off x="1351500" y="11710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Example: Duplicate error catching</a:t>
            </a:r>
            <a:endParaRPr/>
          </a:p>
        </p:txBody>
      </p:sp>
      <p:pic>
        <p:nvPicPr>
          <p:cNvPr id="421" name="Google Shape;421;p31"/>
          <p:cNvPicPr preferRelativeResize="0"/>
          <p:nvPr/>
        </p:nvPicPr>
        <p:blipFill>
          <a:blip r:embed="rId3">
            <a:alphaModFix/>
          </a:blip>
          <a:stretch>
            <a:fillRect/>
          </a:stretch>
        </p:blipFill>
        <p:spPr>
          <a:xfrm>
            <a:off x="5136523" y="1565400"/>
            <a:ext cx="3779350" cy="3052225"/>
          </a:xfrm>
          <a:prstGeom prst="rect">
            <a:avLst/>
          </a:prstGeom>
          <a:noFill/>
          <a:ln>
            <a:noFill/>
          </a:ln>
        </p:spPr>
      </p:pic>
      <p:pic>
        <p:nvPicPr>
          <p:cNvPr id="422" name="Google Shape;422;p31"/>
          <p:cNvPicPr preferRelativeResize="0"/>
          <p:nvPr/>
        </p:nvPicPr>
        <p:blipFill>
          <a:blip r:embed="rId4">
            <a:alphaModFix/>
          </a:blip>
          <a:stretch>
            <a:fillRect/>
          </a:stretch>
        </p:blipFill>
        <p:spPr>
          <a:xfrm>
            <a:off x="746323" y="1750648"/>
            <a:ext cx="3929050" cy="2766150"/>
          </a:xfrm>
          <a:prstGeom prst="rect">
            <a:avLst/>
          </a:prstGeom>
          <a:noFill/>
          <a:ln>
            <a:noFill/>
          </a:ln>
        </p:spPr>
      </p:pic>
      <p:cxnSp>
        <p:nvCxnSpPr>
          <p:cNvPr id="423" name="Google Shape;423;p31"/>
          <p:cNvCxnSpPr/>
          <p:nvPr/>
        </p:nvCxnSpPr>
        <p:spPr>
          <a:xfrm flipH="1" rot="10800000">
            <a:off x="2218425" y="1932275"/>
            <a:ext cx="4007400" cy="1502700"/>
          </a:xfrm>
          <a:prstGeom prst="straightConnector1">
            <a:avLst/>
          </a:prstGeom>
          <a:noFill/>
          <a:ln cap="flat" cmpd="sng" w="9525">
            <a:solidFill>
              <a:schemeClr val="dk2"/>
            </a:solidFill>
            <a:prstDash val="solid"/>
            <a:round/>
            <a:headEnd len="med" w="med" type="oval"/>
            <a:tailEnd len="med" w="med" type="oval"/>
          </a:ln>
        </p:spPr>
      </p:cxnSp>
      <p:cxnSp>
        <p:nvCxnSpPr>
          <p:cNvPr id="424" name="Google Shape;424;p31"/>
          <p:cNvCxnSpPr/>
          <p:nvPr/>
        </p:nvCxnSpPr>
        <p:spPr>
          <a:xfrm>
            <a:off x="3808675" y="3896150"/>
            <a:ext cx="1908300" cy="87600"/>
          </a:xfrm>
          <a:prstGeom prst="straightConnector1">
            <a:avLst/>
          </a:prstGeom>
          <a:noFill/>
          <a:ln cap="flat" cmpd="sng" w="19050">
            <a:solidFill>
              <a:schemeClr val="dk2"/>
            </a:solidFill>
            <a:prstDash val="solid"/>
            <a:round/>
            <a:headEnd len="med" w="med" type="triangle"/>
            <a:tailEnd len="med" w="med" type="triangle"/>
          </a:ln>
        </p:spPr>
      </p:cxnSp>
      <p:sp>
        <p:nvSpPr>
          <p:cNvPr id="425" name="Google Shape;425;p31"/>
          <p:cNvSpPr txBox="1"/>
          <p:nvPr>
            <p:ph idx="1" type="body"/>
          </p:nvPr>
        </p:nvSpPr>
        <p:spPr>
          <a:xfrm>
            <a:off x="6325800" y="4244050"/>
            <a:ext cx="2672700" cy="83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
                <a:solidFill>
                  <a:srgbClr val="999999"/>
                </a:solidFill>
              </a:rPr>
              <a:t>Find Client Info</a:t>
            </a:r>
            <a:r>
              <a:rPr i="1" lang="en">
                <a:solidFill>
                  <a:srgbClr val="999999"/>
                </a:solidFill>
              </a:rPr>
              <a:t> API</a:t>
            </a:r>
            <a:endParaRPr i="1">
              <a:solidFill>
                <a:srgbClr val="9999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idx="1" type="body"/>
          </p:nvPr>
        </p:nvSpPr>
        <p:spPr>
          <a:xfrm>
            <a:off x="1303800" y="1609050"/>
            <a:ext cx="7030500" cy="2095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t>C</a:t>
            </a:r>
            <a:r>
              <a:rPr lang="en" sz="2000"/>
              <a:t>ross-platform backend software for ecommerce website or apps. </a:t>
            </a:r>
            <a:endParaRPr sz="2000"/>
          </a:p>
          <a:p>
            <a:pPr indent="0" lvl="0" marL="0" rtl="0" algn="l">
              <a:spcBef>
                <a:spcPts val="0"/>
              </a:spcBef>
              <a:spcAft>
                <a:spcPts val="0"/>
              </a:spcAft>
              <a:buNone/>
            </a:pPr>
            <a:r>
              <a:rPr lang="en" sz="2000"/>
              <a:t>Potential User:</a:t>
            </a:r>
            <a:endParaRPr sz="2000"/>
          </a:p>
          <a:p>
            <a:pPr indent="-355600" lvl="0" marL="457200" rtl="0" algn="l">
              <a:spcBef>
                <a:spcPts val="1200"/>
              </a:spcBef>
              <a:spcAft>
                <a:spcPts val="0"/>
              </a:spcAft>
              <a:buSzPts val="2000"/>
              <a:buChar char="●"/>
            </a:pPr>
            <a:r>
              <a:rPr lang="en" sz="2000"/>
              <a:t>Buyer and seller for any shopping</a:t>
            </a:r>
            <a:endParaRPr sz="2000"/>
          </a:p>
          <a:p>
            <a:pPr indent="0" lvl="0" marL="457200" rtl="0" algn="l">
              <a:spcBef>
                <a:spcPts val="1200"/>
              </a:spcBef>
              <a:spcAft>
                <a:spcPts val="1200"/>
              </a:spcAft>
              <a:buNone/>
            </a:pPr>
            <a:r>
              <a:rPr lang="en" sz="2000"/>
              <a:t>website</a:t>
            </a:r>
            <a:endParaRPr sz="2000"/>
          </a:p>
        </p:txBody>
      </p:sp>
      <p:sp>
        <p:nvSpPr>
          <p:cNvPr id="284" name="Google Shape;284;p14"/>
          <p:cNvSpPr txBox="1"/>
          <p:nvPr>
            <p:ph type="title"/>
          </p:nvPr>
        </p:nvSpPr>
        <p:spPr>
          <a:xfrm>
            <a:off x="1303800" y="598575"/>
            <a:ext cx="74616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E-Commerce App</a:t>
            </a:r>
            <a:endParaRPr/>
          </a:p>
          <a:p>
            <a:pPr indent="0" lvl="0" marL="0" rtl="0" algn="l">
              <a:spcBef>
                <a:spcPts val="0"/>
              </a:spcBef>
              <a:spcAft>
                <a:spcPts val="0"/>
              </a:spcAft>
              <a:buNone/>
            </a:pPr>
            <a:r>
              <a:rPr b="0" lang="en"/>
              <a:t>Background</a:t>
            </a:r>
            <a:endParaRPr b="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85" name="Google Shape;285;p14"/>
          <p:cNvPicPr preferRelativeResize="0"/>
          <p:nvPr/>
        </p:nvPicPr>
        <p:blipFill>
          <a:blip r:embed="rId3">
            <a:alphaModFix/>
          </a:blip>
          <a:stretch>
            <a:fillRect/>
          </a:stretch>
        </p:blipFill>
        <p:spPr>
          <a:xfrm>
            <a:off x="6482201" y="2487675"/>
            <a:ext cx="2432450" cy="20274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Remaining Work &amp; Takeaways</a:t>
            </a:r>
            <a:endParaRPr/>
          </a:p>
        </p:txBody>
      </p:sp>
      <p:sp>
        <p:nvSpPr>
          <p:cNvPr id="431" name="Google Shape;431;p32"/>
          <p:cNvSpPr txBox="1"/>
          <p:nvPr>
            <p:ph idx="1" type="body"/>
          </p:nvPr>
        </p:nvSpPr>
        <p:spPr>
          <a:xfrm>
            <a:off x="1303800" y="1436500"/>
            <a:ext cx="7030500" cy="2541600"/>
          </a:xfrm>
          <a:prstGeom prst="rect">
            <a:avLst/>
          </a:prstGeom>
        </p:spPr>
        <p:txBody>
          <a:bodyPr anchorCtr="0" anchor="t" bIns="91425" lIns="91425" spcFirstLastPara="1" rIns="91425" wrap="square" tIns="91425">
            <a:normAutofit fontScale="92500" lnSpcReduction="20000"/>
          </a:bodyPr>
          <a:lstStyle/>
          <a:p>
            <a:pPr indent="-346075" lvl="0" marL="457200" rtl="0" algn="l">
              <a:spcBef>
                <a:spcPts val="0"/>
              </a:spcBef>
              <a:spcAft>
                <a:spcPts val="0"/>
              </a:spcAft>
              <a:buSzPct val="100000"/>
              <a:buChar char="●"/>
            </a:pPr>
            <a:r>
              <a:rPr lang="en" sz="2000"/>
              <a:t>Achieve higher branch coverage in the whole program</a:t>
            </a:r>
            <a:endParaRPr sz="2000"/>
          </a:p>
          <a:p>
            <a:pPr indent="-346075" lvl="0" marL="457200" rtl="0" algn="l">
              <a:spcBef>
                <a:spcPts val="0"/>
              </a:spcBef>
              <a:spcAft>
                <a:spcPts val="0"/>
              </a:spcAft>
              <a:buSzPct val="100000"/>
              <a:buChar char="●"/>
            </a:pPr>
            <a:r>
              <a:rPr lang="en" sz="2000"/>
              <a:t>Load Testing</a:t>
            </a:r>
            <a:endParaRPr sz="2000"/>
          </a:p>
          <a:p>
            <a:pPr indent="-346075" lvl="0" marL="457200" rtl="0" algn="l">
              <a:spcBef>
                <a:spcPts val="0"/>
              </a:spcBef>
              <a:spcAft>
                <a:spcPts val="0"/>
              </a:spcAft>
              <a:buSzPct val="100000"/>
              <a:buChar char="●"/>
            </a:pPr>
            <a:r>
              <a:rPr lang="en" sz="2000"/>
              <a:t>Make a PR for the original repo</a:t>
            </a:r>
            <a:endParaRPr sz="2000"/>
          </a:p>
          <a:p>
            <a:pPr indent="0" lvl="0" marL="0" rtl="0" algn="l">
              <a:spcBef>
                <a:spcPts val="1200"/>
              </a:spcBef>
              <a:spcAft>
                <a:spcPts val="0"/>
              </a:spcAft>
              <a:buNone/>
            </a:pPr>
            <a:r>
              <a:t/>
            </a:r>
            <a:endParaRPr sz="2000"/>
          </a:p>
          <a:p>
            <a:pPr indent="-346075" lvl="0" marL="457200" rtl="0" algn="l">
              <a:spcBef>
                <a:spcPts val="1200"/>
              </a:spcBef>
              <a:spcAft>
                <a:spcPts val="0"/>
              </a:spcAft>
              <a:buSzPct val="100000"/>
              <a:buChar char="●"/>
            </a:pPr>
            <a:r>
              <a:rPr lang="en" sz="2000"/>
              <a:t>Walk through backend construction using spring boot</a:t>
            </a:r>
            <a:endParaRPr sz="2000"/>
          </a:p>
          <a:p>
            <a:pPr indent="-346075" lvl="0" marL="457200" rtl="0" algn="l">
              <a:spcBef>
                <a:spcPts val="0"/>
              </a:spcBef>
              <a:spcAft>
                <a:spcPts val="0"/>
              </a:spcAft>
              <a:buSzPct val="100000"/>
              <a:buChar char="●"/>
            </a:pPr>
            <a:r>
              <a:rPr lang="en" sz="2000"/>
              <a:t>Set different mockito mode to mock different services</a:t>
            </a:r>
            <a:endParaRPr sz="2000"/>
          </a:p>
          <a:p>
            <a:pPr indent="0" lvl="0" marL="457200" rtl="0" algn="l">
              <a:spcBef>
                <a:spcPts val="1200"/>
              </a:spcBef>
              <a:spcAft>
                <a:spcPts val="1200"/>
              </a:spcAft>
              <a:buNone/>
            </a:pPr>
            <a:r>
              <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3"/>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 &amp; A</a:t>
            </a:r>
            <a:endParaRPr/>
          </a:p>
        </p:txBody>
      </p:sp>
      <p:sp>
        <p:nvSpPr>
          <p:cNvPr id="437" name="Google Shape;437;p33"/>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t>Thank you for listening!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4616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E-Commerce App</a:t>
            </a:r>
            <a:endParaRPr/>
          </a:p>
          <a:p>
            <a:pPr indent="0" lvl="0" marL="0" rtl="0" algn="l">
              <a:spcBef>
                <a:spcPts val="0"/>
              </a:spcBef>
              <a:spcAft>
                <a:spcPts val="0"/>
              </a:spcAft>
              <a:buNone/>
            </a:pPr>
            <a:r>
              <a:rPr b="0" lang="en"/>
              <a:t>Technology</a:t>
            </a:r>
            <a:endParaRPr b="0"/>
          </a:p>
          <a:p>
            <a:pPr indent="0" lvl="0" marL="0" rtl="0" algn="l">
              <a:spcBef>
                <a:spcPts val="0"/>
              </a:spcBef>
              <a:spcAft>
                <a:spcPts val="0"/>
              </a:spcAft>
              <a:buNone/>
            </a:pPr>
            <a:r>
              <a:t/>
            </a:r>
            <a:endParaRPr/>
          </a:p>
        </p:txBody>
      </p:sp>
      <p:sp>
        <p:nvSpPr>
          <p:cNvPr id="291" name="Google Shape;291;p15"/>
          <p:cNvSpPr txBox="1"/>
          <p:nvPr>
            <p:ph idx="1" type="body"/>
          </p:nvPr>
        </p:nvSpPr>
        <p:spPr>
          <a:xfrm>
            <a:off x="1260925" y="1134275"/>
            <a:ext cx="4747200" cy="36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317500" lvl="0" marL="457200" rtl="0" algn="l">
              <a:spcBef>
                <a:spcPts val="1200"/>
              </a:spcBef>
              <a:spcAft>
                <a:spcPts val="0"/>
              </a:spcAft>
              <a:buClr>
                <a:srgbClr val="080808"/>
              </a:buClr>
              <a:buSzPts val="1400"/>
              <a:buChar char="●"/>
            </a:pPr>
            <a:r>
              <a:rPr lang="en" sz="1400">
                <a:solidFill>
                  <a:srgbClr val="080808"/>
                </a:solidFill>
                <a:highlight>
                  <a:srgbClr val="FFFFFF"/>
                </a:highlight>
              </a:rPr>
              <a:t>Java</a:t>
            </a:r>
            <a:endParaRPr sz="1400">
              <a:solidFill>
                <a:srgbClr val="080808"/>
              </a:solidFill>
              <a:highlight>
                <a:srgbClr val="FFFFFF"/>
              </a:highlight>
            </a:endParaRPr>
          </a:p>
          <a:p>
            <a:pPr indent="-317500" lvl="0" marL="457200" rtl="0" algn="l">
              <a:spcBef>
                <a:spcPts val="0"/>
              </a:spcBef>
              <a:spcAft>
                <a:spcPts val="0"/>
              </a:spcAft>
              <a:buClr>
                <a:srgbClr val="080808"/>
              </a:buClr>
              <a:buSzPts val="1400"/>
              <a:buChar char="●"/>
            </a:pPr>
            <a:r>
              <a:rPr lang="en" sz="1400">
                <a:solidFill>
                  <a:srgbClr val="080808"/>
                </a:solidFill>
                <a:highlight>
                  <a:srgbClr val="FFFFFF"/>
                </a:highlight>
              </a:rPr>
              <a:t>Spring boot</a:t>
            </a:r>
            <a:endParaRPr sz="1400">
              <a:solidFill>
                <a:srgbClr val="080808"/>
              </a:solidFill>
              <a:highlight>
                <a:srgbClr val="FFFFFF"/>
              </a:highlight>
            </a:endParaRPr>
          </a:p>
          <a:p>
            <a:pPr indent="-317500" lvl="0" marL="457200" rtl="0" algn="l">
              <a:spcBef>
                <a:spcPts val="0"/>
              </a:spcBef>
              <a:spcAft>
                <a:spcPts val="0"/>
              </a:spcAft>
              <a:buClr>
                <a:srgbClr val="080808"/>
              </a:buClr>
              <a:buSzPts val="1400"/>
              <a:buChar char="●"/>
            </a:pPr>
            <a:r>
              <a:rPr lang="en" sz="1400">
                <a:solidFill>
                  <a:srgbClr val="080808"/>
                </a:solidFill>
                <a:highlight>
                  <a:srgbClr val="FFFFFF"/>
                </a:highlight>
              </a:rPr>
              <a:t>Spring Data JPA</a:t>
            </a:r>
            <a:endParaRPr sz="1400">
              <a:solidFill>
                <a:srgbClr val="080808"/>
              </a:solidFill>
              <a:highlight>
                <a:srgbClr val="FFFFFF"/>
              </a:highlight>
            </a:endParaRPr>
          </a:p>
          <a:p>
            <a:pPr indent="-317500" lvl="0" marL="457200" rtl="0" algn="l">
              <a:spcBef>
                <a:spcPts val="0"/>
              </a:spcBef>
              <a:spcAft>
                <a:spcPts val="0"/>
              </a:spcAft>
              <a:buClr>
                <a:srgbClr val="080808"/>
              </a:buClr>
              <a:buSzPts val="1400"/>
              <a:buChar char="●"/>
            </a:pPr>
            <a:r>
              <a:rPr lang="en" sz="1400">
                <a:solidFill>
                  <a:srgbClr val="080808"/>
                </a:solidFill>
                <a:highlight>
                  <a:srgbClr val="FFFFFF"/>
                </a:highlight>
              </a:rPr>
              <a:t>Spring security</a:t>
            </a:r>
            <a:endParaRPr sz="1400">
              <a:solidFill>
                <a:srgbClr val="080808"/>
              </a:solidFill>
              <a:highlight>
                <a:srgbClr val="FFFFFF"/>
              </a:highlight>
            </a:endParaRPr>
          </a:p>
          <a:p>
            <a:pPr indent="-317500" lvl="0" marL="457200" rtl="0" algn="l">
              <a:spcBef>
                <a:spcPts val="0"/>
              </a:spcBef>
              <a:spcAft>
                <a:spcPts val="0"/>
              </a:spcAft>
              <a:buClr>
                <a:srgbClr val="080808"/>
              </a:buClr>
              <a:buSzPts val="1400"/>
              <a:buChar char="●"/>
            </a:pPr>
            <a:r>
              <a:rPr lang="en" sz="1400">
                <a:solidFill>
                  <a:srgbClr val="080808"/>
                </a:solidFill>
                <a:highlight>
                  <a:srgbClr val="FFFFFF"/>
                </a:highlight>
              </a:rPr>
              <a:t>JWT</a:t>
            </a:r>
            <a:endParaRPr sz="1400">
              <a:solidFill>
                <a:srgbClr val="080808"/>
              </a:solidFill>
              <a:highlight>
                <a:srgbClr val="FFFFFF"/>
              </a:highlight>
            </a:endParaRPr>
          </a:p>
          <a:p>
            <a:pPr indent="-317500" lvl="0" marL="457200" rtl="0" algn="l">
              <a:spcBef>
                <a:spcPts val="0"/>
              </a:spcBef>
              <a:spcAft>
                <a:spcPts val="0"/>
              </a:spcAft>
              <a:buClr>
                <a:srgbClr val="080808"/>
              </a:buClr>
              <a:buSzPts val="1400"/>
              <a:buChar char="●"/>
            </a:pPr>
            <a:r>
              <a:rPr lang="en" sz="1400">
                <a:solidFill>
                  <a:srgbClr val="080808"/>
                </a:solidFill>
                <a:highlight>
                  <a:srgbClr val="FFFFFF"/>
                </a:highlight>
              </a:rPr>
              <a:t>SMTP Email service</a:t>
            </a:r>
            <a:endParaRPr sz="1400">
              <a:solidFill>
                <a:srgbClr val="080808"/>
              </a:solidFill>
              <a:highlight>
                <a:srgbClr val="FFFFFF"/>
              </a:highlight>
            </a:endParaRPr>
          </a:p>
          <a:p>
            <a:pPr indent="-317500" lvl="0" marL="457200" rtl="0" algn="l">
              <a:spcBef>
                <a:spcPts val="0"/>
              </a:spcBef>
              <a:spcAft>
                <a:spcPts val="0"/>
              </a:spcAft>
              <a:buClr>
                <a:srgbClr val="080808"/>
              </a:buClr>
              <a:buSzPts val="1400"/>
              <a:buChar char="●"/>
            </a:pPr>
            <a:r>
              <a:rPr lang="en" sz="1400">
                <a:solidFill>
                  <a:srgbClr val="080808"/>
                </a:solidFill>
                <a:highlight>
                  <a:srgbClr val="FFFFFF"/>
                </a:highlight>
              </a:rPr>
              <a:t>Postman</a:t>
            </a:r>
            <a:endParaRPr sz="1400">
              <a:solidFill>
                <a:srgbClr val="080808"/>
              </a:solidFill>
              <a:highlight>
                <a:srgbClr val="FFFFFF"/>
              </a:highlight>
            </a:endParaRPr>
          </a:p>
          <a:p>
            <a:pPr indent="-317500" lvl="0" marL="457200" rtl="0" algn="l">
              <a:spcBef>
                <a:spcPts val="0"/>
              </a:spcBef>
              <a:spcAft>
                <a:spcPts val="0"/>
              </a:spcAft>
              <a:buClr>
                <a:srgbClr val="080808"/>
              </a:buClr>
              <a:buSzPts val="1400"/>
              <a:buChar char="●"/>
            </a:pPr>
            <a:r>
              <a:rPr lang="en" sz="1400">
                <a:solidFill>
                  <a:srgbClr val="080808"/>
                </a:solidFill>
                <a:highlight>
                  <a:srgbClr val="FFFFFF"/>
                </a:highlight>
              </a:rPr>
              <a:t>Swagger</a:t>
            </a:r>
            <a:endParaRPr sz="1400">
              <a:solidFill>
                <a:srgbClr val="080808"/>
              </a:solidFill>
              <a:highlight>
                <a:srgbClr val="FFFFFF"/>
              </a:highlight>
            </a:endParaRPr>
          </a:p>
          <a:p>
            <a:pPr indent="-317500" lvl="0" marL="457200" rtl="0" algn="l">
              <a:spcBef>
                <a:spcPts val="0"/>
              </a:spcBef>
              <a:spcAft>
                <a:spcPts val="0"/>
              </a:spcAft>
              <a:buClr>
                <a:srgbClr val="080808"/>
              </a:buClr>
              <a:buSzPts val="1400"/>
              <a:buChar char="●"/>
            </a:pPr>
            <a:r>
              <a:rPr lang="en" sz="1400">
                <a:solidFill>
                  <a:srgbClr val="080808"/>
                </a:solidFill>
                <a:highlight>
                  <a:srgbClr val="FFFFFF"/>
                </a:highlight>
              </a:rPr>
              <a:t>PostgreSQL on AWS</a:t>
            </a:r>
            <a:endParaRPr sz="1400">
              <a:solidFill>
                <a:srgbClr val="080808"/>
              </a:solidFill>
              <a:highlight>
                <a:srgbClr val="FFFFFF"/>
              </a:highlight>
            </a:endParaRPr>
          </a:p>
          <a:p>
            <a:pPr indent="-317500" lvl="0" marL="457200" rtl="0" algn="l">
              <a:spcBef>
                <a:spcPts val="0"/>
              </a:spcBef>
              <a:spcAft>
                <a:spcPts val="0"/>
              </a:spcAft>
              <a:buClr>
                <a:srgbClr val="080808"/>
              </a:buClr>
              <a:buSzPts val="1400"/>
              <a:buChar char="●"/>
            </a:pPr>
            <a:r>
              <a:rPr lang="en" sz="1400">
                <a:solidFill>
                  <a:srgbClr val="080808"/>
                </a:solidFill>
                <a:highlight>
                  <a:srgbClr val="FFFFFF"/>
                </a:highlight>
              </a:rPr>
              <a:t>Maven</a:t>
            </a:r>
            <a:endParaRPr sz="2000"/>
          </a:p>
        </p:txBody>
      </p:sp>
      <p:pic>
        <p:nvPicPr>
          <p:cNvPr id="292" name="Google Shape;292;p15"/>
          <p:cNvPicPr preferRelativeResize="0"/>
          <p:nvPr/>
        </p:nvPicPr>
        <p:blipFill>
          <a:blip r:embed="rId3">
            <a:alphaModFix/>
          </a:blip>
          <a:stretch>
            <a:fillRect/>
          </a:stretch>
        </p:blipFill>
        <p:spPr>
          <a:xfrm>
            <a:off x="7798975" y="1149450"/>
            <a:ext cx="633025" cy="623375"/>
          </a:xfrm>
          <a:prstGeom prst="rect">
            <a:avLst/>
          </a:prstGeom>
          <a:noFill/>
          <a:ln>
            <a:noFill/>
          </a:ln>
        </p:spPr>
      </p:pic>
      <p:pic>
        <p:nvPicPr>
          <p:cNvPr id="293" name="Google Shape;293;p15"/>
          <p:cNvPicPr preferRelativeResize="0"/>
          <p:nvPr/>
        </p:nvPicPr>
        <p:blipFill>
          <a:blip r:embed="rId4">
            <a:alphaModFix/>
          </a:blip>
          <a:stretch>
            <a:fillRect/>
          </a:stretch>
        </p:blipFill>
        <p:spPr>
          <a:xfrm>
            <a:off x="6796450" y="1066650"/>
            <a:ext cx="808000" cy="788976"/>
          </a:xfrm>
          <a:prstGeom prst="rect">
            <a:avLst/>
          </a:prstGeom>
          <a:noFill/>
          <a:ln>
            <a:noFill/>
          </a:ln>
        </p:spPr>
      </p:pic>
      <p:pic>
        <p:nvPicPr>
          <p:cNvPr id="294" name="Google Shape;294;p15"/>
          <p:cNvPicPr preferRelativeResize="0"/>
          <p:nvPr/>
        </p:nvPicPr>
        <p:blipFill>
          <a:blip r:embed="rId5">
            <a:alphaModFix/>
          </a:blip>
          <a:stretch>
            <a:fillRect/>
          </a:stretch>
        </p:blipFill>
        <p:spPr>
          <a:xfrm>
            <a:off x="6109063" y="1066650"/>
            <a:ext cx="431362" cy="788975"/>
          </a:xfrm>
          <a:prstGeom prst="rect">
            <a:avLst/>
          </a:prstGeom>
          <a:noFill/>
          <a:ln>
            <a:noFill/>
          </a:ln>
        </p:spPr>
      </p:pic>
      <p:pic>
        <p:nvPicPr>
          <p:cNvPr id="295" name="Google Shape;295;p15"/>
          <p:cNvPicPr preferRelativeResize="0"/>
          <p:nvPr/>
        </p:nvPicPr>
        <p:blipFill>
          <a:blip r:embed="rId6">
            <a:alphaModFix/>
          </a:blip>
          <a:stretch>
            <a:fillRect/>
          </a:stretch>
        </p:blipFill>
        <p:spPr>
          <a:xfrm>
            <a:off x="6063550" y="2990409"/>
            <a:ext cx="1355550" cy="711675"/>
          </a:xfrm>
          <a:prstGeom prst="rect">
            <a:avLst/>
          </a:prstGeom>
          <a:noFill/>
          <a:ln>
            <a:noFill/>
          </a:ln>
        </p:spPr>
      </p:pic>
      <p:sp>
        <p:nvSpPr>
          <p:cNvPr id="296" name="Google Shape;296;p15"/>
          <p:cNvSpPr txBox="1"/>
          <p:nvPr/>
        </p:nvSpPr>
        <p:spPr>
          <a:xfrm>
            <a:off x="3184925" y="4209375"/>
            <a:ext cx="28221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000">
                <a:solidFill>
                  <a:schemeClr val="dk2"/>
                </a:solidFill>
                <a:latin typeface="Nunito"/>
                <a:ea typeface="Nunito"/>
                <a:cs typeface="Nunito"/>
                <a:sym typeface="Nunito"/>
              </a:rPr>
              <a:t>3679 lines of java code</a:t>
            </a:r>
            <a:endParaRPr>
              <a:latin typeface="Nunito"/>
              <a:ea typeface="Nunito"/>
              <a:cs typeface="Nunito"/>
              <a:sym typeface="Nunito"/>
            </a:endParaRPr>
          </a:p>
        </p:txBody>
      </p:sp>
      <p:pic>
        <p:nvPicPr>
          <p:cNvPr id="297" name="Google Shape;297;p15"/>
          <p:cNvPicPr preferRelativeResize="0"/>
          <p:nvPr/>
        </p:nvPicPr>
        <p:blipFill>
          <a:blip r:embed="rId7">
            <a:alphaModFix/>
          </a:blip>
          <a:stretch>
            <a:fillRect/>
          </a:stretch>
        </p:blipFill>
        <p:spPr>
          <a:xfrm>
            <a:off x="5968900" y="2150250"/>
            <a:ext cx="711675" cy="711675"/>
          </a:xfrm>
          <a:prstGeom prst="rect">
            <a:avLst/>
          </a:prstGeom>
          <a:noFill/>
          <a:ln>
            <a:noFill/>
          </a:ln>
        </p:spPr>
      </p:pic>
      <p:pic>
        <p:nvPicPr>
          <p:cNvPr id="298" name="Google Shape;298;p15"/>
          <p:cNvPicPr preferRelativeResize="0"/>
          <p:nvPr/>
        </p:nvPicPr>
        <p:blipFill>
          <a:blip r:embed="rId8">
            <a:alphaModFix/>
          </a:blip>
          <a:stretch>
            <a:fillRect/>
          </a:stretch>
        </p:blipFill>
        <p:spPr>
          <a:xfrm>
            <a:off x="7759650" y="2138650"/>
            <a:ext cx="711675" cy="711675"/>
          </a:xfrm>
          <a:prstGeom prst="rect">
            <a:avLst/>
          </a:prstGeom>
          <a:noFill/>
          <a:ln>
            <a:noFill/>
          </a:ln>
        </p:spPr>
      </p:pic>
      <p:pic>
        <p:nvPicPr>
          <p:cNvPr id="299" name="Google Shape;299;p15"/>
          <p:cNvPicPr preferRelativeResize="0"/>
          <p:nvPr/>
        </p:nvPicPr>
        <p:blipFill>
          <a:blip r:embed="rId9">
            <a:alphaModFix/>
          </a:blip>
          <a:stretch>
            <a:fillRect/>
          </a:stretch>
        </p:blipFill>
        <p:spPr>
          <a:xfrm>
            <a:off x="7556280" y="3167425"/>
            <a:ext cx="953645" cy="357625"/>
          </a:xfrm>
          <a:prstGeom prst="rect">
            <a:avLst/>
          </a:prstGeom>
          <a:noFill/>
          <a:ln>
            <a:noFill/>
          </a:ln>
        </p:spPr>
      </p:pic>
      <p:pic>
        <p:nvPicPr>
          <p:cNvPr id="300" name="Google Shape;300;p15"/>
          <p:cNvPicPr preferRelativeResize="0"/>
          <p:nvPr/>
        </p:nvPicPr>
        <p:blipFill>
          <a:blip r:embed="rId10">
            <a:alphaModFix/>
          </a:blip>
          <a:stretch>
            <a:fillRect/>
          </a:stretch>
        </p:blipFill>
        <p:spPr>
          <a:xfrm>
            <a:off x="6844612" y="2282300"/>
            <a:ext cx="711675" cy="357625"/>
          </a:xfrm>
          <a:prstGeom prst="rect">
            <a:avLst/>
          </a:prstGeom>
          <a:noFill/>
          <a:ln>
            <a:noFill/>
          </a:ln>
        </p:spPr>
      </p:pic>
      <p:pic>
        <p:nvPicPr>
          <p:cNvPr id="301" name="Google Shape;301;p15"/>
          <p:cNvPicPr preferRelativeResize="0"/>
          <p:nvPr/>
        </p:nvPicPr>
        <p:blipFill>
          <a:blip r:embed="rId11">
            <a:alphaModFix/>
          </a:blip>
          <a:stretch>
            <a:fillRect/>
          </a:stretch>
        </p:blipFill>
        <p:spPr>
          <a:xfrm>
            <a:off x="7118200" y="3702074"/>
            <a:ext cx="1412826" cy="357625"/>
          </a:xfrm>
          <a:prstGeom prst="rect">
            <a:avLst/>
          </a:prstGeom>
          <a:noFill/>
          <a:ln>
            <a:noFill/>
          </a:ln>
        </p:spPr>
      </p:pic>
      <p:pic>
        <p:nvPicPr>
          <p:cNvPr id="302" name="Google Shape;302;p15"/>
          <p:cNvPicPr preferRelativeResize="0"/>
          <p:nvPr/>
        </p:nvPicPr>
        <p:blipFill>
          <a:blip r:embed="rId12">
            <a:alphaModFix/>
          </a:blip>
          <a:stretch>
            <a:fillRect/>
          </a:stretch>
        </p:blipFill>
        <p:spPr>
          <a:xfrm>
            <a:off x="6185275" y="3702078"/>
            <a:ext cx="597565" cy="357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E-Commerce App</a:t>
            </a:r>
            <a:endParaRPr/>
          </a:p>
          <a:p>
            <a:pPr indent="0" lvl="0" marL="0" rtl="0" algn="l">
              <a:spcBef>
                <a:spcPts val="0"/>
              </a:spcBef>
              <a:spcAft>
                <a:spcPts val="0"/>
              </a:spcAft>
              <a:buNone/>
            </a:pPr>
            <a:r>
              <a:rPr b="0" lang="en"/>
              <a:t>Features</a:t>
            </a:r>
            <a:endParaRPr b="0"/>
          </a:p>
        </p:txBody>
      </p:sp>
      <p:sp>
        <p:nvSpPr>
          <p:cNvPr id="308" name="Google Shape;308;p16"/>
          <p:cNvSpPr txBox="1"/>
          <p:nvPr/>
        </p:nvSpPr>
        <p:spPr>
          <a:xfrm>
            <a:off x="1303800" y="1766875"/>
            <a:ext cx="7592700" cy="241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Nunito"/>
                <a:ea typeface="Nunito"/>
                <a:cs typeface="Nunito"/>
                <a:sym typeface="Nunito"/>
              </a:rPr>
              <a:t>U</a:t>
            </a:r>
            <a:r>
              <a:rPr lang="en" sz="1800">
                <a:latin typeface="Nunito"/>
                <a:ea typeface="Nunito"/>
                <a:cs typeface="Nunito"/>
                <a:sym typeface="Nunito"/>
              </a:rPr>
              <a:t>ser can</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Clr>
                <a:srgbClr val="080808"/>
              </a:buClr>
              <a:buSzPts val="1800"/>
              <a:buFont typeface="Nunito"/>
              <a:buChar char="●"/>
            </a:pPr>
            <a:r>
              <a:rPr lang="en" sz="1800">
                <a:solidFill>
                  <a:srgbClr val="080808"/>
                </a:solidFill>
                <a:highlight>
                  <a:srgbClr val="FFFFFF"/>
                </a:highlight>
                <a:latin typeface="Nunito"/>
                <a:ea typeface="Nunito"/>
                <a:cs typeface="Nunito"/>
                <a:sym typeface="Nunito"/>
              </a:rPr>
              <a:t>Sign up and Sign in</a:t>
            </a:r>
            <a:endParaRPr sz="1800">
              <a:solidFill>
                <a:srgbClr val="080808"/>
              </a:solidFill>
              <a:highlight>
                <a:srgbClr val="FFFFFF"/>
              </a:highlight>
              <a:latin typeface="Nunito"/>
              <a:ea typeface="Nunito"/>
              <a:cs typeface="Nunito"/>
              <a:sym typeface="Nunito"/>
            </a:endParaRPr>
          </a:p>
          <a:p>
            <a:pPr indent="-342900" lvl="0" marL="457200" rtl="0" algn="l">
              <a:lnSpc>
                <a:spcPct val="115000"/>
              </a:lnSpc>
              <a:spcBef>
                <a:spcPts val="0"/>
              </a:spcBef>
              <a:spcAft>
                <a:spcPts val="0"/>
              </a:spcAft>
              <a:buClr>
                <a:srgbClr val="080808"/>
              </a:buClr>
              <a:buSzPts val="1800"/>
              <a:buFont typeface="Nunito"/>
              <a:buChar char="●"/>
            </a:pPr>
            <a:r>
              <a:rPr lang="en" sz="1800">
                <a:solidFill>
                  <a:srgbClr val="080808"/>
                </a:solidFill>
                <a:highlight>
                  <a:srgbClr val="FFFFFF"/>
                </a:highlight>
                <a:latin typeface="Nunito"/>
                <a:ea typeface="Nunito"/>
                <a:cs typeface="Nunito"/>
                <a:sym typeface="Nunito"/>
              </a:rPr>
              <a:t>Update and Delete profile</a:t>
            </a:r>
            <a:endParaRPr sz="1800">
              <a:solidFill>
                <a:srgbClr val="080808"/>
              </a:solidFill>
              <a:highlight>
                <a:srgbClr val="FFFFFF"/>
              </a:highlight>
              <a:latin typeface="Nunito"/>
              <a:ea typeface="Nunito"/>
              <a:cs typeface="Nunito"/>
              <a:sym typeface="Nunito"/>
            </a:endParaRPr>
          </a:p>
          <a:p>
            <a:pPr indent="-342900" lvl="0" marL="457200" rtl="0" algn="l">
              <a:lnSpc>
                <a:spcPct val="115000"/>
              </a:lnSpc>
              <a:spcBef>
                <a:spcPts val="0"/>
              </a:spcBef>
              <a:spcAft>
                <a:spcPts val="0"/>
              </a:spcAft>
              <a:buClr>
                <a:srgbClr val="080808"/>
              </a:buClr>
              <a:buSzPts val="1800"/>
              <a:buFont typeface="Nunito"/>
              <a:buChar char="●"/>
            </a:pPr>
            <a:r>
              <a:rPr lang="en" sz="1800">
                <a:solidFill>
                  <a:srgbClr val="080808"/>
                </a:solidFill>
                <a:highlight>
                  <a:srgbClr val="FFFFFF"/>
                </a:highlight>
                <a:latin typeface="Nunito"/>
                <a:ea typeface="Nunito"/>
                <a:cs typeface="Nunito"/>
                <a:sym typeface="Nunito"/>
              </a:rPr>
              <a:t>Get a seller and client ranking</a:t>
            </a:r>
            <a:endParaRPr sz="1800">
              <a:solidFill>
                <a:srgbClr val="080808"/>
              </a:solidFill>
              <a:highlight>
                <a:srgbClr val="FFFFFF"/>
              </a:highlight>
              <a:latin typeface="Nunito"/>
              <a:ea typeface="Nunito"/>
              <a:cs typeface="Nunito"/>
              <a:sym typeface="Nunito"/>
            </a:endParaRPr>
          </a:p>
          <a:p>
            <a:pPr indent="-342900" lvl="0" marL="457200" rtl="0" algn="l">
              <a:lnSpc>
                <a:spcPct val="115000"/>
              </a:lnSpc>
              <a:spcBef>
                <a:spcPts val="0"/>
              </a:spcBef>
              <a:spcAft>
                <a:spcPts val="0"/>
              </a:spcAft>
              <a:buClr>
                <a:srgbClr val="080808"/>
              </a:buClr>
              <a:buSzPts val="1800"/>
              <a:buFont typeface="Nunito"/>
              <a:buChar char="●"/>
            </a:pPr>
            <a:r>
              <a:rPr lang="en" sz="1800">
                <a:solidFill>
                  <a:srgbClr val="080808"/>
                </a:solidFill>
                <a:highlight>
                  <a:srgbClr val="FFFFFF"/>
                </a:highlight>
                <a:latin typeface="Nunito"/>
                <a:ea typeface="Nunito"/>
                <a:cs typeface="Nunito"/>
                <a:sym typeface="Nunito"/>
              </a:rPr>
              <a:t>Reset password</a:t>
            </a:r>
            <a:endParaRPr sz="1800">
              <a:solidFill>
                <a:srgbClr val="080808"/>
              </a:solidFill>
              <a:highlight>
                <a:srgbClr val="FFFFFF"/>
              </a:highlight>
              <a:latin typeface="Nunito"/>
              <a:ea typeface="Nunito"/>
              <a:cs typeface="Nunito"/>
              <a:sym typeface="Nunito"/>
            </a:endParaRPr>
          </a:p>
          <a:p>
            <a:pPr indent="0" lvl="0" marL="0" rtl="0" algn="l">
              <a:spcBef>
                <a:spcPts val="1200"/>
              </a:spcBef>
              <a:spcAft>
                <a:spcPts val="0"/>
              </a:spcAft>
              <a:buNone/>
            </a:pPr>
            <a:r>
              <a:t/>
            </a:r>
            <a:endParaRPr sz="19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E-Commerce App</a:t>
            </a:r>
            <a:endParaRPr/>
          </a:p>
          <a:p>
            <a:pPr indent="0" lvl="0" marL="0" rtl="0" algn="l">
              <a:spcBef>
                <a:spcPts val="0"/>
              </a:spcBef>
              <a:spcAft>
                <a:spcPts val="0"/>
              </a:spcAft>
              <a:buNone/>
            </a:pPr>
            <a:r>
              <a:rPr b="0" lang="en"/>
              <a:t>Features</a:t>
            </a:r>
            <a:endParaRPr b="0"/>
          </a:p>
        </p:txBody>
      </p:sp>
      <p:sp>
        <p:nvSpPr>
          <p:cNvPr id="314" name="Google Shape;314;p17"/>
          <p:cNvSpPr txBox="1"/>
          <p:nvPr>
            <p:ph idx="1" type="body"/>
          </p:nvPr>
        </p:nvSpPr>
        <p:spPr>
          <a:xfrm>
            <a:off x="1303800" y="1607500"/>
            <a:ext cx="3396900" cy="20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Client</a:t>
            </a:r>
            <a:endParaRPr sz="1800"/>
          </a:p>
          <a:p>
            <a:pPr indent="-342900" lvl="0" marL="457200" rtl="0" algn="l">
              <a:spcBef>
                <a:spcPts val="1200"/>
              </a:spcBef>
              <a:spcAft>
                <a:spcPts val="0"/>
              </a:spcAft>
              <a:buSzPts val="1800"/>
              <a:buChar char="●"/>
            </a:pPr>
            <a:r>
              <a:rPr lang="en" sz="1800"/>
              <a:t>View products</a:t>
            </a:r>
            <a:endParaRPr sz="1800"/>
          </a:p>
          <a:p>
            <a:pPr indent="-342900" lvl="0" marL="457200" rtl="0" algn="l">
              <a:spcBef>
                <a:spcPts val="0"/>
              </a:spcBef>
              <a:spcAft>
                <a:spcPts val="0"/>
              </a:spcAft>
              <a:buSzPts val="1800"/>
              <a:buChar char="●"/>
            </a:pPr>
            <a:r>
              <a:rPr lang="en" sz="1800"/>
              <a:t>Add to wishlist</a:t>
            </a:r>
            <a:endParaRPr sz="1800"/>
          </a:p>
          <a:p>
            <a:pPr indent="-342900" lvl="0" marL="457200" rtl="0" algn="l">
              <a:spcBef>
                <a:spcPts val="0"/>
              </a:spcBef>
              <a:spcAft>
                <a:spcPts val="0"/>
              </a:spcAft>
              <a:buSzPts val="1800"/>
              <a:buChar char="●"/>
            </a:pPr>
            <a:r>
              <a:rPr lang="en" sz="1800"/>
              <a:t>Buy products</a:t>
            </a:r>
            <a:endParaRPr sz="1800"/>
          </a:p>
          <a:p>
            <a:pPr indent="-342900" lvl="0" marL="457200" rtl="0" algn="l">
              <a:spcBef>
                <a:spcPts val="0"/>
              </a:spcBef>
              <a:spcAft>
                <a:spcPts val="0"/>
              </a:spcAft>
              <a:buSzPts val="1800"/>
              <a:buChar char="●"/>
            </a:pPr>
            <a:r>
              <a:rPr lang="en" sz="1800"/>
              <a:t>View order info</a:t>
            </a:r>
            <a:endParaRPr sz="1800"/>
          </a:p>
          <a:p>
            <a:pPr indent="0" lvl="0" marL="457200" rtl="0" algn="l">
              <a:spcBef>
                <a:spcPts val="1200"/>
              </a:spcBef>
              <a:spcAft>
                <a:spcPts val="0"/>
              </a:spcAft>
              <a:buNone/>
            </a:pPr>
            <a:r>
              <a:t/>
            </a:r>
            <a:endParaRPr sz="1800"/>
          </a:p>
          <a:p>
            <a:pPr indent="0" lvl="0" marL="0" rtl="0" algn="l">
              <a:spcBef>
                <a:spcPts val="1200"/>
              </a:spcBef>
              <a:spcAft>
                <a:spcPts val="1200"/>
              </a:spcAft>
              <a:buNone/>
            </a:pPr>
            <a:r>
              <a:t/>
            </a:r>
            <a:endParaRPr sz="1800"/>
          </a:p>
        </p:txBody>
      </p:sp>
      <p:sp>
        <p:nvSpPr>
          <p:cNvPr id="315" name="Google Shape;315;p17"/>
          <p:cNvSpPr txBox="1"/>
          <p:nvPr>
            <p:ph idx="1" type="body"/>
          </p:nvPr>
        </p:nvSpPr>
        <p:spPr>
          <a:xfrm>
            <a:off x="4419600" y="1607500"/>
            <a:ext cx="43647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Seller</a:t>
            </a:r>
            <a:endParaRPr sz="1800"/>
          </a:p>
          <a:p>
            <a:pPr indent="-342900" lvl="0" marL="457200" rtl="0" algn="l">
              <a:spcBef>
                <a:spcPts val="1200"/>
              </a:spcBef>
              <a:spcAft>
                <a:spcPts val="0"/>
              </a:spcAft>
              <a:buSzPts val="1800"/>
              <a:buChar char="●"/>
            </a:pPr>
            <a:r>
              <a:rPr lang="en" sz="1800"/>
              <a:t>Post/Update/Delete </a:t>
            </a:r>
            <a:r>
              <a:rPr lang="en" sz="1800"/>
              <a:t>products</a:t>
            </a:r>
            <a:endParaRPr sz="1800"/>
          </a:p>
          <a:p>
            <a:pPr indent="-342900" lvl="0" marL="457200" rtl="0" algn="l">
              <a:spcBef>
                <a:spcPts val="0"/>
              </a:spcBef>
              <a:spcAft>
                <a:spcPts val="0"/>
              </a:spcAft>
              <a:buSzPts val="1800"/>
              <a:buChar char="●"/>
            </a:pPr>
            <a:r>
              <a:rPr lang="en" sz="1800"/>
              <a:t>Sell products</a:t>
            </a:r>
            <a:endParaRPr sz="1800"/>
          </a:p>
          <a:p>
            <a:pPr indent="-342900" lvl="0" marL="457200" rtl="0" algn="l">
              <a:spcBef>
                <a:spcPts val="0"/>
              </a:spcBef>
              <a:spcAft>
                <a:spcPts val="0"/>
              </a:spcAft>
              <a:buSzPts val="1800"/>
              <a:buChar char="●"/>
            </a:pPr>
            <a:r>
              <a:rPr lang="en" sz="1800"/>
              <a:t>Receive notification through email if clients request purchase</a:t>
            </a:r>
            <a:endParaRPr sz="1800"/>
          </a:p>
          <a:p>
            <a:pPr indent="0" lvl="0" marL="457200" rtl="0" algn="l">
              <a:spcBef>
                <a:spcPts val="1200"/>
              </a:spcBef>
              <a:spcAft>
                <a:spcPts val="0"/>
              </a:spcAft>
              <a:buNone/>
            </a:pPr>
            <a:r>
              <a:t/>
            </a:r>
            <a:endParaRPr sz="1800"/>
          </a:p>
          <a:p>
            <a:pPr indent="0" lvl="0" marL="0" rtl="0" algn="l">
              <a:spcBef>
                <a:spcPts val="1200"/>
              </a:spcBef>
              <a:spcAft>
                <a:spcPts val="120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E-Commerce App</a:t>
            </a:r>
            <a:endParaRPr/>
          </a:p>
          <a:p>
            <a:pPr indent="0" lvl="0" marL="0" rtl="0" algn="l">
              <a:spcBef>
                <a:spcPts val="0"/>
              </a:spcBef>
              <a:spcAft>
                <a:spcPts val="0"/>
              </a:spcAft>
              <a:buNone/>
            </a:pPr>
            <a:r>
              <a:rPr b="0" lang="en"/>
              <a:t>Test Tools</a:t>
            </a:r>
            <a:endParaRPr b="0"/>
          </a:p>
          <a:p>
            <a:pPr indent="0" lvl="0" marL="0" rtl="0" algn="l">
              <a:spcBef>
                <a:spcPts val="0"/>
              </a:spcBef>
              <a:spcAft>
                <a:spcPts val="0"/>
              </a:spcAft>
              <a:buNone/>
            </a:pPr>
            <a:r>
              <a:t/>
            </a:r>
            <a:endParaRPr/>
          </a:p>
        </p:txBody>
      </p:sp>
      <p:sp>
        <p:nvSpPr>
          <p:cNvPr id="321" name="Google Shape;321;p18"/>
          <p:cNvSpPr txBox="1"/>
          <p:nvPr>
            <p:ph idx="1" type="body"/>
          </p:nvPr>
        </p:nvSpPr>
        <p:spPr>
          <a:xfrm>
            <a:off x="1303800" y="1797175"/>
            <a:ext cx="4503300" cy="2541600"/>
          </a:xfrm>
          <a:prstGeom prst="rect">
            <a:avLst/>
          </a:prstGeom>
        </p:spPr>
        <p:txBody>
          <a:bodyPr anchorCtr="0" anchor="t" bIns="91425" lIns="91425" spcFirstLastPara="1" rIns="91425" wrap="square" tIns="91425">
            <a:normAutofit fontScale="92500" lnSpcReduction="20000"/>
          </a:bodyPr>
          <a:lstStyle/>
          <a:p>
            <a:pPr indent="-346075" lvl="0" marL="457200" rtl="0" algn="l">
              <a:spcBef>
                <a:spcPts val="0"/>
              </a:spcBef>
              <a:spcAft>
                <a:spcPts val="0"/>
              </a:spcAft>
              <a:buSzPct val="100000"/>
              <a:buChar char="●"/>
            </a:pPr>
            <a:r>
              <a:rPr lang="en" sz="2000"/>
              <a:t>Junit5</a:t>
            </a:r>
            <a:endParaRPr sz="2000"/>
          </a:p>
          <a:p>
            <a:pPr indent="-346075" lvl="0" marL="457200" rtl="0" algn="l">
              <a:spcBef>
                <a:spcPts val="0"/>
              </a:spcBef>
              <a:spcAft>
                <a:spcPts val="0"/>
              </a:spcAft>
              <a:buSzPct val="100000"/>
              <a:buChar char="●"/>
            </a:pPr>
            <a:r>
              <a:rPr lang="en" sz="2000"/>
              <a:t>Mockito</a:t>
            </a:r>
            <a:endParaRPr sz="2000"/>
          </a:p>
          <a:p>
            <a:pPr indent="-346075" lvl="0" marL="457200" rtl="0" algn="l">
              <a:spcBef>
                <a:spcPts val="0"/>
              </a:spcBef>
              <a:spcAft>
                <a:spcPts val="0"/>
              </a:spcAft>
              <a:buSzPct val="100000"/>
              <a:buChar char="●"/>
            </a:pPr>
            <a:r>
              <a:rPr lang="en" sz="2000"/>
              <a:t>Rest-assured</a:t>
            </a:r>
            <a:endParaRPr sz="2000"/>
          </a:p>
          <a:p>
            <a:pPr indent="0" lvl="0" marL="0" rtl="0" algn="l">
              <a:spcBef>
                <a:spcPts val="1200"/>
              </a:spcBef>
              <a:spcAft>
                <a:spcPts val="0"/>
              </a:spcAft>
              <a:buNone/>
            </a:pPr>
            <a:r>
              <a:rPr lang="en" sz="1900"/>
              <a:t>Coverage criteria: </a:t>
            </a:r>
            <a:endParaRPr sz="1900"/>
          </a:p>
          <a:p>
            <a:pPr indent="-346075" lvl="0" marL="457200" rtl="0" algn="l">
              <a:spcBef>
                <a:spcPts val="1200"/>
              </a:spcBef>
              <a:spcAft>
                <a:spcPts val="0"/>
              </a:spcAft>
              <a:buSzPct val="100000"/>
              <a:buChar char="●"/>
            </a:pPr>
            <a:r>
              <a:rPr lang="en" sz="2000"/>
              <a:t>We aim to achieve branch coverage as high as possible</a:t>
            </a:r>
            <a:endParaRPr sz="2000"/>
          </a:p>
          <a:p>
            <a:pPr indent="0" lvl="0" marL="0" rtl="0" algn="l">
              <a:spcBef>
                <a:spcPts val="1200"/>
              </a:spcBef>
              <a:spcAft>
                <a:spcPts val="1200"/>
              </a:spcAft>
              <a:buNone/>
            </a:pPr>
            <a:r>
              <a:t/>
            </a:r>
            <a:endParaRPr sz="2000"/>
          </a:p>
        </p:txBody>
      </p:sp>
      <p:pic>
        <p:nvPicPr>
          <p:cNvPr id="322" name="Google Shape;322;p18"/>
          <p:cNvPicPr preferRelativeResize="0"/>
          <p:nvPr/>
        </p:nvPicPr>
        <p:blipFill>
          <a:blip r:embed="rId3">
            <a:alphaModFix/>
          </a:blip>
          <a:stretch>
            <a:fillRect/>
          </a:stretch>
        </p:blipFill>
        <p:spPr>
          <a:xfrm>
            <a:off x="5139475" y="677974"/>
            <a:ext cx="2445751" cy="840500"/>
          </a:xfrm>
          <a:prstGeom prst="rect">
            <a:avLst/>
          </a:prstGeom>
          <a:noFill/>
          <a:ln>
            <a:noFill/>
          </a:ln>
        </p:spPr>
      </p:pic>
      <p:pic>
        <p:nvPicPr>
          <p:cNvPr id="323" name="Google Shape;323;p18"/>
          <p:cNvPicPr preferRelativeResize="0"/>
          <p:nvPr/>
        </p:nvPicPr>
        <p:blipFill>
          <a:blip r:embed="rId4">
            <a:alphaModFix/>
          </a:blip>
          <a:stretch>
            <a:fillRect/>
          </a:stretch>
        </p:blipFill>
        <p:spPr>
          <a:xfrm>
            <a:off x="5002500" y="1354700"/>
            <a:ext cx="2719700" cy="1359850"/>
          </a:xfrm>
          <a:prstGeom prst="rect">
            <a:avLst/>
          </a:prstGeom>
          <a:noFill/>
          <a:ln>
            <a:noFill/>
          </a:ln>
        </p:spPr>
      </p:pic>
      <p:pic>
        <p:nvPicPr>
          <p:cNvPr id="324" name="Google Shape;324;p18"/>
          <p:cNvPicPr preferRelativeResize="0"/>
          <p:nvPr/>
        </p:nvPicPr>
        <p:blipFill>
          <a:blip r:embed="rId5">
            <a:alphaModFix/>
          </a:blip>
          <a:stretch>
            <a:fillRect/>
          </a:stretch>
        </p:blipFill>
        <p:spPr>
          <a:xfrm>
            <a:off x="6568375" y="2978225"/>
            <a:ext cx="899825" cy="899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Blackbox &amp; Rest API Testing</a:t>
            </a:r>
            <a:endParaRPr/>
          </a:p>
        </p:txBody>
      </p:sp>
      <p:sp>
        <p:nvSpPr>
          <p:cNvPr id="330" name="Google Shape;330;p19"/>
          <p:cNvSpPr txBox="1"/>
          <p:nvPr>
            <p:ph idx="1" type="body"/>
          </p:nvPr>
        </p:nvSpPr>
        <p:spPr>
          <a:xfrm>
            <a:off x="1303800" y="1352675"/>
            <a:ext cx="7030500" cy="3178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Swagger-UI</a:t>
            </a:r>
            <a:endParaRPr sz="2000"/>
          </a:p>
          <a:p>
            <a:pPr indent="-355600" lvl="0" marL="457200" rtl="0" algn="l">
              <a:spcBef>
                <a:spcPts val="0"/>
              </a:spcBef>
              <a:spcAft>
                <a:spcPts val="0"/>
              </a:spcAft>
              <a:buSzPts val="2000"/>
              <a:buChar char="●"/>
            </a:pPr>
            <a:r>
              <a:rPr lang="en" sz="2000"/>
              <a:t>Rest-assured</a:t>
            </a:r>
            <a:endParaRPr sz="2000"/>
          </a:p>
          <a:p>
            <a:pPr indent="-355600" lvl="0" marL="457200" rtl="0" algn="l">
              <a:spcBef>
                <a:spcPts val="0"/>
              </a:spcBef>
              <a:spcAft>
                <a:spcPts val="0"/>
              </a:spcAft>
              <a:buSzPts val="2000"/>
              <a:buChar char="●"/>
            </a:pPr>
            <a:r>
              <a:rPr lang="en" sz="2000"/>
              <a:t>Postman </a:t>
            </a:r>
            <a:endParaRPr sz="2000"/>
          </a:p>
        </p:txBody>
      </p:sp>
      <p:pic>
        <p:nvPicPr>
          <p:cNvPr id="331" name="Google Shape;331;p19"/>
          <p:cNvPicPr preferRelativeResize="0"/>
          <p:nvPr/>
        </p:nvPicPr>
        <p:blipFill>
          <a:blip r:embed="rId3">
            <a:alphaModFix/>
          </a:blip>
          <a:stretch>
            <a:fillRect/>
          </a:stretch>
        </p:blipFill>
        <p:spPr>
          <a:xfrm>
            <a:off x="3686300" y="1353951"/>
            <a:ext cx="4852198" cy="2435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Rest API Testing</a:t>
            </a:r>
            <a:endParaRPr/>
          </a:p>
        </p:txBody>
      </p:sp>
      <p:sp>
        <p:nvSpPr>
          <p:cNvPr id="337" name="Google Shape;337;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800"/>
              <a:t>DEMO</a:t>
            </a:r>
            <a:endParaRPr sz="4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Failures</a:t>
            </a:r>
            <a:endParaRPr/>
          </a:p>
        </p:txBody>
      </p:sp>
      <p:sp>
        <p:nvSpPr>
          <p:cNvPr id="343" name="Google Shape;343;p21"/>
          <p:cNvSpPr txBox="1"/>
          <p:nvPr>
            <p:ph idx="1" type="body"/>
          </p:nvPr>
        </p:nvSpPr>
        <p:spPr>
          <a:xfrm>
            <a:off x="1303800" y="1597875"/>
            <a:ext cx="7030500" cy="3195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POST /product: create a new product with a negative price, succeed, but shouldn’t be allowed</a:t>
            </a:r>
            <a:endParaRPr sz="1600"/>
          </a:p>
          <a:p>
            <a:pPr indent="0" lvl="0" marL="0" rtl="0" algn="l">
              <a:spcBef>
                <a:spcPts val="1200"/>
              </a:spcBef>
              <a:spcAft>
                <a:spcPts val="0"/>
              </a:spcAft>
              <a:buNone/>
            </a:pPr>
            <a:r>
              <a:rPr lang="en" sz="1600"/>
              <a:t>Invalid ID related:</a:t>
            </a:r>
            <a:endParaRPr sz="1600"/>
          </a:p>
          <a:p>
            <a:pPr indent="-330200" lvl="0" marL="457200" rtl="0" algn="l">
              <a:spcBef>
                <a:spcPts val="1200"/>
              </a:spcBef>
              <a:spcAft>
                <a:spcPts val="0"/>
              </a:spcAft>
              <a:buSzPts val="1600"/>
              <a:buChar char="●"/>
            </a:pPr>
            <a:r>
              <a:rPr lang="en" sz="1600"/>
              <a:t>GET /client/order/:id : return a client order with invalid id, should return 404 not found, but returns 500 server error</a:t>
            </a:r>
            <a:endParaRPr sz="1600"/>
          </a:p>
          <a:p>
            <a:pPr indent="-330200" lvl="0" marL="457200" rtl="0" algn="l">
              <a:spcBef>
                <a:spcPts val="0"/>
              </a:spcBef>
              <a:spcAft>
                <a:spcPts val="0"/>
              </a:spcAft>
              <a:buSzPts val="1600"/>
              <a:buChar char="●"/>
            </a:pPr>
            <a:r>
              <a:rPr lang="en" sz="1600"/>
              <a:t>GET /seller/order/:id : return a seller order with invalid id, should return 404 not found, but returns 500 server error</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