
<file path=[Content_Types].xml><?xml version="1.0" encoding="utf-8"?>
<Types xmlns="http://schemas.openxmlformats.org/package/2006/content-types">
  <Default Extension="vml" ContentType="application/vnd.openxmlformats-officedocument.vmlDrawing"/>
  <Default Extension="pptx" ContentType="application/vnd.openxmlformats-officedocument.presentationml.presentation"/>
  <Default Extension="ppt" ContentType="application/vnd.ms-powerpoint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3"/>
    <p:sldId id="297" r:id="rId4"/>
    <p:sldId id="257" r:id="rId5"/>
    <p:sldId id="258" r:id="rId6"/>
    <p:sldId id="299" r:id="rId7"/>
    <p:sldId id="298" r:id="rId8"/>
    <p:sldId id="259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4" r:id="rId33"/>
    <p:sldId id="295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92" autoAdjust="0"/>
  </p:normalViewPr>
  <p:slideViewPr>
    <p:cSldViewPr>
      <p:cViewPr varScale="1">
        <p:scale>
          <a:sx n="56" d="100"/>
          <a:sy n="56" d="100"/>
        </p:scale>
        <p:origin x="-1038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2557FACA-4E9F-43FD-8BB3-66501351FA3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4B64E84-4A48-4916-AADC-8B2600684ED8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606425"/>
            <a:ext cx="3560762" cy="2670175"/>
          </a:xfrm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505200"/>
            <a:ext cx="4648200" cy="4953000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3246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400" b="1">
                <a:solidFill>
                  <a:schemeClr val="folHlink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5DACE93B-D2AD-42C5-B96C-360444A7130B}" type="datetime1">
              <a:rPr lang="zh-CN" altLang="en-US"/>
            </a:fld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3246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26425" y="6553200"/>
            <a:ext cx="8382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18723-0DAC-41B7-BD2A-579A0BF06CB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152400"/>
            <a:ext cx="2247900" cy="6553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591300" cy="6553200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14313"/>
            <a:ext cx="8345488" cy="591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4C3B0-AE1E-4C8C-9B1C-92E9D3767B4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2017713"/>
            <a:ext cx="409575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57750" y="2017713"/>
            <a:ext cx="4097338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CC637-8498-40E1-8DD9-4AFF925DAB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397BA-8A15-4EA2-81EE-FBE380B2F1E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374332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62000" y="224313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5A894-7439-43CD-8A15-5E408677BB2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 w="6350"/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" y="1295400"/>
            <a:ext cx="441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41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98D2F-26B3-4B55-A432-549C0B73562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0C011-1CFA-4A5D-BF1C-8D8EFB45495E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>
            <a:normAutofit/>
          </a:bodyPr>
          <a:lstStyle>
            <a:lvl1pPr algn="l">
              <a:defRPr sz="3600" b="1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52305-CC36-4675-91E0-1E535BF38FE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C2726-B3C9-4FAF-8328-CB4C32A7A334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D4672-E0F0-440B-9FB4-18143ACE10B8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gray">
          <a:xfrm>
            <a:off x="0" y="1066800"/>
            <a:ext cx="8997950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>
              <a:latin typeface="Tahoma" pitchFamily="34" charset="0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8991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1295400"/>
            <a:ext cx="8991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97625" y="6604000"/>
            <a:ext cx="1676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b="1" baseline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6425" y="6604000"/>
            <a:ext cx="838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1" baseline="0">
                <a:solidFill>
                  <a:schemeClr val="folHlink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B545FE03-A253-49CB-A6D1-3BA8468ED1F2}" type="slidenum">
              <a:rPr lang="en-US" altLang="zh-CN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chemeClr val="tx1"/>
        </a:buClr>
        <a:buSzPct val="70000"/>
        <a:buFont typeface="Wingdings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lr>
          <a:schemeClr val="folHlink"/>
        </a:buClr>
        <a:buSzPct val="60000"/>
        <a:buFont typeface="Wingdings" charset="2"/>
        <a:buChar char="l"/>
        <a:defRPr sz="2400" b="1">
          <a:solidFill>
            <a:schemeClr val="folHlink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lr>
          <a:schemeClr val="hlink"/>
        </a:buClr>
        <a:buSzPct val="90000"/>
        <a:buFont typeface="Vrinda" pitchFamily="34" charset="0"/>
        <a:buChar char="-"/>
        <a:defRPr sz="2000" b="1">
          <a:solidFill>
            <a:schemeClr val="hlink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lr>
          <a:schemeClr val="tx1"/>
        </a:buClr>
        <a:buSzPct val="80000"/>
        <a:buFont typeface="Webdings" pitchFamily="18" charset="2"/>
        <a:buChar char="4"/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ö"/>
        <a:defRPr sz="2000" b="1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ö"/>
        <a:defRPr sz="2000" b="1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ö"/>
        <a:defRPr sz="2000" b="1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ö"/>
        <a:defRPr sz="2000" b="1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ö"/>
        <a:defRPr sz="2000" b="1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package" Target="../embeddings/Presentation1.pptx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package" Target="../embeddings/Presentation2.ppt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emf"/><Relationship Id="rId1" Type="http://schemas.openxmlformats.org/officeDocument/2006/relationships/oleObject" Target="../embeddings/Presentation3.ppt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软件开发流程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9219" name="副标题 1"/>
          <p:cNvSpPr>
            <a:spLocks noGrp="1"/>
          </p:cNvSpPr>
          <p:nvPr>
            <p:ph type="subTitle" idx="1"/>
          </p:nvPr>
        </p:nvSpPr>
        <p:spPr>
          <a:xfrm>
            <a:off x="1676400" y="3832225"/>
            <a:ext cx="6400800" cy="1752600"/>
          </a:xfrm>
        </p:spPr>
        <p:txBody>
          <a:bodyPr/>
          <a:lstStyle/>
          <a:p>
            <a:r>
              <a:rPr lang="en-US" altLang="zh-CN" smtClean="0"/>
              <a:t>SE-AHU小组</a:t>
            </a:r>
            <a:endParaRPr lang="en-US" altLang="zh-CN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F1318723-0DAC-41B7-BD2A-579A0BF06CB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、系统设计</a:t>
            </a:r>
            <a:r>
              <a:rPr lang="en-US" altLang="zh-CN" smtClean="0">
                <a:latin typeface="Arial" charset="0"/>
              </a:rPr>
              <a:t>——</a:t>
            </a:r>
            <a:r>
              <a:rPr lang="zh-CN" altLang="en-US" smtClean="0">
                <a:solidFill>
                  <a:schemeClr val="hlink"/>
                </a:solidFill>
              </a:rPr>
              <a:t>架构师</a:t>
            </a:r>
            <a:endParaRPr lang="zh-CN" altLang="en-US" smtClean="0">
              <a:solidFill>
                <a:schemeClr val="hlink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软件体系结构属于系统设计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可分两个阶段：总体设计和详细设计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总体设计：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需求分析的结果</a:t>
            </a:r>
            <a:r>
              <a:rPr lang="en-US" altLang="zh-CN" dirty="0" smtClean="0">
                <a:latin typeface="Arial" charset="0"/>
              </a:rPr>
              <a:t>——</a:t>
            </a:r>
            <a:r>
              <a:rPr lang="zh-CN" altLang="en-US" dirty="0" smtClean="0"/>
              <a:t>软件体系构架、结构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复杂系统模块进行功能划分、建立层次结构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详细设计：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各个模块的功能设计</a:t>
            </a:r>
            <a:endParaRPr lang="zh-CN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796397BA-8A15-4EA2-81EE-FBE380B2F1E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、系统设计</a:t>
            </a:r>
            <a:r>
              <a:rPr lang="en-US" altLang="zh-CN" smtClean="0">
                <a:latin typeface="Arial" charset="0"/>
              </a:rPr>
              <a:t>——</a:t>
            </a:r>
            <a:r>
              <a:rPr lang="zh-CN" altLang="en-US" smtClean="0"/>
              <a:t>流程</a:t>
            </a:r>
            <a:endParaRPr lang="zh-CN" altLang="en-US" smtClean="0"/>
          </a:p>
        </p:txBody>
      </p:sp>
      <p:graphicFrame>
        <p:nvGraphicFramePr>
          <p:cNvPr id="17411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219200" y="1295400"/>
          <a:ext cx="5943600" cy="461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Visio" r:id="rId1" imgW="0" imgH="0" progId="Visio.Drawing.11">
                  <p:embed/>
                </p:oleObj>
              </mc:Choice>
              <mc:Fallback>
                <p:oleObj name="Visio" r:id="rId1" imgW="0" imgH="0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95400"/>
                        <a:ext cx="5943600" cy="461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796397BA-8A15-4EA2-81EE-FBE380B2F1E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、系统设计</a:t>
            </a:r>
            <a:r>
              <a:rPr lang="en-US" altLang="zh-CN" smtClean="0">
                <a:latin typeface="Arial" charset="0"/>
              </a:rPr>
              <a:t>——</a:t>
            </a:r>
            <a:r>
              <a:rPr lang="zh-CN" altLang="en-US" smtClean="0"/>
              <a:t>内容</a:t>
            </a:r>
            <a:endParaRPr lang="zh-CN" altLang="en-US" smtClean="0"/>
          </a:p>
        </p:txBody>
      </p:sp>
      <p:graphicFrame>
        <p:nvGraphicFramePr>
          <p:cNvPr id="18435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219200" y="1524000"/>
          <a:ext cx="6858000" cy="463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Visio" r:id="rId1" imgW="0" imgH="0" progId="Visio.Drawing.11">
                  <p:embed/>
                </p:oleObj>
              </mc:Choice>
              <mc:Fallback>
                <p:oleObj name="Visio" r:id="rId1" imgW="0" imgH="0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524000"/>
                        <a:ext cx="6858000" cy="463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796397BA-8A15-4EA2-81EE-FBE380B2F1E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系统设计</a:t>
            </a:r>
            <a:r>
              <a:rPr lang="en-US" altLang="zh-CN" smtClean="0">
                <a:latin typeface="Arial" charset="0"/>
              </a:rPr>
              <a:t>——</a:t>
            </a:r>
            <a:r>
              <a:rPr lang="zh-CN" altLang="en-US" sz="3600" smtClean="0"/>
              <a:t>用户界面设计</a:t>
            </a:r>
            <a:endParaRPr lang="zh-CN" altLang="en-US" sz="360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用户界面类型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对话框：计算器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文档：</a:t>
            </a:r>
            <a:r>
              <a:rPr lang="en-US" altLang="zh-CN" smtClean="0"/>
              <a:t>office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浏览器：</a:t>
            </a:r>
            <a:r>
              <a:rPr lang="en-US" altLang="zh-CN" smtClean="0"/>
              <a:t>outlook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其他，如游戏界面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界面设计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人机界面就是系统本身</a:t>
            </a:r>
            <a:endParaRPr lang="zh-CN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796397BA-8A15-4EA2-81EE-FBE380B2F1E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、系统设计</a:t>
            </a:r>
            <a:r>
              <a:rPr lang="en-US" altLang="zh-CN" smtClean="0">
                <a:latin typeface="Arial" charset="0"/>
              </a:rPr>
              <a:t>——</a:t>
            </a:r>
            <a:r>
              <a:rPr lang="zh-CN" altLang="en-US" sz="3600" smtClean="0"/>
              <a:t>界面设计原则</a:t>
            </a:r>
            <a:endParaRPr lang="zh-CN" altLang="en-US" sz="360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实用、直观、简洁、生动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对用户友好：符合习惯、及时反馈信息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风格一致：</a:t>
            </a:r>
            <a:r>
              <a:rPr lang="en-US" altLang="zh-CN" smtClean="0"/>
              <a:t>Word Powerpoint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错误处理：提示、撤销等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帮助：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尽量减少非必要信息</a:t>
            </a:r>
            <a:endParaRPr lang="zh-CN" altLang="en-US" smtClean="0"/>
          </a:p>
          <a:p>
            <a:pPr eaLnBrk="1" hangingPunct="1"/>
            <a:endParaRPr lang="en-US" altLang="zh-CN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796397BA-8A15-4EA2-81EE-FBE380B2F1E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、系统设计</a:t>
            </a:r>
            <a:r>
              <a:rPr lang="en-US" altLang="zh-CN" smtClean="0">
                <a:latin typeface="Arial" charset="0"/>
              </a:rPr>
              <a:t>——</a:t>
            </a:r>
            <a:r>
              <a:rPr lang="zh-CN" altLang="en-US" sz="3600" smtClean="0"/>
              <a:t>数据库设计</a:t>
            </a:r>
            <a:endParaRPr lang="zh-CN" altLang="en-US" sz="360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 dirty="0" smtClean="0"/>
              <a:t>目的：设计表结构存储、操作数据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步骤，分两步：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抽象：客观对象抽象出 实体和联系 模型</a:t>
            </a:r>
            <a:endParaRPr lang="zh-CN" altLang="en-US" dirty="0" smtClean="0"/>
          </a:p>
          <a:p>
            <a:pPr lvl="2" eaLnBrk="1" hangingPunct="1"/>
            <a:r>
              <a:rPr lang="en-US" altLang="zh-CN" dirty="0" smtClean="0"/>
              <a:t>Entity-Relationship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将 （概念）模型转化为实际数据库系统支持的数据模型（物理模型）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数据库设计范式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1NF</a:t>
            </a:r>
            <a:r>
              <a:rPr lang="zh-CN" altLang="en-US" dirty="0"/>
              <a:t>、</a:t>
            </a:r>
            <a:r>
              <a:rPr lang="en-US" altLang="zh-CN" dirty="0"/>
              <a:t>2NF</a:t>
            </a:r>
            <a:r>
              <a:rPr lang="zh-CN" altLang="en-US" dirty="0"/>
              <a:t>、</a:t>
            </a:r>
            <a:r>
              <a:rPr lang="en-US" altLang="zh-CN" dirty="0"/>
              <a:t>3NF</a:t>
            </a:r>
            <a:r>
              <a:rPr lang="zh-CN" altLang="en-US" dirty="0"/>
              <a:t>、</a:t>
            </a:r>
            <a:r>
              <a:rPr lang="en-US" altLang="zh-CN" dirty="0"/>
              <a:t>BCNF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使得添加、更新、删除时少发生错误</a:t>
            </a:r>
            <a:endParaRPr lang="zh-CN" altLang="en-US" dirty="0"/>
          </a:p>
          <a:p>
            <a:pPr eaLnBrk="1" hangingPunct="1"/>
            <a:r>
              <a:rPr lang="zh-CN" altLang="en-US" dirty="0"/>
              <a:t>工具：</a:t>
            </a:r>
            <a:endParaRPr lang="zh-CN" altLang="en-US" dirty="0"/>
          </a:p>
          <a:p>
            <a:pPr lvl="1" eaLnBrk="1" hangingPunct="1"/>
            <a:r>
              <a:rPr lang="en-US" altLang="zh-CN" dirty="0" err="1" smtClean="0"/>
              <a:t>PowerDesigner</a:t>
            </a:r>
            <a:endParaRPr lang="en-US" altLang="zh-CN" dirty="0"/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53200" y="2667000"/>
          <a:ext cx="709613" cy="531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7" name="演示文稿" r:id="rId1" imgW="0" imgH="0" progId="PowerPoint.Show.12">
                  <p:embed/>
                </p:oleObj>
              </mc:Choice>
              <mc:Fallback>
                <p:oleObj name="演示文稿" r:id="rId1" imgW="0" imgH="0" progId="PowerPoint.Show.12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667000"/>
                        <a:ext cx="709613" cy="531983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796397BA-8A15-4EA2-81EE-FBE380B2F1E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</a:t>
            </a:r>
            <a:r>
              <a:rPr lang="zh-CN" altLang="en-US" smtClean="0"/>
              <a:t>、模块设计</a:t>
            </a:r>
            <a:endParaRPr lang="zh-CN" alt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16888" cy="4687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模块指系统的各功能部件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模块化降低开发、测试、维护的代价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如何划分模块：没有标准答案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模块设计的原则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接口公开、内部实现隐藏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高内聚：模块内部关联度高。如果不高？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低耦合：模块之间依赖程度应该低。高？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模块设计内容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接口</a:t>
            </a:r>
            <a:r>
              <a:rPr lang="en-US" altLang="zh-CN" dirty="0" smtClean="0"/>
              <a:t>(</a:t>
            </a:r>
            <a:r>
              <a:rPr lang="zh-CN" altLang="en-US" dirty="0" smtClean="0"/>
              <a:t>外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、数据结构</a:t>
            </a:r>
            <a:r>
              <a:rPr lang="en-US" altLang="zh-CN" dirty="0" smtClean="0"/>
              <a:t>+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内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796397BA-8A15-4EA2-81EE-FBE380B2F1E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</a:t>
            </a:r>
            <a:r>
              <a:rPr lang="zh-CN" altLang="en-US" smtClean="0"/>
              <a:t>、模块设计</a:t>
            </a:r>
            <a:r>
              <a:rPr lang="en-US" altLang="zh-CN" smtClean="0">
                <a:latin typeface="Arial" charset="0"/>
              </a:rPr>
              <a:t>——</a:t>
            </a:r>
            <a:r>
              <a:rPr lang="en-US" altLang="zh-CN" smtClean="0"/>
              <a:t>OOP</a:t>
            </a:r>
            <a:r>
              <a:rPr lang="zh-CN" altLang="en-US" smtClean="0"/>
              <a:t>设计</a:t>
            </a:r>
            <a:endParaRPr lang="zh-CN" alt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类的抽象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类的结构层次：继承、依赖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类的属性、定义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类的实现</a:t>
            </a:r>
            <a:endParaRPr lang="zh-CN" altLang="en-US" smtClean="0"/>
          </a:p>
        </p:txBody>
      </p:sp>
      <p:pic>
        <p:nvPicPr>
          <p:cNvPr id="119813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276600"/>
            <a:ext cx="434340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796397BA-8A15-4EA2-81EE-FBE380B2F1E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</a:t>
            </a:r>
            <a:r>
              <a:rPr lang="zh-CN" altLang="en-US" smtClean="0"/>
              <a:t>、模块设计</a:t>
            </a:r>
            <a:r>
              <a:rPr lang="en-US" altLang="zh-CN" smtClean="0">
                <a:latin typeface="Arial" charset="0"/>
              </a:rPr>
              <a:t>——</a:t>
            </a:r>
            <a:r>
              <a:rPr lang="zh-CN" altLang="en-US" sz="3600" smtClean="0"/>
              <a:t>数据结构和算法</a:t>
            </a:r>
            <a:endParaRPr lang="zh-CN" altLang="en-US" sz="360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设计理念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为那种应用服务？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时间优先还是空间优先？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熟悉哪些算法或数据结构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一般过程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先设计全局数据结构、再局部数据结构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优先使用已有、成熟、合适的，再考虑自行设计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满足性能即可，不满足，再优化</a:t>
            </a:r>
            <a:endParaRPr lang="zh-CN" altLang="en-US" smtClean="0"/>
          </a:p>
          <a:p>
            <a:pPr lvl="1" eaLnBrk="1" hangingPunct="1"/>
            <a:endParaRPr lang="en-US" altLang="zh-CN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796397BA-8A15-4EA2-81EE-FBE380B2F1E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</a:t>
            </a:r>
            <a:r>
              <a:rPr lang="zh-CN" altLang="en-US" smtClean="0"/>
              <a:t>、编码</a:t>
            </a:r>
            <a:endParaRPr lang="zh-CN" altLang="en-US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64488" cy="4383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语言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Java</a:t>
            </a:r>
            <a:r>
              <a:rPr lang="zh-CN" altLang="en-US" dirty="0" smtClean="0"/>
              <a:t>：面向对象、分布式、解释型、可移植、多线程，</a:t>
            </a:r>
            <a:r>
              <a:rPr lang="en-US" altLang="zh-CN" dirty="0" smtClean="0"/>
              <a:t>www.java.com</a:t>
            </a:r>
            <a:endParaRPr lang="en-US" altLang="zh-CN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/>
              <a:t>J2SE, J2EE,J2ME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err="1" smtClean="0"/>
              <a:t>.Net</a:t>
            </a:r>
            <a:r>
              <a:rPr lang="en-US" altLang="zh-CN" dirty="0" smtClean="0"/>
              <a:t>: </a:t>
            </a:r>
            <a:r>
              <a:rPr lang="zh-CN" altLang="en-US" dirty="0" smtClean="0"/>
              <a:t>健壮、安全、统一、开发简单</a:t>
            </a:r>
            <a:endParaRPr lang="zh-CN" altLang="en-US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/>
              <a:t>CLR(Common Language Runtime): </a:t>
            </a:r>
            <a:r>
              <a:rPr lang="zh-CN" altLang="en-US" dirty="0" smtClean="0"/>
              <a:t>核心，类似虚拟机，负责代码执行、内存管理、安全等</a:t>
            </a:r>
            <a:endParaRPr lang="zh-CN" altLang="en-US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/>
              <a:t>Framework</a:t>
            </a:r>
            <a:r>
              <a:rPr lang="zh-CN" altLang="en-US" dirty="0" smtClean="0"/>
              <a:t>：平台基础</a:t>
            </a:r>
            <a:endParaRPr lang="zh-CN" altLang="en-US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/>
              <a:t>C#, C++,</a:t>
            </a:r>
            <a:r>
              <a:rPr lang="en-US" altLang="zh-CN" dirty="0" smtClean="0">
                <a:latin typeface="Arial" charset="0"/>
              </a:rPr>
              <a:t>…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Unix/Linux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dirty="0" smtClean="0"/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162800" y="4191000"/>
          <a:ext cx="1243013" cy="932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9" name="演示文稿" r:id="rId1" imgW="0" imgH="0" progId="PowerPoint.Show.12">
                  <p:embed/>
                </p:oleObj>
              </mc:Choice>
              <mc:Fallback>
                <p:oleObj name="演示文稿" r:id="rId1" imgW="0" imgH="0" progId="PowerPoint.Show.12">
                  <p:embed/>
                  <p:pic>
                    <p:nvPicPr>
                      <p:cNvPr id="0" name="图片 368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62800" y="4191000"/>
                        <a:ext cx="1243013" cy="932624"/>
                      </a:xfrm>
                      <a:prstGeom prst="rect">
                        <a:avLst/>
                      </a:prstGeom>
                      <a:ln w="3175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796397BA-8A15-4EA2-81EE-FBE380B2F1E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91600" cy="914400"/>
          </a:xfrm>
        </p:spPr>
        <p:txBody>
          <a:bodyPr/>
          <a:lstStyle/>
          <a:p>
            <a:pPr eaLnBrk="1" hangingPunct="1"/>
            <a:r>
              <a:rPr lang="zh-CN" altLang="en-US" smtClean="0"/>
              <a:t>小组成员</a:t>
            </a:r>
            <a:endParaRPr lang="zh-CN" altLang="en-US" smtClean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成员：</a:t>
            </a:r>
            <a:endParaRPr lang="zh-CN" altLang="en-US" smtClean="0"/>
          </a:p>
          <a:p>
            <a:pPr lvl="1" eaLnBrk="1" hangingPunct="1"/>
            <a:r>
              <a:rPr lang="en-US" altLang="zh-CN" smtClean="0"/>
              <a:t>团队成员：许东明、汪鹏、袁兴武、许京燕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email：leafsunshin@163.com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时间：2019-09-21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github：https://github.com/Leafsunshin/SE-AHU</a:t>
            </a:r>
            <a:endParaRPr lang="en-US" altLang="zh-CN" smtClean="0"/>
          </a:p>
          <a:p>
            <a:pPr marL="0" indent="0" eaLnBrk="1" hangingPunct="1">
              <a:buNone/>
            </a:pPr>
            <a:endParaRPr lang="en-US" altLang="zh-CN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796397BA-8A15-4EA2-81EE-FBE380B2F1E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</a:t>
            </a:r>
            <a:r>
              <a:rPr lang="zh-CN" altLang="en-US" smtClean="0"/>
              <a:t>、编码</a:t>
            </a:r>
            <a:r>
              <a:rPr lang="en-US" altLang="zh-CN" smtClean="0">
                <a:latin typeface="Arial" charset="0"/>
              </a:rPr>
              <a:t>——</a:t>
            </a:r>
            <a:r>
              <a:rPr lang="zh-CN" altLang="en-US" smtClean="0"/>
              <a:t>编码规范 </a:t>
            </a:r>
            <a:endParaRPr lang="zh-CN" alt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目标：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易读、风格统一、安全，可维护移植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内容：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命名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代码书写格式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其他如函数、变量等的设置要求</a:t>
            </a:r>
            <a:endParaRPr lang="zh-CN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796397BA-8A15-4EA2-81EE-FBE380B2F1E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</a:t>
            </a:r>
            <a:r>
              <a:rPr lang="zh-CN" altLang="en-US" smtClean="0"/>
              <a:t>、编码</a:t>
            </a:r>
            <a:r>
              <a:rPr lang="en-US" altLang="zh-CN" smtClean="0">
                <a:latin typeface="Arial" charset="0"/>
              </a:rPr>
              <a:t>——</a:t>
            </a:r>
            <a:r>
              <a:rPr lang="zh-CN" altLang="en-US" smtClean="0"/>
              <a:t>开发方法</a:t>
            </a:r>
            <a:endParaRPr lang="zh-CN" alt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26488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一种软件开发方法：极限编程</a:t>
            </a:r>
            <a:r>
              <a:rPr lang="en-US" altLang="zh-CN" dirty="0" smtClean="0"/>
              <a:t>XP (</a:t>
            </a:r>
            <a:r>
              <a:rPr lang="en-US" altLang="zh-CN" dirty="0" err="1" smtClean="0"/>
              <a:t>eXtreme</a:t>
            </a:r>
            <a:r>
              <a:rPr lang="en-US" altLang="zh-CN" dirty="0" smtClean="0"/>
              <a:t> Programming)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Kent Beck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1996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理念：交流、朴素、反馈、勇气、尊重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将复杂的开发过程分解为 许多相对简单的小周期。积极交流反馈，让涉众清楚开发进度、问题、困难，并及时调整。相互尊重！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极限：把所有强调的思想、方法做到最好，其他忽略；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RUP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Agile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Scrum</a:t>
            </a:r>
            <a:endParaRPr lang="en-US" altLang="zh-C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796397BA-8A15-4EA2-81EE-FBE380B2F1E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</a:t>
            </a:r>
            <a:r>
              <a:rPr lang="zh-CN" altLang="en-US" smtClean="0"/>
              <a:t>、编码</a:t>
            </a:r>
            <a:r>
              <a:rPr lang="en-US" altLang="zh-CN" smtClean="0">
                <a:latin typeface="Arial" charset="0"/>
              </a:rPr>
              <a:t>——</a:t>
            </a:r>
            <a:r>
              <a:rPr lang="zh-CN" altLang="en-US" smtClean="0"/>
              <a:t>源代码控制</a:t>
            </a:r>
            <a:endParaRPr lang="zh-CN" alt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版本管理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人员离开变动？如何记录重要更新？多个版本出现，管理版本的变化？对各个小组的子模块管理？保留修改轨迹，便于撤销错误的改动？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常用工具：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VSS, Microsoft Visual </a:t>
            </a:r>
            <a:r>
              <a:rPr lang="en-US" altLang="zh-CN" dirty="0" err="1" smtClean="0"/>
              <a:t>SouceSafe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CVS, Concurrent Versions System, </a:t>
            </a:r>
            <a:endParaRPr lang="en-US" altLang="zh-CN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/>
              <a:t>Open source</a:t>
            </a:r>
            <a:endParaRPr lang="en-US" altLang="zh-C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796397BA-8A15-4EA2-81EE-FBE380B2F1E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776287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7</a:t>
            </a:r>
            <a:r>
              <a:rPr lang="zh-CN" altLang="en-US" dirty="0" smtClean="0"/>
              <a:t>、软件测试</a:t>
            </a:r>
            <a:endParaRPr lang="zh-CN" altLang="en-US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47800"/>
            <a:ext cx="7391400" cy="4114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定义（</a:t>
            </a:r>
            <a:r>
              <a:rPr lang="en-US" altLang="zh-CN" dirty="0" smtClean="0"/>
              <a:t>Myers,</a:t>
            </a:r>
            <a:r>
              <a:rPr lang="zh-CN" altLang="en-US" dirty="0" smtClean="0"/>
              <a:t>软件测试艺术）：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为了发现错误而执行程序的过程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目的：保证软件质量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时机：在软件交付用户或投入运行之前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经验：错误越迟被发现，调试难度越大。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阶段：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单元测试、集成测试、系统测试、用户测试</a:t>
            </a:r>
            <a:endParaRPr lang="zh-CN" altLang="en-US" dirty="0" smtClean="0"/>
          </a:p>
        </p:txBody>
      </p:sp>
      <p:graphicFrame>
        <p:nvGraphicFramePr>
          <p:cNvPr id="32772" name="Object 5">
            <a:hlinkClick r:id="" action="ppaction://ole?verb=0"/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6553200" y="1600200"/>
          <a:ext cx="11430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7" name="演示文稿" r:id="rId1" imgW="0" imgH="0" progId="PowerPoint.Show.8">
                  <p:embed/>
                </p:oleObj>
              </mc:Choice>
              <mc:Fallback>
                <p:oleObj name="演示文稿" r:id="rId1" imgW="0" imgH="0" progId="PowerPoint.Show.8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600200"/>
                        <a:ext cx="1143000" cy="8572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338CC637-8498-40E1-8DD9-4AFF925DAB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</a:t>
            </a:r>
            <a:r>
              <a:rPr lang="zh-CN" altLang="en-US" smtClean="0"/>
              <a:t>、软件测试</a:t>
            </a:r>
            <a:endParaRPr lang="zh-CN" altLang="en-US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单元测试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由开发者编写一段代码，检验程序基本功能是否正确。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测试的单元：类、函数。</a:t>
            </a:r>
            <a:endParaRPr lang="zh-CN" altLang="en-US" dirty="0" smtClean="0"/>
          </a:p>
          <a:p>
            <a:pPr lvl="2" eaLnBrk="1" hangingPunct="1"/>
            <a:r>
              <a:rPr lang="zh-CN" altLang="en-US" dirty="0" smtClean="0"/>
              <a:t>例如装配电脑，先测试显卡、硬盘、光驱等</a:t>
            </a:r>
            <a:endParaRPr lang="en-US" altLang="zh-CN" dirty="0" smtClean="0"/>
          </a:p>
          <a:p>
            <a:pPr marL="457200" lvl="1" indent="0" eaLnBrk="1" hangingPunct="1">
              <a:buNone/>
            </a:pPr>
            <a:endParaRPr lang="en-US" altLang="zh-C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796397BA-8A15-4EA2-81EE-FBE380B2F1E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1" y="152400"/>
            <a:ext cx="4648200" cy="852487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7</a:t>
            </a:r>
            <a:r>
              <a:rPr lang="zh-CN" altLang="en-US" dirty="0" smtClean="0"/>
              <a:t>、软件测试</a:t>
            </a:r>
            <a:endParaRPr lang="zh-CN" altLang="en-US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5334000" cy="46482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集成测试：</a:t>
            </a:r>
            <a:r>
              <a:rPr lang="zh-CN" altLang="en-US" dirty="0" smtClean="0">
                <a:solidFill>
                  <a:schemeClr val="hlink"/>
                </a:solidFill>
              </a:rPr>
              <a:t>自顶向下</a:t>
            </a:r>
            <a:endParaRPr lang="zh-CN" altLang="en-US" dirty="0" smtClean="0">
              <a:solidFill>
                <a:schemeClr val="hlink"/>
              </a:solidFill>
            </a:endParaRPr>
          </a:p>
          <a:p>
            <a:pPr lvl="1" eaLnBrk="1" hangingPunct="1"/>
            <a:r>
              <a:rPr lang="zh-CN" altLang="en-US" dirty="0" smtClean="0"/>
              <a:t>桩模块：模拟真模块，提供数据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建立测试驱动模块：以程序真正的主模块为驱动模块，替换某桩模块，输入数据，检测输出是否正确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回归测试：做一定修改后，再次由测试部门进行测试</a:t>
            </a:r>
            <a:endParaRPr lang="zh-CN" altLang="en-US" dirty="0" smtClean="0"/>
          </a:p>
          <a:p>
            <a:pPr lvl="1" eaLnBrk="1" hangingPunct="1"/>
            <a:endParaRPr lang="en-US" altLang="zh-CN" dirty="0" smtClean="0">
              <a:solidFill>
                <a:schemeClr val="hlink"/>
              </a:solidFill>
            </a:endParaRPr>
          </a:p>
        </p:txBody>
      </p:sp>
      <p:graphicFrame>
        <p:nvGraphicFramePr>
          <p:cNvPr id="3482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638800" y="228600"/>
          <a:ext cx="3124200" cy="6582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name="Visio" r:id="rId1" imgW="0" imgH="0" progId="Visio.Drawing.11">
                  <p:embed/>
                </p:oleObj>
              </mc:Choice>
              <mc:Fallback>
                <p:oleObj name="Visio" r:id="rId1" imgW="0" imgH="0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28600"/>
                        <a:ext cx="3124200" cy="6582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338CC637-8498-40E1-8DD9-4AFF925DAB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3954462" cy="852487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7</a:t>
            </a:r>
            <a:r>
              <a:rPr lang="zh-CN" altLang="en-US" dirty="0" smtClean="0"/>
              <a:t>、软件测试</a:t>
            </a:r>
            <a:endParaRPr lang="zh-CN" altLang="en-US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383088" cy="4114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集成测试：</a:t>
            </a:r>
            <a:r>
              <a:rPr lang="zh-CN" altLang="en-US" dirty="0" smtClean="0">
                <a:solidFill>
                  <a:schemeClr val="hlink"/>
                </a:solidFill>
              </a:rPr>
              <a:t>自底向上</a:t>
            </a:r>
            <a:endParaRPr lang="zh-CN" altLang="en-US" dirty="0" smtClean="0">
              <a:solidFill>
                <a:schemeClr val="hlink"/>
              </a:solidFill>
            </a:endParaRPr>
          </a:p>
          <a:p>
            <a:pPr lvl="1" eaLnBrk="1" hangingPunct="1"/>
            <a:r>
              <a:rPr lang="zh-CN" altLang="en-US" dirty="0" smtClean="0"/>
              <a:t>组织模块群：将部分底层模块组装成实现某个功能的模块群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建立测试驱动模块：对上一步组装的模块群开发一个测试程序，输入数据，测试输出是否正确</a:t>
            </a:r>
            <a:endParaRPr lang="zh-CN" altLang="en-US" dirty="0" smtClean="0"/>
          </a:p>
          <a:p>
            <a:pPr lvl="1" eaLnBrk="1" hangingPunct="1"/>
            <a:endParaRPr lang="en-US" altLang="zh-CN" dirty="0" smtClean="0"/>
          </a:p>
        </p:txBody>
      </p:sp>
      <p:graphicFrame>
        <p:nvGraphicFramePr>
          <p:cNvPr id="3584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257800" y="304800"/>
          <a:ext cx="3505200" cy="633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name="Visio" r:id="rId1" imgW="0" imgH="0" progId="Visio.Drawing.11">
                  <p:embed/>
                </p:oleObj>
              </mc:Choice>
              <mc:Fallback>
                <p:oleObj name="Visio" r:id="rId1" imgW="0" imgH="0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04800"/>
                        <a:ext cx="3505200" cy="6331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338CC637-8498-40E1-8DD9-4AFF925DAB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</a:t>
            </a:r>
            <a:r>
              <a:rPr lang="zh-CN" altLang="en-US" smtClean="0"/>
              <a:t>、软件测试</a:t>
            </a:r>
            <a:r>
              <a:rPr lang="en-US" altLang="zh-CN" smtClean="0">
                <a:latin typeface="Arial" charset="0"/>
              </a:rPr>
              <a:t>——</a:t>
            </a:r>
            <a:r>
              <a:rPr lang="zh-CN" altLang="en-US" smtClean="0"/>
              <a:t>系统测试</a:t>
            </a:r>
            <a:endParaRPr lang="zh-CN" altLang="en-US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概念：将完整的软件及其所依赖的软硬件环境整合，进行测试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内容：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性能、负载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黑盒测试：不关心内部，只看结果是否正确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白盒测试：结构或逻辑测试，检验内部功能是否按规定正确工作。</a:t>
            </a:r>
            <a:endParaRPr lang="en-US" altLang="zh-CN" dirty="0" smtClean="0"/>
          </a:p>
          <a:p>
            <a:pPr lvl="1" eaLnBrk="1" hangingPunct="1"/>
            <a:r>
              <a:rPr lang="zh-CN" altLang="en-US"/>
              <a:t>单元测试通常是白盒测试，而集成测</a:t>
            </a:r>
            <a:r>
              <a:rPr lang="zh-CN" altLang="en-US" smtClean="0"/>
              <a:t>试和系统测试往</a:t>
            </a:r>
            <a:r>
              <a:rPr lang="zh-CN" altLang="en-US"/>
              <a:t>往是黑盒测试</a:t>
            </a:r>
            <a:endParaRPr lang="zh-CN" altLang="en-US"/>
          </a:p>
          <a:p>
            <a:pPr marL="457200" lvl="1" indent="0" eaLnBrk="1" hangingPunct="1">
              <a:buNone/>
            </a:pPr>
            <a:endParaRPr lang="zh-CN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796397BA-8A15-4EA2-81EE-FBE380B2F1E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</a:t>
            </a:r>
            <a:r>
              <a:rPr lang="zh-CN" altLang="en-US" smtClean="0"/>
              <a:t>、软件测试</a:t>
            </a:r>
            <a:r>
              <a:rPr lang="en-US" altLang="zh-CN" smtClean="0">
                <a:latin typeface="Arial" charset="0"/>
              </a:rPr>
              <a:t>——</a:t>
            </a:r>
            <a:r>
              <a:rPr lang="zh-CN" altLang="en-US" smtClean="0"/>
              <a:t>测试工具 </a:t>
            </a:r>
            <a:endParaRPr lang="zh-CN" altLang="en-US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93088" cy="50292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单元测试：</a:t>
            </a:r>
            <a:r>
              <a:rPr lang="en-US" altLang="zh-CN" dirty="0" err="1" smtClean="0"/>
              <a:t>xUnit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CppUnit</a:t>
            </a:r>
            <a:r>
              <a:rPr lang="en-US" altLang="zh-CN" dirty="0" smtClean="0"/>
              <a:t>, Junit, </a:t>
            </a:r>
            <a:r>
              <a:rPr lang="en-US" altLang="zh-CN" dirty="0" err="1" smtClean="0"/>
              <a:t>Nunit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黑盒：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功能测试：</a:t>
            </a:r>
            <a:r>
              <a:rPr lang="en-US" altLang="zh-CN" dirty="0" smtClean="0"/>
              <a:t>Rational SQA Robot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性能测试： </a:t>
            </a:r>
            <a:r>
              <a:rPr lang="en-US" altLang="zh-CN" dirty="0" smtClean="0"/>
              <a:t>Rational SQA Load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白盒测试：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内存泄露：</a:t>
            </a:r>
            <a:r>
              <a:rPr lang="en-US" altLang="zh-CN" dirty="0" smtClean="0"/>
              <a:t>Rational Purify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代码覆盖率：</a:t>
            </a:r>
            <a:r>
              <a:rPr lang="en-US" altLang="zh-CN" dirty="0" smtClean="0"/>
              <a:t>Rational </a:t>
            </a:r>
            <a:r>
              <a:rPr lang="en-US" altLang="zh-CN" dirty="0" err="1" smtClean="0"/>
              <a:t>Purecoverage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代码性能：</a:t>
            </a:r>
            <a:r>
              <a:rPr lang="en-US" altLang="zh-CN" dirty="0" smtClean="0"/>
              <a:t>Rational Quantify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测试管理：</a:t>
            </a:r>
            <a:r>
              <a:rPr lang="en-US" altLang="zh-CN" dirty="0" smtClean="0"/>
              <a:t>Rational Test Manager</a:t>
            </a:r>
            <a:endParaRPr lang="en-US" altLang="zh-C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796397BA-8A15-4EA2-81EE-FBE380B2F1E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</a:t>
            </a:r>
            <a:r>
              <a:rPr lang="zh-CN" altLang="en-US" smtClean="0"/>
              <a:t>、结项</a:t>
            </a:r>
            <a:endParaRPr lang="zh-CN" altLang="en-US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安装盘的制作</a:t>
            </a:r>
            <a:endParaRPr lang="zh-CN" altLang="en-US" smtClean="0"/>
          </a:p>
          <a:p>
            <a:pPr lvl="1" eaLnBrk="1" hangingPunct="1"/>
            <a:r>
              <a:rPr lang="en-US" altLang="zh-CN" smtClean="0"/>
              <a:t>InstallShield, Acresso</a:t>
            </a:r>
            <a:r>
              <a:rPr lang="zh-CN" altLang="en-US" smtClean="0"/>
              <a:t>公司，事实标准</a:t>
            </a:r>
            <a:endParaRPr lang="zh-CN" altLang="en-US" smtClean="0"/>
          </a:p>
          <a:p>
            <a:pPr lvl="1" eaLnBrk="1" hangingPunct="1"/>
            <a:r>
              <a:rPr lang="en-US" altLang="zh-CN" smtClean="0"/>
              <a:t>VisioStudio.Net </a:t>
            </a:r>
            <a:r>
              <a:rPr lang="zh-CN" altLang="en-US" smtClean="0"/>
              <a:t>发布程序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版权保护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加密：序列号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说明书帮助文档制作</a:t>
            </a:r>
            <a:endParaRPr lang="zh-CN" altLang="en-US" smtClean="0"/>
          </a:p>
          <a:p>
            <a:pPr lvl="1" eaLnBrk="1" hangingPunct="1"/>
            <a:r>
              <a:rPr lang="en-US" altLang="zh-CN" smtClean="0"/>
              <a:t>HLP</a:t>
            </a:r>
            <a:r>
              <a:rPr lang="zh-CN" altLang="en-US" smtClean="0"/>
              <a:t>，早期，</a:t>
            </a:r>
            <a:r>
              <a:rPr lang="en-US" altLang="zh-CN" smtClean="0"/>
              <a:t>Microsoft Help Workshop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CHM, 1998</a:t>
            </a:r>
            <a:r>
              <a:rPr lang="zh-CN" altLang="en-US" smtClean="0"/>
              <a:t>年推出， </a:t>
            </a:r>
            <a:r>
              <a:rPr lang="en-US" altLang="zh-CN" smtClean="0"/>
              <a:t>Microsoft Html Help Workshop</a:t>
            </a:r>
            <a:endParaRPr lang="en-US" altLang="zh-CN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796397BA-8A15-4EA2-81EE-FBE380B2F1E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软件开发流程概述</a:t>
            </a:r>
            <a:endParaRPr lang="zh-CN" altLang="en-US" smtClean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项目：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需求来自某个别用户，定制性能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政府、企业、基金项目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金土资源、</a:t>
            </a:r>
            <a:r>
              <a:rPr lang="en-US" altLang="zh-CN" smtClean="0"/>
              <a:t>myPKI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产品：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需求来自某类用户，不单独定制</a:t>
            </a:r>
            <a:endParaRPr lang="zh-CN" altLang="en-US" smtClean="0"/>
          </a:p>
          <a:p>
            <a:pPr lvl="1" eaLnBrk="1" hangingPunct="1"/>
            <a:r>
              <a:rPr lang="en-US" altLang="zh-CN" smtClean="0"/>
              <a:t>Windows</a:t>
            </a:r>
            <a:endParaRPr lang="en-US" altLang="zh-CN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796397BA-8A15-4EA2-81EE-FBE380B2F1E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</a:t>
            </a:r>
            <a:r>
              <a:rPr lang="zh-CN" altLang="en-US" smtClean="0"/>
              <a:t>、软件维护</a:t>
            </a:r>
            <a:endParaRPr lang="zh-CN" altLang="en-US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未发现的</a:t>
            </a:r>
            <a:r>
              <a:rPr lang="en-US" altLang="zh-CN" dirty="0" smtClean="0"/>
              <a:t>Bug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需求改变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版本升级兼容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售后培训</a:t>
            </a:r>
            <a:endParaRPr lang="zh-CN" altLang="en-US" dirty="0" smtClean="0"/>
          </a:p>
          <a:p>
            <a:pPr eaLnBrk="1" hangingPunct="1"/>
            <a:r>
              <a:rPr lang="en-US" altLang="zh-CN" dirty="0" smtClean="0">
                <a:latin typeface="Arial" charset="0"/>
              </a:rPr>
              <a:t>……</a:t>
            </a:r>
            <a:endParaRPr lang="en-US" altLang="zh-C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796397BA-8A15-4EA2-81EE-FBE380B2F1E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ChangeArrowheads="1"/>
          </p:cNvSpPr>
          <p:nvPr/>
        </p:nvSpPr>
        <p:spPr bwMode="auto">
          <a:xfrm>
            <a:off x="381000" y="228600"/>
            <a:ext cx="81343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70000"/>
              <a:buFont typeface="Wingdings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charset="2"/>
              <a:buChar char="l"/>
              <a:defRPr sz="2400" b="1">
                <a:solidFill>
                  <a:schemeClr val="folHlink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90000"/>
              <a:buFont typeface="Vrinda" pitchFamily="34" charset="0"/>
              <a:buChar char="-"/>
              <a:defRPr sz="2000" b="1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80000"/>
              <a:buFont typeface="Webdings" pitchFamily="18" charset="2"/>
              <a:buChar char="4"/>
              <a:defRPr b="1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>
                <a:ea typeface="宋体" charset="-122"/>
              </a:rPr>
              <a:t>Dimensions of software complexity</a:t>
            </a:r>
            <a:endParaRPr lang="en-US" altLang="zh-CN" sz="3200">
              <a:ea typeface="宋体" charset="-122"/>
            </a:endParaRPr>
          </a:p>
        </p:txBody>
      </p:sp>
      <p:sp>
        <p:nvSpPr>
          <p:cNvPr id="48131" name="Line 5"/>
          <p:cNvSpPr>
            <a:spLocks noChangeShapeType="1"/>
          </p:cNvSpPr>
          <p:nvPr/>
        </p:nvSpPr>
        <p:spPr bwMode="auto">
          <a:xfrm flipH="1" flipV="1">
            <a:off x="4238625" y="2098675"/>
            <a:ext cx="3175" cy="30337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2" name="Line 6"/>
          <p:cNvSpPr>
            <a:spLocks noChangeShapeType="1"/>
          </p:cNvSpPr>
          <p:nvPr/>
        </p:nvSpPr>
        <p:spPr bwMode="auto">
          <a:xfrm flipH="1">
            <a:off x="2341563" y="3563938"/>
            <a:ext cx="3963987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3" name="Rectangle 7" descr="50%"/>
          <p:cNvSpPr>
            <a:spLocks noChangeArrowheads="1"/>
          </p:cNvSpPr>
          <p:nvPr/>
        </p:nvSpPr>
        <p:spPr bwMode="auto">
          <a:xfrm>
            <a:off x="3200400" y="1108075"/>
            <a:ext cx="5365750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pct50">
                  <a:fgClr>
                    <a:srgbClr val="919191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70000"/>
              <a:buFont typeface="Wingdings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charset="2"/>
              <a:buChar char="l"/>
              <a:defRPr sz="2400" b="1">
                <a:solidFill>
                  <a:schemeClr val="folHlink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90000"/>
              <a:buFont typeface="Vrinda" pitchFamily="34" charset="0"/>
              <a:buChar char="-"/>
              <a:defRPr sz="2000" b="1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80000"/>
              <a:buFont typeface="Webdings" pitchFamily="18" charset="2"/>
              <a:buChar char="4"/>
              <a:defRPr b="1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" charset="0"/>
                <a:ea typeface="宋体" charset="-122"/>
              </a:rPr>
              <a:t>Higher technical complexity</a:t>
            </a:r>
            <a:endParaRPr lang="en-US" altLang="zh-CN" sz="1800" dirty="0">
              <a:solidFill>
                <a:srgbClr val="0000FF"/>
              </a:solidFill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latin typeface="Arial" charset="0"/>
                <a:ea typeface="宋体" charset="-122"/>
              </a:rPr>
              <a:t> </a:t>
            </a:r>
            <a:r>
              <a:rPr lang="en-US" altLang="zh-CN" sz="1600" dirty="0">
                <a:latin typeface="Arial" charset="0"/>
                <a:ea typeface="宋体" charset="-122"/>
              </a:rPr>
              <a:t>- Embedded, real-time, distributed, fault-tolerant</a:t>
            </a:r>
            <a:endParaRPr lang="en-US" altLang="zh-CN" sz="1600" dirty="0"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latin typeface="Arial" charset="0"/>
                <a:ea typeface="宋体" charset="-122"/>
              </a:rPr>
              <a:t> - Custom, unprecedented, architecture reengineering</a:t>
            </a:r>
            <a:endParaRPr lang="en-US" altLang="zh-CN" sz="1600" dirty="0"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latin typeface="Arial" charset="0"/>
                <a:ea typeface="宋体" charset="-122"/>
              </a:rPr>
              <a:t> - High performance</a:t>
            </a:r>
            <a:endParaRPr lang="en-US" altLang="zh-CN" sz="1600" dirty="0">
              <a:latin typeface="Arial" charset="0"/>
              <a:ea typeface="宋体" charset="-122"/>
            </a:endParaRPr>
          </a:p>
        </p:txBody>
      </p:sp>
      <p:sp>
        <p:nvSpPr>
          <p:cNvPr id="48134" name="Rectangle 8" descr="50%"/>
          <p:cNvSpPr>
            <a:spLocks noChangeArrowheads="1"/>
          </p:cNvSpPr>
          <p:nvPr/>
        </p:nvSpPr>
        <p:spPr bwMode="auto">
          <a:xfrm>
            <a:off x="2438400" y="5486400"/>
            <a:ext cx="406717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pct50">
                  <a:fgClr>
                    <a:srgbClr val="919191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514350" indent="-514350"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70000"/>
              <a:buFont typeface="Wingdings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charset="2"/>
              <a:buChar char="l"/>
              <a:defRPr sz="2400" b="1">
                <a:solidFill>
                  <a:schemeClr val="folHlink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90000"/>
              <a:buFont typeface="Vrinda" pitchFamily="34" charset="0"/>
              <a:buChar char="-"/>
              <a:defRPr sz="2000" b="1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80000"/>
              <a:buFont typeface="Webdings" pitchFamily="18" charset="2"/>
              <a:buChar char="4"/>
              <a:defRPr b="1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Arial" charset="0"/>
                <a:ea typeface="宋体" charset="-122"/>
              </a:rPr>
              <a:t>Lower technical complexity</a:t>
            </a:r>
            <a:endParaRPr lang="en-US" altLang="zh-CN" sz="1800">
              <a:solidFill>
                <a:srgbClr val="0000FF"/>
              </a:solidFill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 -  Mostly 4GL, or component-based</a:t>
            </a:r>
            <a:endParaRPr lang="en-US" altLang="zh-CN" sz="1800"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 -  Application reengineering</a:t>
            </a:r>
            <a:endParaRPr lang="en-US" altLang="zh-CN" sz="1800"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 -  Interactive performance</a:t>
            </a:r>
            <a:endParaRPr lang="en-US" altLang="zh-CN" sz="1800">
              <a:latin typeface="Arial" charset="0"/>
              <a:ea typeface="宋体" charset="-122"/>
            </a:endParaRPr>
          </a:p>
        </p:txBody>
      </p:sp>
      <p:sp>
        <p:nvSpPr>
          <p:cNvPr id="48135" name="Rectangle 9" descr="50%"/>
          <p:cNvSpPr>
            <a:spLocks noChangeArrowheads="1"/>
          </p:cNvSpPr>
          <p:nvPr/>
        </p:nvSpPr>
        <p:spPr bwMode="auto">
          <a:xfrm>
            <a:off x="6553200" y="3124200"/>
            <a:ext cx="2568575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pct50">
                  <a:fgClr>
                    <a:srgbClr val="919191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70000"/>
              <a:buFont typeface="Wingdings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charset="2"/>
              <a:buChar char="l"/>
              <a:defRPr sz="2400" b="1">
                <a:solidFill>
                  <a:schemeClr val="folHlink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90000"/>
              <a:buFont typeface="Vrinda" pitchFamily="34" charset="0"/>
              <a:buChar char="-"/>
              <a:defRPr sz="2000" b="1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80000"/>
              <a:buFont typeface="Webdings" pitchFamily="18" charset="2"/>
              <a:buChar char="4"/>
              <a:defRPr b="1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" charset="0"/>
                <a:ea typeface="宋体" charset="-122"/>
              </a:rPr>
              <a:t>Higher management </a:t>
            </a:r>
            <a:endParaRPr lang="en-US" altLang="zh-CN" sz="1800" dirty="0">
              <a:solidFill>
                <a:srgbClr val="0000FF"/>
              </a:solidFill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" charset="0"/>
                <a:ea typeface="宋体" charset="-122"/>
              </a:rPr>
              <a:t>complexity</a:t>
            </a:r>
            <a:endParaRPr lang="en-US" altLang="zh-CN" sz="1800" dirty="0">
              <a:solidFill>
                <a:srgbClr val="0000FF"/>
              </a:solidFill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latin typeface="Arial" charset="0"/>
                <a:ea typeface="宋体" charset="-122"/>
              </a:rPr>
              <a:t>  - Large scale</a:t>
            </a:r>
            <a:endParaRPr lang="en-US" altLang="zh-CN" sz="1800" dirty="0"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latin typeface="Arial" charset="0"/>
                <a:ea typeface="宋体" charset="-122"/>
              </a:rPr>
              <a:t>  - Contractual</a:t>
            </a:r>
            <a:endParaRPr lang="en-US" altLang="zh-CN" sz="1800" dirty="0"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latin typeface="Arial" charset="0"/>
                <a:ea typeface="宋体" charset="-122"/>
              </a:rPr>
              <a:t>  - Many stake holders</a:t>
            </a:r>
            <a:endParaRPr lang="en-US" altLang="zh-CN" sz="1800" dirty="0"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latin typeface="Arial" charset="0"/>
                <a:ea typeface="宋体" charset="-122"/>
              </a:rPr>
              <a:t>  - “Projects”</a:t>
            </a:r>
            <a:endParaRPr lang="en-US" altLang="zh-CN" sz="1800" dirty="0">
              <a:latin typeface="Arial" charset="0"/>
              <a:ea typeface="宋体" charset="-122"/>
            </a:endParaRPr>
          </a:p>
        </p:txBody>
      </p:sp>
      <p:sp>
        <p:nvSpPr>
          <p:cNvPr id="48136" name="Rectangle 10" descr="50%"/>
          <p:cNvSpPr>
            <a:spLocks noChangeArrowheads="1"/>
          </p:cNvSpPr>
          <p:nvPr/>
        </p:nvSpPr>
        <p:spPr bwMode="auto">
          <a:xfrm>
            <a:off x="152400" y="3276600"/>
            <a:ext cx="2479675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pct50">
                  <a:fgClr>
                    <a:srgbClr val="919191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70000"/>
              <a:buFont typeface="Wingdings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charset="2"/>
              <a:buChar char="l"/>
              <a:defRPr sz="2400" b="1">
                <a:solidFill>
                  <a:schemeClr val="folHlink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90000"/>
              <a:buFont typeface="Vrinda" pitchFamily="34" charset="0"/>
              <a:buChar char="-"/>
              <a:defRPr sz="2000" b="1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80000"/>
              <a:buFont typeface="Webdings" pitchFamily="18" charset="2"/>
              <a:buChar char="4"/>
              <a:defRPr b="1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Arial" charset="0"/>
                <a:ea typeface="宋体" charset="-122"/>
              </a:rPr>
              <a:t>Lower management </a:t>
            </a:r>
            <a:endParaRPr lang="en-US" altLang="zh-CN" sz="1800">
              <a:solidFill>
                <a:srgbClr val="0000FF"/>
              </a:solidFill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Arial" charset="0"/>
                <a:ea typeface="宋体" charset="-122"/>
              </a:rPr>
              <a:t>complexity</a:t>
            </a:r>
            <a:endParaRPr lang="en-US" altLang="zh-CN" sz="1800">
              <a:solidFill>
                <a:srgbClr val="0000FF"/>
              </a:solidFill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  - Small scale</a:t>
            </a:r>
            <a:endParaRPr lang="en-US" altLang="zh-CN" sz="1800"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  - Informal</a:t>
            </a:r>
            <a:endParaRPr lang="en-US" altLang="zh-CN" sz="1800"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  - Single stakeholder</a:t>
            </a:r>
            <a:endParaRPr lang="en-US" altLang="zh-CN" sz="1800"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  - “Products”</a:t>
            </a:r>
            <a:endParaRPr lang="en-US" altLang="zh-CN" sz="1800">
              <a:latin typeface="Arial" charset="0"/>
              <a:ea typeface="宋体" charset="-122"/>
            </a:endParaRPr>
          </a:p>
        </p:txBody>
      </p:sp>
      <p:grpSp>
        <p:nvGrpSpPr>
          <p:cNvPr id="148491" name="Group 11"/>
          <p:cNvGrpSpPr/>
          <p:nvPr/>
        </p:nvGrpSpPr>
        <p:grpSpPr bwMode="auto">
          <a:xfrm>
            <a:off x="5126038" y="4114800"/>
            <a:ext cx="1227137" cy="554038"/>
            <a:chOff x="3229" y="2587"/>
            <a:chExt cx="773" cy="349"/>
          </a:xfrm>
        </p:grpSpPr>
        <p:sp>
          <p:nvSpPr>
            <p:cNvPr id="48179" name="Oval 12"/>
            <p:cNvSpPr>
              <a:spLocks noChangeArrowheads="1"/>
            </p:cNvSpPr>
            <p:nvPr/>
          </p:nvSpPr>
          <p:spPr bwMode="auto">
            <a:xfrm>
              <a:off x="3586" y="2587"/>
              <a:ext cx="60" cy="6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ea typeface="宋体" charset="-122"/>
              </a:endParaRPr>
            </a:p>
          </p:txBody>
        </p:sp>
        <p:sp>
          <p:nvSpPr>
            <p:cNvPr id="48180" name="Rectangle 13" descr="50%"/>
            <p:cNvSpPr>
              <a:spLocks noChangeArrowheads="1"/>
            </p:cNvSpPr>
            <p:nvPr/>
          </p:nvSpPr>
          <p:spPr bwMode="auto">
            <a:xfrm>
              <a:off x="3229" y="2638"/>
              <a:ext cx="773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pattFill prst="pct50">
                    <a:fgClr>
                      <a:srgbClr val="919191"/>
                    </a:fgClr>
                    <a:bgClr>
                      <a:schemeClr val="bg1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i="1">
                  <a:latin typeface="Arial" charset="0"/>
                  <a:ea typeface="宋体" charset="-122"/>
                </a:rPr>
                <a:t>Defense</a:t>
              </a:r>
              <a:endParaRPr lang="en-US" altLang="zh-CN" sz="1400" i="1">
                <a:latin typeface="Arial" charset="0"/>
                <a:ea typeface="宋体" charset="-122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i="1">
                  <a:latin typeface="Arial" charset="0"/>
                  <a:ea typeface="宋体" charset="-122"/>
                </a:rPr>
                <a:t> MIS System</a:t>
              </a:r>
              <a:endParaRPr lang="en-US" altLang="zh-CN" sz="1400"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48494" name="Group 14"/>
          <p:cNvGrpSpPr/>
          <p:nvPr/>
        </p:nvGrpSpPr>
        <p:grpSpPr bwMode="auto">
          <a:xfrm>
            <a:off x="5637213" y="2132013"/>
            <a:ext cx="1158875" cy="458787"/>
            <a:chOff x="3551" y="1343"/>
            <a:chExt cx="730" cy="289"/>
          </a:xfrm>
        </p:grpSpPr>
        <p:sp>
          <p:nvSpPr>
            <p:cNvPr id="48177" name="Oval 15"/>
            <p:cNvSpPr>
              <a:spLocks noChangeArrowheads="1"/>
            </p:cNvSpPr>
            <p:nvPr/>
          </p:nvSpPr>
          <p:spPr bwMode="auto">
            <a:xfrm>
              <a:off x="3886" y="1343"/>
              <a:ext cx="59" cy="6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ea typeface="宋体" charset="-122"/>
              </a:endParaRPr>
            </a:p>
          </p:txBody>
        </p:sp>
        <p:sp>
          <p:nvSpPr>
            <p:cNvPr id="48178" name="Rectangle 16" descr="50%"/>
            <p:cNvSpPr>
              <a:spLocks noChangeArrowheads="1"/>
            </p:cNvSpPr>
            <p:nvPr/>
          </p:nvSpPr>
          <p:spPr bwMode="auto">
            <a:xfrm>
              <a:off x="3551" y="1404"/>
              <a:ext cx="730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pattFill prst="pct50">
                    <a:fgClr>
                      <a:srgbClr val="919191"/>
                    </a:fgClr>
                    <a:bgClr>
                      <a:schemeClr val="bg1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000" i="1">
                  <a:latin typeface="Arial" charset="0"/>
                  <a:ea typeface="宋体" charset="-122"/>
                </a:rPr>
                <a:t>Defense </a:t>
              </a:r>
              <a:br>
                <a:rPr lang="en-US" altLang="zh-CN" sz="1000" i="1">
                  <a:latin typeface="Arial" charset="0"/>
                  <a:ea typeface="宋体" charset="-122"/>
                </a:rPr>
              </a:br>
              <a:r>
                <a:rPr lang="en-US" altLang="zh-CN" sz="1000" i="1">
                  <a:latin typeface="Arial" charset="0"/>
                  <a:ea typeface="宋体" charset="-122"/>
                </a:rPr>
                <a:t>Weapon System</a:t>
              </a:r>
              <a:endParaRPr lang="en-US" altLang="zh-CN" sz="1000" i="1"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48497" name="Group 17"/>
          <p:cNvGrpSpPr/>
          <p:nvPr/>
        </p:nvGrpSpPr>
        <p:grpSpPr bwMode="auto">
          <a:xfrm>
            <a:off x="4686300" y="2254250"/>
            <a:ext cx="949325" cy="569913"/>
            <a:chOff x="2952" y="1420"/>
            <a:chExt cx="598" cy="359"/>
          </a:xfrm>
        </p:grpSpPr>
        <p:sp>
          <p:nvSpPr>
            <p:cNvPr id="48175" name="Oval 18"/>
            <p:cNvSpPr>
              <a:spLocks noChangeArrowheads="1"/>
            </p:cNvSpPr>
            <p:nvPr/>
          </p:nvSpPr>
          <p:spPr bwMode="auto">
            <a:xfrm>
              <a:off x="3221" y="1420"/>
              <a:ext cx="59" cy="6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ea typeface="宋体" charset="-122"/>
              </a:endParaRPr>
            </a:p>
          </p:txBody>
        </p:sp>
        <p:sp>
          <p:nvSpPr>
            <p:cNvPr id="48176" name="Rectangle 19" descr="50%"/>
            <p:cNvSpPr>
              <a:spLocks noChangeArrowheads="1"/>
            </p:cNvSpPr>
            <p:nvPr/>
          </p:nvSpPr>
          <p:spPr bwMode="auto">
            <a:xfrm>
              <a:off x="2952" y="1481"/>
              <a:ext cx="598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pattFill prst="pct50">
                    <a:fgClr>
                      <a:srgbClr val="919191"/>
                    </a:fgClr>
                    <a:bgClr>
                      <a:schemeClr val="bg1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i="1">
                  <a:latin typeface="Arial" charset="0"/>
                  <a:ea typeface="宋体" charset="-122"/>
                </a:rPr>
                <a:t>Telecom </a:t>
              </a:r>
              <a:endParaRPr lang="en-US" altLang="zh-CN" sz="1400" i="1">
                <a:latin typeface="Arial" charset="0"/>
                <a:ea typeface="宋体" charset="-122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i="1">
                  <a:latin typeface="Arial" charset="0"/>
                  <a:ea typeface="宋体" charset="-122"/>
                </a:rPr>
                <a:t>Switch</a:t>
              </a:r>
              <a:endParaRPr lang="en-US" altLang="zh-CN" sz="1400"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48500" name="Group 20"/>
          <p:cNvGrpSpPr/>
          <p:nvPr/>
        </p:nvGrpSpPr>
        <p:grpSpPr bwMode="auto">
          <a:xfrm>
            <a:off x="3200401" y="3103563"/>
            <a:ext cx="1098550" cy="377825"/>
            <a:chOff x="2016" y="1955"/>
            <a:chExt cx="692" cy="238"/>
          </a:xfrm>
        </p:grpSpPr>
        <p:sp>
          <p:nvSpPr>
            <p:cNvPr id="48173" name="Oval 21"/>
            <p:cNvSpPr>
              <a:spLocks noChangeArrowheads="1"/>
            </p:cNvSpPr>
            <p:nvPr/>
          </p:nvSpPr>
          <p:spPr bwMode="auto">
            <a:xfrm>
              <a:off x="2360" y="1955"/>
              <a:ext cx="60" cy="6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ea typeface="宋体" charset="-122"/>
              </a:endParaRPr>
            </a:p>
          </p:txBody>
        </p:sp>
        <p:sp>
          <p:nvSpPr>
            <p:cNvPr id="48174" name="Rectangle 22" descr="50%"/>
            <p:cNvSpPr>
              <a:spLocks noChangeArrowheads="1"/>
            </p:cNvSpPr>
            <p:nvPr/>
          </p:nvSpPr>
          <p:spPr bwMode="auto">
            <a:xfrm>
              <a:off x="2016" y="2016"/>
              <a:ext cx="692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pattFill prst="pct50">
                    <a:fgClr>
                      <a:srgbClr val="919191"/>
                    </a:fgClr>
                    <a:bgClr>
                      <a:schemeClr val="bg1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i="1" dirty="0">
                  <a:latin typeface="Arial" charset="0"/>
                  <a:ea typeface="宋体" charset="-122"/>
                </a:rPr>
                <a:t>CASE Tool</a:t>
              </a:r>
              <a:endParaRPr lang="en-US" altLang="zh-CN" sz="1400" dirty="0"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48503" name="Group 23"/>
          <p:cNvGrpSpPr/>
          <p:nvPr/>
        </p:nvGrpSpPr>
        <p:grpSpPr bwMode="auto">
          <a:xfrm>
            <a:off x="6022975" y="2495550"/>
            <a:ext cx="1766888" cy="568325"/>
            <a:chOff x="3794" y="1572"/>
            <a:chExt cx="1113" cy="358"/>
          </a:xfrm>
        </p:grpSpPr>
        <p:sp>
          <p:nvSpPr>
            <p:cNvPr id="48171" name="Oval 24"/>
            <p:cNvSpPr>
              <a:spLocks noChangeArrowheads="1"/>
            </p:cNvSpPr>
            <p:nvPr/>
          </p:nvSpPr>
          <p:spPr bwMode="auto">
            <a:xfrm>
              <a:off x="4320" y="1572"/>
              <a:ext cx="59" cy="6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ea typeface="宋体" charset="-122"/>
              </a:endParaRPr>
            </a:p>
          </p:txBody>
        </p:sp>
        <p:sp>
          <p:nvSpPr>
            <p:cNvPr id="48172" name="Rectangle 25" descr="50%"/>
            <p:cNvSpPr>
              <a:spLocks noChangeArrowheads="1"/>
            </p:cNvSpPr>
            <p:nvPr/>
          </p:nvSpPr>
          <p:spPr bwMode="auto">
            <a:xfrm>
              <a:off x="3794" y="1632"/>
              <a:ext cx="1113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pattFill prst="pct50">
                    <a:fgClr>
                      <a:srgbClr val="919191"/>
                    </a:fgClr>
                    <a:bgClr>
                      <a:schemeClr val="bg1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i="1">
                  <a:latin typeface="Arial" charset="0"/>
                  <a:ea typeface="宋体" charset="-122"/>
                </a:rPr>
                <a:t>National Air Traffic</a:t>
              </a:r>
              <a:endParaRPr lang="en-US" altLang="zh-CN" sz="1400" i="1">
                <a:latin typeface="Arial" charset="0"/>
                <a:ea typeface="宋体" charset="-122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i="1">
                  <a:latin typeface="Arial" charset="0"/>
                  <a:ea typeface="宋体" charset="-122"/>
                </a:rPr>
                <a:t>Control  System</a:t>
              </a:r>
              <a:endParaRPr lang="en-US" altLang="zh-CN" sz="1400" i="1"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48506" name="Group 26"/>
          <p:cNvGrpSpPr/>
          <p:nvPr/>
        </p:nvGrpSpPr>
        <p:grpSpPr bwMode="auto">
          <a:xfrm>
            <a:off x="4186238" y="4149725"/>
            <a:ext cx="1147762" cy="660400"/>
            <a:chOff x="2589" y="2592"/>
            <a:chExt cx="723" cy="416"/>
          </a:xfrm>
        </p:grpSpPr>
        <p:sp>
          <p:nvSpPr>
            <p:cNvPr id="48169" name="Rectangle 27" descr="50%"/>
            <p:cNvSpPr>
              <a:spLocks noChangeArrowheads="1"/>
            </p:cNvSpPr>
            <p:nvPr/>
          </p:nvSpPr>
          <p:spPr bwMode="auto">
            <a:xfrm>
              <a:off x="2589" y="2640"/>
              <a:ext cx="72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pattFill prst="pct50">
                    <a:fgClr>
                      <a:srgbClr val="919191"/>
                    </a:fgClr>
                    <a:bgClr>
                      <a:schemeClr val="bg1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200" i="1">
                  <a:latin typeface="Arial" charset="0"/>
                  <a:ea typeface="宋体" charset="-122"/>
                </a:rPr>
                <a:t>Enterprise IS</a:t>
              </a:r>
              <a:endParaRPr lang="en-US" altLang="zh-CN" sz="1200" i="1">
                <a:latin typeface="Arial" charset="0"/>
                <a:ea typeface="宋体" charset="-122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200" i="1">
                  <a:latin typeface="Arial" charset="0"/>
                  <a:ea typeface="宋体" charset="-122"/>
                </a:rPr>
                <a:t>(Family of IS</a:t>
              </a:r>
              <a:endParaRPr lang="en-US" altLang="zh-CN" sz="1200" i="1">
                <a:latin typeface="Arial" charset="0"/>
                <a:ea typeface="宋体" charset="-122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200" i="1">
                  <a:latin typeface="Arial" charset="0"/>
                  <a:ea typeface="宋体" charset="-122"/>
                </a:rPr>
                <a:t>Applications)</a:t>
              </a:r>
              <a:endParaRPr lang="en-US" altLang="zh-CN" sz="1200" i="1">
                <a:latin typeface="Arial" charset="0"/>
                <a:ea typeface="宋体" charset="-122"/>
              </a:endParaRPr>
            </a:p>
          </p:txBody>
        </p:sp>
        <p:sp>
          <p:nvSpPr>
            <p:cNvPr id="48170" name="Oval 28"/>
            <p:cNvSpPr>
              <a:spLocks noChangeArrowheads="1"/>
            </p:cNvSpPr>
            <p:nvPr/>
          </p:nvSpPr>
          <p:spPr bwMode="auto">
            <a:xfrm>
              <a:off x="2920" y="2592"/>
              <a:ext cx="60" cy="6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ea typeface="宋体" charset="-122"/>
              </a:endParaRPr>
            </a:p>
          </p:txBody>
        </p:sp>
      </p:grpSp>
      <p:grpSp>
        <p:nvGrpSpPr>
          <p:cNvPr id="148509" name="Group 29"/>
          <p:cNvGrpSpPr/>
          <p:nvPr/>
        </p:nvGrpSpPr>
        <p:grpSpPr bwMode="auto">
          <a:xfrm>
            <a:off x="3352800" y="2514600"/>
            <a:ext cx="1295400" cy="571500"/>
            <a:chOff x="2177" y="1639"/>
            <a:chExt cx="614" cy="360"/>
          </a:xfrm>
        </p:grpSpPr>
        <p:sp>
          <p:nvSpPr>
            <p:cNvPr id="48167" name="Oval 30"/>
            <p:cNvSpPr>
              <a:spLocks noChangeArrowheads="1"/>
            </p:cNvSpPr>
            <p:nvPr/>
          </p:nvSpPr>
          <p:spPr bwMode="auto">
            <a:xfrm>
              <a:off x="2455" y="1639"/>
              <a:ext cx="58" cy="6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ea typeface="宋体" charset="-122"/>
              </a:endParaRPr>
            </a:p>
          </p:txBody>
        </p:sp>
        <p:sp>
          <p:nvSpPr>
            <p:cNvPr id="48168" name="Rectangle 31" descr="50%"/>
            <p:cNvSpPr>
              <a:spLocks noChangeArrowheads="1"/>
            </p:cNvSpPr>
            <p:nvPr/>
          </p:nvSpPr>
          <p:spPr bwMode="auto">
            <a:xfrm>
              <a:off x="2177" y="1701"/>
              <a:ext cx="614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pattFill prst="pct50">
                    <a:fgClr>
                      <a:srgbClr val="919191"/>
                    </a:fgClr>
                    <a:bgClr>
                      <a:schemeClr val="bg1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i="1">
                  <a:latin typeface="Arial" charset="0"/>
                  <a:ea typeface="宋体" charset="-122"/>
                </a:rPr>
                <a:t>Commercial</a:t>
              </a:r>
              <a:endParaRPr lang="en-US" altLang="zh-CN" sz="1400" i="1">
                <a:latin typeface="Arial" charset="0"/>
                <a:ea typeface="宋体" charset="-122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i="1">
                  <a:latin typeface="Arial" charset="0"/>
                  <a:ea typeface="宋体" charset="-122"/>
                </a:rPr>
                <a:t>Compiler</a:t>
              </a:r>
              <a:endParaRPr lang="en-US" altLang="zh-CN" sz="1400" i="1"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48512" name="Group 32"/>
          <p:cNvGrpSpPr/>
          <p:nvPr/>
        </p:nvGrpSpPr>
        <p:grpSpPr bwMode="auto">
          <a:xfrm>
            <a:off x="1981200" y="5026025"/>
            <a:ext cx="939800" cy="460375"/>
            <a:chOff x="1298" y="3064"/>
            <a:chExt cx="592" cy="290"/>
          </a:xfrm>
        </p:grpSpPr>
        <p:sp>
          <p:nvSpPr>
            <p:cNvPr id="48165" name="Oval 33"/>
            <p:cNvSpPr>
              <a:spLocks noChangeArrowheads="1"/>
            </p:cNvSpPr>
            <p:nvPr/>
          </p:nvSpPr>
          <p:spPr bwMode="auto">
            <a:xfrm>
              <a:off x="1564" y="3064"/>
              <a:ext cx="60" cy="6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ea typeface="宋体" charset="-122"/>
              </a:endParaRPr>
            </a:p>
          </p:txBody>
        </p:sp>
        <p:sp>
          <p:nvSpPr>
            <p:cNvPr id="48166" name="Rectangle 34" descr="50%"/>
            <p:cNvSpPr>
              <a:spLocks noChangeArrowheads="1"/>
            </p:cNvSpPr>
            <p:nvPr/>
          </p:nvSpPr>
          <p:spPr bwMode="auto">
            <a:xfrm>
              <a:off x="1298" y="3126"/>
              <a:ext cx="592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pattFill prst="pct50">
                    <a:fgClr>
                      <a:srgbClr val="919191"/>
                    </a:fgClr>
                    <a:bgClr>
                      <a:schemeClr val="bg1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000" i="1">
                  <a:latin typeface="Arial" charset="0"/>
                  <a:ea typeface="宋体" charset="-122"/>
                </a:rPr>
                <a:t>Business</a:t>
              </a:r>
              <a:endParaRPr lang="en-US" altLang="zh-CN" sz="1000" i="1">
                <a:latin typeface="Arial" charset="0"/>
                <a:ea typeface="宋体" charset="-122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000" i="1">
                  <a:latin typeface="Arial" charset="0"/>
                  <a:ea typeface="宋体" charset="-122"/>
                </a:rPr>
                <a:t>Spreadsheet</a:t>
              </a:r>
              <a:endParaRPr lang="en-US" altLang="zh-CN" sz="1000" b="0"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48515" name="Group 35"/>
          <p:cNvGrpSpPr/>
          <p:nvPr/>
        </p:nvGrpSpPr>
        <p:grpSpPr bwMode="auto">
          <a:xfrm>
            <a:off x="2844800" y="4013200"/>
            <a:ext cx="1384300" cy="596900"/>
            <a:chOff x="1792" y="2528"/>
            <a:chExt cx="872" cy="376"/>
          </a:xfrm>
        </p:grpSpPr>
        <p:sp>
          <p:nvSpPr>
            <p:cNvPr id="48163" name="Oval 36"/>
            <p:cNvSpPr>
              <a:spLocks noChangeArrowheads="1"/>
            </p:cNvSpPr>
            <p:nvPr/>
          </p:nvSpPr>
          <p:spPr bwMode="auto">
            <a:xfrm>
              <a:off x="2199" y="2528"/>
              <a:ext cx="59" cy="6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ea typeface="宋体" charset="-122"/>
              </a:endParaRPr>
            </a:p>
          </p:txBody>
        </p:sp>
        <p:sp>
          <p:nvSpPr>
            <p:cNvPr id="48164" name="Rectangle 37" descr="50%"/>
            <p:cNvSpPr>
              <a:spLocks noChangeArrowheads="1"/>
            </p:cNvSpPr>
            <p:nvPr/>
          </p:nvSpPr>
          <p:spPr bwMode="auto">
            <a:xfrm>
              <a:off x="1792" y="2590"/>
              <a:ext cx="872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pattFill prst="pct50">
                    <a:fgClr>
                      <a:srgbClr val="919191"/>
                    </a:fgClr>
                    <a:bgClr>
                      <a:schemeClr val="bg1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000" i="1">
                  <a:latin typeface="Arial" charset="0"/>
                  <a:ea typeface="宋体" charset="-122"/>
                </a:rPr>
                <a:t>IS Application</a:t>
              </a:r>
              <a:endParaRPr lang="en-US" altLang="zh-CN" sz="1000" i="1">
                <a:latin typeface="Arial" charset="0"/>
                <a:ea typeface="宋体" charset="-122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000" i="1">
                  <a:latin typeface="Arial" charset="0"/>
                  <a:ea typeface="宋体" charset="-122"/>
                </a:rPr>
                <a:t>Distributed Objects </a:t>
              </a:r>
              <a:endParaRPr lang="en-US" altLang="zh-CN" sz="1000" i="1">
                <a:latin typeface="Arial" charset="0"/>
                <a:ea typeface="宋体" charset="-122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000" i="1">
                  <a:latin typeface="Arial" charset="0"/>
                  <a:ea typeface="宋体" charset="-122"/>
                </a:rPr>
                <a:t>(Order Entry)</a:t>
              </a:r>
              <a:endParaRPr lang="en-US" altLang="zh-CN" sz="1000" i="1"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48518" name="Group 38"/>
          <p:cNvGrpSpPr/>
          <p:nvPr/>
        </p:nvGrpSpPr>
        <p:grpSpPr bwMode="auto">
          <a:xfrm>
            <a:off x="2376488" y="3695700"/>
            <a:ext cx="1114425" cy="458788"/>
            <a:chOff x="1497" y="2328"/>
            <a:chExt cx="702" cy="289"/>
          </a:xfrm>
        </p:grpSpPr>
        <p:sp>
          <p:nvSpPr>
            <p:cNvPr id="48161" name="Oval 39"/>
            <p:cNvSpPr>
              <a:spLocks noChangeArrowheads="1"/>
            </p:cNvSpPr>
            <p:nvPr/>
          </p:nvSpPr>
          <p:spPr bwMode="auto">
            <a:xfrm>
              <a:off x="1817" y="2328"/>
              <a:ext cx="61" cy="6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ea typeface="宋体" charset="-122"/>
              </a:endParaRPr>
            </a:p>
          </p:txBody>
        </p:sp>
        <p:sp>
          <p:nvSpPr>
            <p:cNvPr id="48162" name="Rectangle 40" descr="50%"/>
            <p:cNvSpPr>
              <a:spLocks noChangeArrowheads="1"/>
            </p:cNvSpPr>
            <p:nvPr/>
          </p:nvSpPr>
          <p:spPr bwMode="auto">
            <a:xfrm>
              <a:off x="1497" y="2389"/>
              <a:ext cx="702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pattFill prst="pct50">
                    <a:fgClr>
                      <a:srgbClr val="919191"/>
                    </a:fgClr>
                    <a:bgClr>
                      <a:schemeClr val="bg1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000" i="1">
                  <a:latin typeface="Arial" charset="0"/>
                  <a:ea typeface="宋体" charset="-122"/>
                </a:rPr>
                <a:t>Small Scientific</a:t>
              </a:r>
              <a:endParaRPr lang="en-US" altLang="zh-CN" sz="1000" i="1">
                <a:latin typeface="Arial" charset="0"/>
                <a:ea typeface="宋体" charset="-122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000" i="1">
                  <a:latin typeface="Arial" charset="0"/>
                  <a:ea typeface="宋体" charset="-122"/>
                </a:rPr>
                <a:t>Simulation</a:t>
              </a:r>
              <a:endParaRPr lang="en-US" altLang="zh-CN" sz="1000"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48521" name="Group 41"/>
          <p:cNvGrpSpPr/>
          <p:nvPr/>
        </p:nvGrpSpPr>
        <p:grpSpPr bwMode="auto">
          <a:xfrm>
            <a:off x="4648200" y="2971800"/>
            <a:ext cx="1343025" cy="598488"/>
            <a:chOff x="2928" y="2193"/>
            <a:chExt cx="846" cy="377"/>
          </a:xfrm>
        </p:grpSpPr>
        <p:sp>
          <p:nvSpPr>
            <p:cNvPr id="48159" name="Oval 42"/>
            <p:cNvSpPr>
              <a:spLocks noChangeArrowheads="1"/>
            </p:cNvSpPr>
            <p:nvPr/>
          </p:nvSpPr>
          <p:spPr bwMode="auto">
            <a:xfrm>
              <a:off x="3321" y="2193"/>
              <a:ext cx="60" cy="6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ea typeface="宋体" charset="-122"/>
              </a:endParaRPr>
            </a:p>
          </p:txBody>
        </p:sp>
        <p:sp>
          <p:nvSpPr>
            <p:cNvPr id="48160" name="Rectangle 43" descr="50%"/>
            <p:cNvSpPr>
              <a:spLocks noChangeArrowheads="1"/>
            </p:cNvSpPr>
            <p:nvPr/>
          </p:nvSpPr>
          <p:spPr bwMode="auto">
            <a:xfrm>
              <a:off x="2928" y="2256"/>
              <a:ext cx="846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pattFill prst="pct50">
                    <a:fgClr>
                      <a:srgbClr val="919191"/>
                    </a:fgClr>
                    <a:bgClr>
                      <a:schemeClr val="bg1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000" i="1">
                  <a:latin typeface="Arial" charset="0"/>
                  <a:ea typeface="宋体" charset="-122"/>
                </a:rPr>
                <a:t>Large-Scale</a:t>
              </a:r>
              <a:endParaRPr lang="en-US" altLang="zh-CN" sz="1000" i="1">
                <a:latin typeface="Arial" charset="0"/>
                <a:ea typeface="宋体" charset="-122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000" i="1">
                  <a:latin typeface="Arial" charset="0"/>
                  <a:ea typeface="宋体" charset="-122"/>
                </a:rPr>
                <a:t>Organization/Entity</a:t>
              </a:r>
              <a:endParaRPr lang="en-US" altLang="zh-CN" sz="1000" i="1">
                <a:latin typeface="Arial" charset="0"/>
                <a:ea typeface="宋体" charset="-122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000" i="1">
                  <a:latin typeface="Arial" charset="0"/>
                  <a:ea typeface="宋体" charset="-122"/>
                </a:rPr>
                <a:t>Simulation</a:t>
              </a:r>
              <a:endParaRPr lang="en-US" altLang="zh-CN" sz="1000" i="1"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48524" name="Group 44"/>
          <p:cNvGrpSpPr/>
          <p:nvPr/>
        </p:nvGrpSpPr>
        <p:grpSpPr bwMode="auto">
          <a:xfrm>
            <a:off x="0" y="1600200"/>
            <a:ext cx="4267200" cy="2057400"/>
            <a:chOff x="288" y="1296"/>
            <a:chExt cx="2407" cy="987"/>
          </a:xfrm>
        </p:grpSpPr>
        <p:sp>
          <p:nvSpPr>
            <p:cNvPr id="48156" name="Arc 45" descr="50%"/>
            <p:cNvSpPr/>
            <p:nvPr/>
          </p:nvSpPr>
          <p:spPr bwMode="auto">
            <a:xfrm rot="10800000">
              <a:off x="1098" y="1536"/>
              <a:ext cx="1522" cy="684"/>
            </a:xfrm>
            <a:custGeom>
              <a:avLst/>
              <a:gdLst>
                <a:gd name="T0" fmla="*/ 0 w 21542"/>
                <a:gd name="T1" fmla="*/ 0 h 21600"/>
                <a:gd name="T2" fmla="*/ 108 w 21542"/>
                <a:gd name="T3" fmla="*/ 20 h 21600"/>
                <a:gd name="T4" fmla="*/ 0 w 21542"/>
                <a:gd name="T5" fmla="*/ 2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42" h="21600" fill="none" extrusionOk="0">
                  <a:moveTo>
                    <a:pt x="13" y="0"/>
                  </a:moveTo>
                  <a:cubicBezTo>
                    <a:pt x="11325" y="7"/>
                    <a:pt x="20715" y="8739"/>
                    <a:pt x="21542" y="20020"/>
                  </a:cubicBezTo>
                </a:path>
                <a:path w="21542" h="21600" stroke="0" extrusionOk="0">
                  <a:moveTo>
                    <a:pt x="13" y="0"/>
                  </a:moveTo>
                  <a:cubicBezTo>
                    <a:pt x="11325" y="7"/>
                    <a:pt x="20715" y="8739"/>
                    <a:pt x="21542" y="20020"/>
                  </a:cubicBezTo>
                  <a:lnTo>
                    <a:pt x="0" y="21600"/>
                  </a:lnTo>
                  <a:lnTo>
                    <a:pt x="1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pattFill prst="pct50">
                    <a:fgClr>
                      <a:srgbClr val="919191"/>
                    </a:fgClr>
                    <a:bgClr>
                      <a:schemeClr val="bg1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7" name="Oval 46"/>
            <p:cNvSpPr>
              <a:spLocks noChangeArrowheads="1"/>
            </p:cNvSpPr>
            <p:nvPr/>
          </p:nvSpPr>
          <p:spPr bwMode="auto">
            <a:xfrm>
              <a:off x="2634" y="2214"/>
              <a:ext cx="61" cy="6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ea typeface="宋体" charset="-122"/>
              </a:endParaRPr>
            </a:p>
          </p:txBody>
        </p:sp>
        <p:sp>
          <p:nvSpPr>
            <p:cNvPr id="48158" name="Rectangle 47"/>
            <p:cNvSpPr>
              <a:spLocks noChangeArrowheads="1"/>
            </p:cNvSpPr>
            <p:nvPr/>
          </p:nvSpPr>
          <p:spPr bwMode="auto">
            <a:xfrm>
              <a:off x="288" y="1296"/>
              <a:ext cx="1837" cy="52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0" dirty="0">
                  <a:latin typeface="Arial" charset="0"/>
                  <a:ea typeface="宋体" charset="-122"/>
                </a:rPr>
                <a:t> </a:t>
              </a:r>
              <a:r>
                <a:rPr lang="en-US" altLang="zh-CN" sz="1600" dirty="0">
                  <a:solidFill>
                    <a:srgbClr val="0000FF"/>
                  </a:solidFill>
                  <a:latin typeface="Arial" charset="0"/>
                  <a:ea typeface="宋体" charset="-122"/>
                </a:rPr>
                <a:t>An average software project</a:t>
              </a:r>
              <a:r>
                <a:rPr lang="en-US" altLang="zh-CN" sz="1400" dirty="0">
                  <a:latin typeface="Arial" charset="0"/>
                  <a:ea typeface="宋体" charset="-122"/>
                </a:rPr>
                <a:t>:</a:t>
              </a:r>
              <a:endParaRPr lang="en-US" altLang="zh-CN" sz="1400" dirty="0">
                <a:latin typeface="Arial" charset="0"/>
                <a:ea typeface="宋体" charset="-122"/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latin typeface="Arial" charset="0"/>
                  <a:ea typeface="宋体" charset="-122"/>
                </a:rPr>
                <a:t> </a:t>
              </a:r>
              <a:r>
                <a:rPr lang="en-US" altLang="zh-CN" sz="1400" dirty="0" smtClean="0">
                  <a:latin typeface="Arial" charset="0"/>
                  <a:ea typeface="宋体" charset="-122"/>
                </a:rPr>
                <a:t>- </a:t>
              </a:r>
              <a:r>
                <a:rPr lang="en-US" altLang="zh-CN" sz="1400" dirty="0">
                  <a:latin typeface="Arial" charset="0"/>
                  <a:ea typeface="宋体" charset="-122"/>
                </a:rPr>
                <a:t>5-10 people</a:t>
              </a:r>
              <a:endParaRPr lang="en-US" altLang="zh-CN" sz="1400" dirty="0">
                <a:latin typeface="Arial" charset="0"/>
                <a:ea typeface="宋体" charset="-122"/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latin typeface="Arial" charset="0"/>
                  <a:ea typeface="宋体" charset="-122"/>
                </a:rPr>
                <a:t> - 10-15 month duration</a:t>
              </a:r>
              <a:endParaRPr lang="en-US" altLang="zh-CN" sz="1400" dirty="0">
                <a:latin typeface="Arial" charset="0"/>
                <a:ea typeface="宋体" charset="-122"/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latin typeface="Arial" charset="0"/>
                  <a:ea typeface="宋体" charset="-122"/>
                </a:rPr>
                <a:t> - 3-5 external interfaces</a:t>
              </a:r>
              <a:endParaRPr lang="en-US" altLang="zh-CN" sz="1400" dirty="0">
                <a:latin typeface="Arial" charset="0"/>
                <a:ea typeface="宋体" charset="-122"/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latin typeface="Arial" charset="0"/>
                  <a:ea typeface="宋体" charset="-122"/>
                </a:rPr>
                <a:t> - Some unknowns &amp; risks</a:t>
              </a:r>
              <a:endParaRPr lang="en-US" altLang="zh-CN" sz="1400" dirty="0"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48528" name="Group 48"/>
          <p:cNvGrpSpPr/>
          <p:nvPr/>
        </p:nvGrpSpPr>
        <p:grpSpPr bwMode="auto">
          <a:xfrm>
            <a:off x="2209801" y="2743200"/>
            <a:ext cx="1327747" cy="760413"/>
            <a:chOff x="1584" y="1716"/>
            <a:chExt cx="703" cy="479"/>
          </a:xfrm>
        </p:grpSpPr>
        <p:sp>
          <p:nvSpPr>
            <p:cNvPr id="48154" name="Oval 49"/>
            <p:cNvSpPr>
              <a:spLocks noChangeArrowheads="1"/>
            </p:cNvSpPr>
            <p:nvPr/>
          </p:nvSpPr>
          <p:spPr bwMode="auto">
            <a:xfrm>
              <a:off x="1933" y="1716"/>
              <a:ext cx="60" cy="6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ea typeface="宋体" charset="-122"/>
              </a:endParaRPr>
            </a:p>
          </p:txBody>
        </p:sp>
        <p:sp>
          <p:nvSpPr>
            <p:cNvPr id="48155" name="Rectangle 50" descr="50%"/>
            <p:cNvSpPr>
              <a:spLocks noChangeArrowheads="1"/>
            </p:cNvSpPr>
            <p:nvPr/>
          </p:nvSpPr>
          <p:spPr bwMode="auto">
            <a:xfrm>
              <a:off x="1584" y="1776"/>
              <a:ext cx="703" cy="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pattFill prst="pct50">
                    <a:fgClr>
                      <a:srgbClr val="919191"/>
                    </a:fgClr>
                    <a:bgClr>
                      <a:schemeClr val="bg1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i="1" dirty="0">
                  <a:latin typeface="Arial" charset="0"/>
                  <a:ea typeface="宋体" charset="-122"/>
                </a:rPr>
                <a:t>Embedded</a:t>
              </a:r>
              <a:endParaRPr lang="en-US" altLang="zh-CN" sz="1400" i="1" dirty="0">
                <a:latin typeface="Arial" charset="0"/>
                <a:ea typeface="宋体" charset="-122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i="1" dirty="0">
                  <a:latin typeface="Arial" charset="0"/>
                  <a:ea typeface="宋体" charset="-122"/>
                </a:rPr>
                <a:t>Automotive </a:t>
              </a:r>
              <a:endParaRPr lang="en-US" altLang="zh-CN" sz="1400" i="1" dirty="0">
                <a:latin typeface="Arial" charset="0"/>
                <a:ea typeface="宋体" charset="-122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i="1" dirty="0">
                  <a:latin typeface="Arial" charset="0"/>
                  <a:ea typeface="宋体" charset="-122"/>
                </a:rPr>
                <a:t>Software</a:t>
              </a:r>
              <a:endParaRPr lang="en-US" altLang="zh-CN" sz="1400" dirty="0"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48531" name="Group 51"/>
          <p:cNvGrpSpPr/>
          <p:nvPr/>
        </p:nvGrpSpPr>
        <p:grpSpPr bwMode="auto">
          <a:xfrm>
            <a:off x="3019425" y="4576763"/>
            <a:ext cx="1025525" cy="595312"/>
            <a:chOff x="1902" y="2883"/>
            <a:chExt cx="646" cy="375"/>
          </a:xfrm>
        </p:grpSpPr>
        <p:sp>
          <p:nvSpPr>
            <p:cNvPr id="48152" name="Oval 52"/>
            <p:cNvSpPr>
              <a:spLocks noChangeArrowheads="1"/>
            </p:cNvSpPr>
            <p:nvPr/>
          </p:nvSpPr>
          <p:spPr bwMode="auto">
            <a:xfrm>
              <a:off x="2195" y="2883"/>
              <a:ext cx="59" cy="6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ea typeface="宋体" charset="-122"/>
              </a:endParaRPr>
            </a:p>
          </p:txBody>
        </p:sp>
        <p:sp>
          <p:nvSpPr>
            <p:cNvPr id="48153" name="Rectangle 53" descr="50%"/>
            <p:cNvSpPr>
              <a:spLocks noChangeArrowheads="1"/>
            </p:cNvSpPr>
            <p:nvPr/>
          </p:nvSpPr>
          <p:spPr bwMode="auto">
            <a:xfrm>
              <a:off x="1902" y="2944"/>
              <a:ext cx="646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pattFill prst="pct50">
                    <a:fgClr>
                      <a:srgbClr val="919191"/>
                    </a:fgClr>
                    <a:bgClr>
                      <a:schemeClr val="bg1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000" i="1">
                  <a:latin typeface="Arial" charset="0"/>
                  <a:ea typeface="宋体" charset="-122"/>
                </a:rPr>
                <a:t>IS Application</a:t>
              </a:r>
              <a:endParaRPr lang="en-US" altLang="zh-CN" sz="1000" i="1">
                <a:latin typeface="Arial" charset="0"/>
                <a:ea typeface="宋体" charset="-122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000" i="1">
                  <a:latin typeface="Arial" charset="0"/>
                  <a:ea typeface="宋体" charset="-122"/>
                </a:rPr>
                <a:t>GUI/RDB </a:t>
              </a:r>
              <a:endParaRPr lang="en-US" altLang="zh-CN" sz="1000" i="1">
                <a:latin typeface="Arial" charset="0"/>
                <a:ea typeface="宋体" charset="-122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000" i="1">
                  <a:latin typeface="Arial" charset="0"/>
                  <a:ea typeface="宋体" charset="-122"/>
                </a:rPr>
                <a:t>(Order Entry)</a:t>
              </a:r>
              <a:endParaRPr lang="en-US" altLang="zh-CN" sz="1000" i="1">
                <a:latin typeface="Arial" charset="0"/>
                <a:ea typeface="宋体" charset="-122"/>
              </a:endParaRPr>
            </a:p>
          </p:txBody>
        </p:sp>
      </p:grpSp>
      <p:sp>
        <p:nvSpPr>
          <p:cNvPr id="148534" name="Rectangle 54"/>
          <p:cNvSpPr>
            <a:spLocks noChangeArrowheads="1"/>
          </p:cNvSpPr>
          <p:nvPr/>
        </p:nvSpPr>
        <p:spPr bwMode="auto">
          <a:xfrm>
            <a:off x="228600" y="5273675"/>
            <a:ext cx="17526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70000"/>
              <a:buFont typeface="Wingdings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charset="2"/>
              <a:buChar char="l"/>
              <a:defRPr sz="2400" b="1">
                <a:solidFill>
                  <a:schemeClr val="folHlink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90000"/>
              <a:buFont typeface="Vrinda" pitchFamily="34" charset="0"/>
              <a:buChar char="-"/>
              <a:defRPr sz="2000" b="1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80000"/>
              <a:buFont typeface="Webdings" pitchFamily="18" charset="2"/>
              <a:buChar char="4"/>
              <a:defRPr b="1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ea typeface="宋体" charset="-122"/>
              </a:rPr>
              <a:t>CASE:</a:t>
            </a:r>
            <a:endParaRPr lang="en-US" altLang="zh-CN" sz="1800">
              <a:ea typeface="宋体" charset="-122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ea typeface="宋体" charset="-122"/>
              </a:rPr>
              <a:t>computer aided software engineering </a:t>
            </a:r>
            <a:endParaRPr lang="en-US" altLang="zh-CN" sz="1800">
              <a:ea typeface="宋体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796397BA-8A15-4EA2-81EE-FBE380B2F1E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8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8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48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8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4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4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623887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Forces in Software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49155" name="Oval 3"/>
          <p:cNvSpPr>
            <a:spLocks noChangeArrowheads="1"/>
          </p:cNvSpPr>
          <p:nvPr/>
        </p:nvSpPr>
        <p:spPr bwMode="auto">
          <a:xfrm>
            <a:off x="3932238" y="2438400"/>
            <a:ext cx="1295400" cy="1295400"/>
          </a:xfrm>
          <a:prstGeom prst="ellipse">
            <a:avLst/>
          </a:prstGeom>
          <a:gradFill rotWithShape="0">
            <a:gsLst>
              <a:gs pos="0">
                <a:srgbClr val="33CC33"/>
              </a:gs>
              <a:gs pos="100000">
                <a:srgbClr val="185E18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70000"/>
              <a:buFont typeface="Wingdings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charset="2"/>
              <a:buChar char="l"/>
              <a:defRPr sz="2400" b="1">
                <a:solidFill>
                  <a:schemeClr val="folHlink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90000"/>
              <a:buFont typeface="Vrinda" pitchFamily="34" charset="0"/>
              <a:buChar char="-"/>
              <a:defRPr sz="2000" b="1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80000"/>
              <a:buFont typeface="Webdings" pitchFamily="18" charset="2"/>
              <a:buChar char="4"/>
              <a:defRPr b="1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ea typeface="宋体" charset="-122"/>
            </a:endParaRPr>
          </a:p>
        </p:txBody>
      </p:sp>
      <p:grpSp>
        <p:nvGrpSpPr>
          <p:cNvPr id="149508" name="Group 4"/>
          <p:cNvGrpSpPr/>
          <p:nvPr/>
        </p:nvGrpSpPr>
        <p:grpSpPr bwMode="auto">
          <a:xfrm>
            <a:off x="2119313" y="3695700"/>
            <a:ext cx="2233612" cy="1219200"/>
            <a:chOff x="1335" y="2328"/>
            <a:chExt cx="1407" cy="768"/>
          </a:xfrm>
        </p:grpSpPr>
        <p:sp>
          <p:nvSpPr>
            <p:cNvPr id="49181" name="Line 5"/>
            <p:cNvSpPr>
              <a:spLocks noChangeShapeType="1"/>
            </p:cNvSpPr>
            <p:nvPr/>
          </p:nvSpPr>
          <p:spPr bwMode="auto">
            <a:xfrm flipV="1">
              <a:off x="2578" y="2328"/>
              <a:ext cx="164" cy="422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2" name="Rectangle 6"/>
            <p:cNvSpPr>
              <a:spLocks noChangeArrowheads="1"/>
            </p:cNvSpPr>
            <p:nvPr/>
          </p:nvSpPr>
          <p:spPr bwMode="auto">
            <a:xfrm>
              <a:off x="1335" y="2836"/>
              <a:ext cx="1263" cy="260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1919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6017" tIns="47166" rIns="96017" bIns="47166">
              <a:spAutoFit/>
            </a:bodyPr>
            <a:lstStyle>
              <a:lvl1pPr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defTabSz="969645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>
                  <a:latin typeface="Arial Narrow" pitchFamily="34" charset="0"/>
                  <a:ea typeface="宋体" charset="-122"/>
                </a:rPr>
                <a:t>Technology churn</a:t>
              </a:r>
              <a:endParaRPr lang="en-US" altLang="zh-CN" sz="2000">
                <a:latin typeface="Arial Narrow" pitchFamily="34" charset="0"/>
                <a:ea typeface="宋体" charset="-122"/>
              </a:endParaRPr>
            </a:p>
          </p:txBody>
        </p:sp>
      </p:grpSp>
      <p:sp>
        <p:nvSpPr>
          <p:cNvPr id="149511" name="Rectangle 7" descr="50%"/>
          <p:cNvSpPr>
            <a:spLocks noChangeArrowheads="1"/>
          </p:cNvSpPr>
          <p:nvPr/>
        </p:nvSpPr>
        <p:spPr bwMode="auto">
          <a:xfrm>
            <a:off x="2286000" y="6019800"/>
            <a:ext cx="5611813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pct50">
                  <a:fgClr>
                    <a:srgbClr val="919191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70000"/>
              <a:buFont typeface="Wingdings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charset="2"/>
              <a:buChar char="l"/>
              <a:defRPr sz="2400" b="1">
                <a:solidFill>
                  <a:schemeClr val="folHlink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90000"/>
              <a:buFont typeface="Vrinda" pitchFamily="34" charset="0"/>
              <a:buChar char="-"/>
              <a:defRPr sz="2000" b="1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80000"/>
              <a:buFont typeface="Webdings" pitchFamily="18" charset="2"/>
              <a:buChar char="4"/>
              <a:defRPr b="1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 Narrow" pitchFamily="34" charset="0"/>
                <a:ea typeface="宋体" charset="-122"/>
              </a:rPr>
              <a:t>Our enemy is complexity, and it’s our goal to kill it.</a:t>
            </a:r>
            <a:endParaRPr lang="en-US" altLang="zh-CN" sz="2000">
              <a:solidFill>
                <a:srgbClr val="0000FF"/>
              </a:solidFill>
              <a:latin typeface="Arial Narrow" pitchFamily="34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latin typeface="Arial Narrow" pitchFamily="34" charset="0"/>
                <a:ea typeface="宋体" charset="-122"/>
              </a:rPr>
              <a:t>——Jan Baan</a:t>
            </a:r>
            <a:endParaRPr lang="en-US" altLang="zh-CN" sz="2000">
              <a:latin typeface="Arial Narrow" pitchFamily="34" charset="0"/>
              <a:ea typeface="宋体" charset="-122"/>
            </a:endParaRPr>
          </a:p>
        </p:txBody>
      </p:sp>
      <p:grpSp>
        <p:nvGrpSpPr>
          <p:cNvPr id="149512" name="Group 8"/>
          <p:cNvGrpSpPr/>
          <p:nvPr/>
        </p:nvGrpSpPr>
        <p:grpSpPr bwMode="auto">
          <a:xfrm>
            <a:off x="1447800" y="2052638"/>
            <a:ext cx="6316663" cy="2179637"/>
            <a:chOff x="912" y="1293"/>
            <a:chExt cx="3979" cy="1373"/>
          </a:xfrm>
        </p:grpSpPr>
        <p:sp>
          <p:nvSpPr>
            <p:cNvPr id="49169" name="Rectangle 9"/>
            <p:cNvSpPr>
              <a:spLocks noChangeArrowheads="1"/>
            </p:cNvSpPr>
            <p:nvPr/>
          </p:nvSpPr>
          <p:spPr bwMode="auto">
            <a:xfrm>
              <a:off x="1027" y="2406"/>
              <a:ext cx="931" cy="2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00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6017" tIns="47166" rIns="96017" bIns="47166">
              <a:spAutoFit/>
            </a:bodyPr>
            <a:lstStyle>
              <a:lvl1pPr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defTabSz="969645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>
                  <a:latin typeface="Arial Narrow" pitchFamily="34" charset="0"/>
                  <a:ea typeface="宋体" charset="-122"/>
                </a:rPr>
                <a:t>Performance</a:t>
              </a:r>
              <a:endParaRPr lang="en-US" altLang="zh-CN" sz="2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49170" name="Line 10"/>
            <p:cNvSpPr>
              <a:spLocks noChangeShapeType="1"/>
            </p:cNvSpPr>
            <p:nvPr/>
          </p:nvSpPr>
          <p:spPr bwMode="auto">
            <a:xfrm>
              <a:off x="2088" y="1488"/>
              <a:ext cx="432" cy="2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1" name="Rectangle 11"/>
            <p:cNvSpPr>
              <a:spLocks noChangeArrowheads="1"/>
            </p:cNvSpPr>
            <p:nvPr/>
          </p:nvSpPr>
          <p:spPr bwMode="auto">
            <a:xfrm>
              <a:off x="3738" y="2406"/>
              <a:ext cx="863" cy="2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00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6017" tIns="47166" rIns="96017" bIns="47166">
              <a:spAutoFit/>
            </a:bodyPr>
            <a:lstStyle>
              <a:lvl1pPr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defTabSz="969645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>
                  <a:latin typeface="Arial Narrow" pitchFamily="34" charset="0"/>
                  <a:ea typeface="宋体" charset="-122"/>
                </a:rPr>
                <a:t>Throughput</a:t>
              </a:r>
              <a:endParaRPr lang="en-US" altLang="zh-CN" sz="2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49172" name="Line 12"/>
            <p:cNvSpPr>
              <a:spLocks noChangeShapeType="1"/>
            </p:cNvSpPr>
            <p:nvPr/>
          </p:nvSpPr>
          <p:spPr bwMode="auto">
            <a:xfrm>
              <a:off x="1956" y="1919"/>
              <a:ext cx="516" cy="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3" name="Rectangle 13"/>
            <p:cNvSpPr>
              <a:spLocks noChangeArrowheads="1"/>
            </p:cNvSpPr>
            <p:nvPr/>
          </p:nvSpPr>
          <p:spPr bwMode="auto">
            <a:xfrm>
              <a:off x="1283" y="1293"/>
              <a:ext cx="675" cy="2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00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6017" tIns="47166" rIns="96017" bIns="47166">
              <a:spAutoFit/>
            </a:bodyPr>
            <a:lstStyle>
              <a:lvl1pPr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defTabSz="969645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>
                  <a:latin typeface="Arial Narrow" pitchFamily="34" charset="0"/>
                  <a:ea typeface="宋体" charset="-122"/>
                </a:rPr>
                <a:t>Capacity</a:t>
              </a:r>
              <a:endParaRPr lang="en-US" altLang="zh-CN" sz="2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49174" name="Line 14"/>
            <p:cNvSpPr>
              <a:spLocks noChangeShapeType="1"/>
            </p:cNvSpPr>
            <p:nvPr/>
          </p:nvSpPr>
          <p:spPr bwMode="auto">
            <a:xfrm flipV="1">
              <a:off x="2110" y="2184"/>
              <a:ext cx="446" cy="2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5" name="Rectangle 15"/>
            <p:cNvSpPr>
              <a:spLocks noChangeArrowheads="1"/>
            </p:cNvSpPr>
            <p:nvPr/>
          </p:nvSpPr>
          <p:spPr bwMode="auto">
            <a:xfrm>
              <a:off x="912" y="1794"/>
              <a:ext cx="819" cy="2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00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6017" tIns="47166" rIns="96017" bIns="47166">
              <a:spAutoFit/>
            </a:bodyPr>
            <a:lstStyle>
              <a:lvl1pPr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defTabSz="969645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>
                  <a:latin typeface="Arial Narrow" pitchFamily="34" charset="0"/>
                  <a:ea typeface="宋体" charset="-122"/>
                </a:rPr>
                <a:t>Availability</a:t>
              </a:r>
              <a:endParaRPr lang="en-US" altLang="zh-CN" sz="2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49176" name="Rectangle 16"/>
            <p:cNvSpPr>
              <a:spLocks noChangeArrowheads="1"/>
            </p:cNvSpPr>
            <p:nvPr/>
          </p:nvSpPr>
          <p:spPr bwMode="auto">
            <a:xfrm>
              <a:off x="3677" y="1293"/>
              <a:ext cx="652" cy="2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00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6017" tIns="47166" rIns="96017" bIns="47166">
              <a:spAutoFit/>
            </a:bodyPr>
            <a:lstStyle>
              <a:lvl1pPr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defTabSz="969645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>
                  <a:latin typeface="Arial Narrow" pitchFamily="34" charset="0"/>
                  <a:ea typeface="宋体" charset="-122"/>
                </a:rPr>
                <a:t>Fail safe</a:t>
              </a:r>
              <a:endParaRPr lang="en-US" altLang="zh-CN" sz="2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49177" name="Line 17"/>
            <p:cNvSpPr>
              <a:spLocks noChangeShapeType="1"/>
            </p:cNvSpPr>
            <p:nvPr/>
          </p:nvSpPr>
          <p:spPr bwMode="auto">
            <a:xfrm flipH="1">
              <a:off x="3288" y="1920"/>
              <a:ext cx="516" cy="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8" name="Rectangle 18"/>
            <p:cNvSpPr>
              <a:spLocks noChangeArrowheads="1"/>
            </p:cNvSpPr>
            <p:nvPr/>
          </p:nvSpPr>
          <p:spPr bwMode="auto">
            <a:xfrm>
              <a:off x="3831" y="1794"/>
              <a:ext cx="1060" cy="2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00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6017" tIns="47166" rIns="96017" bIns="47166">
              <a:spAutoFit/>
            </a:bodyPr>
            <a:lstStyle>
              <a:lvl1pPr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defTabSz="969645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>
                  <a:latin typeface="Arial Narrow" pitchFamily="34" charset="0"/>
                  <a:ea typeface="宋体" charset="-122"/>
                </a:rPr>
                <a:t>Fault tolerance</a:t>
              </a:r>
              <a:endParaRPr lang="en-US" altLang="zh-CN" sz="2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49179" name="Line 19"/>
            <p:cNvSpPr>
              <a:spLocks noChangeShapeType="1"/>
            </p:cNvSpPr>
            <p:nvPr/>
          </p:nvSpPr>
          <p:spPr bwMode="auto">
            <a:xfrm flipH="1" flipV="1">
              <a:off x="3192" y="2185"/>
              <a:ext cx="446" cy="2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0" name="Line 20"/>
            <p:cNvSpPr>
              <a:spLocks noChangeShapeType="1"/>
            </p:cNvSpPr>
            <p:nvPr/>
          </p:nvSpPr>
          <p:spPr bwMode="auto">
            <a:xfrm flipH="1">
              <a:off x="3240" y="1512"/>
              <a:ext cx="432" cy="2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159" name="Rectangle 21" descr="50%"/>
          <p:cNvSpPr>
            <a:spLocks noChangeArrowheads="1"/>
          </p:cNvSpPr>
          <p:nvPr/>
        </p:nvSpPr>
        <p:spPr bwMode="auto">
          <a:xfrm>
            <a:off x="3846513" y="1047750"/>
            <a:ext cx="14843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pct50">
                  <a:fgClr>
                    <a:srgbClr val="919191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017" tIns="47166" rIns="96017" bIns="47166">
            <a:spAutoFit/>
          </a:bodyPr>
          <a:lstStyle>
            <a:lvl1pPr defTabSz="969645"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70000"/>
              <a:buFont typeface="Wingdings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 defTabSz="969645" eaLnBrk="0" hangingPunct="0"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charset="2"/>
              <a:buChar char="l"/>
              <a:defRPr sz="2400" b="1">
                <a:solidFill>
                  <a:schemeClr val="folHlink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 defTabSz="969645" eaLnBrk="0" hangingPunct="0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90000"/>
              <a:buFont typeface="Vrinda" pitchFamily="34" charset="0"/>
              <a:buChar char="-"/>
              <a:defRPr sz="2000" b="1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 defTabSz="969645"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80000"/>
              <a:buFont typeface="Webdings" pitchFamily="18" charset="2"/>
              <a:buChar char="4"/>
              <a:defRPr b="1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 defTabSz="969645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96964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96964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96964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96964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latin typeface="Arial Narrow" pitchFamily="34" charset="0"/>
                <a:ea typeface="宋体" charset="-122"/>
              </a:rPr>
              <a:t>Functionality</a:t>
            </a:r>
            <a:endParaRPr lang="en-US" altLang="zh-CN" sz="2000" dirty="0">
              <a:latin typeface="Arial Narrow" pitchFamily="34" charset="0"/>
              <a:ea typeface="宋体" charset="-122"/>
            </a:endParaRPr>
          </a:p>
        </p:txBody>
      </p:sp>
      <p:sp>
        <p:nvSpPr>
          <p:cNvPr id="49160" name="Line 22"/>
          <p:cNvSpPr>
            <a:spLocks noChangeShapeType="1"/>
          </p:cNvSpPr>
          <p:nvPr/>
        </p:nvSpPr>
        <p:spPr bwMode="auto">
          <a:xfrm>
            <a:off x="4537075" y="1485900"/>
            <a:ext cx="0" cy="9525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1" name="Rectangle 23" descr="50%"/>
          <p:cNvSpPr>
            <a:spLocks noChangeArrowheads="1"/>
          </p:cNvSpPr>
          <p:nvPr/>
        </p:nvSpPr>
        <p:spPr bwMode="auto">
          <a:xfrm>
            <a:off x="2833688" y="1290638"/>
            <a:ext cx="6540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pct50">
                  <a:fgClr>
                    <a:srgbClr val="919191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1919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017" tIns="47166" rIns="96017" bIns="47166">
            <a:spAutoFit/>
          </a:bodyPr>
          <a:lstStyle>
            <a:lvl1pPr defTabSz="969645"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70000"/>
              <a:buFont typeface="Wingdings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 defTabSz="969645" eaLnBrk="0" hangingPunct="0"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charset="2"/>
              <a:buChar char="l"/>
              <a:defRPr sz="2400" b="1">
                <a:solidFill>
                  <a:schemeClr val="folHlink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 defTabSz="969645" eaLnBrk="0" hangingPunct="0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90000"/>
              <a:buFont typeface="Vrinda" pitchFamily="34" charset="0"/>
              <a:buChar char="-"/>
              <a:defRPr sz="2000" b="1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 defTabSz="969645"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80000"/>
              <a:buFont typeface="Webdings" pitchFamily="18" charset="2"/>
              <a:buChar char="4"/>
              <a:defRPr b="1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 defTabSz="969645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96964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96964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96964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96964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latin typeface="Arial Narrow" pitchFamily="34" charset="0"/>
                <a:ea typeface="宋体" charset="-122"/>
              </a:rPr>
              <a:t>Cost</a:t>
            </a:r>
            <a:endParaRPr lang="en-US" altLang="zh-CN" sz="2000">
              <a:latin typeface="Arial Narrow" pitchFamily="34" charset="0"/>
              <a:ea typeface="宋体" charset="-122"/>
            </a:endParaRPr>
          </a:p>
        </p:txBody>
      </p:sp>
      <p:sp>
        <p:nvSpPr>
          <p:cNvPr id="49162" name="Rectangle 24" descr="50%"/>
          <p:cNvSpPr>
            <a:spLocks noChangeArrowheads="1"/>
          </p:cNvSpPr>
          <p:nvPr/>
        </p:nvSpPr>
        <p:spPr bwMode="auto">
          <a:xfrm>
            <a:off x="5621338" y="1290638"/>
            <a:ext cx="15081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pct50">
                  <a:fgClr>
                    <a:srgbClr val="919191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1919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017" tIns="47166" rIns="96017" bIns="47166">
            <a:spAutoFit/>
          </a:bodyPr>
          <a:lstStyle>
            <a:lvl1pPr defTabSz="969645"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70000"/>
              <a:buFont typeface="Wingdings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 defTabSz="969645" eaLnBrk="0" hangingPunct="0"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charset="2"/>
              <a:buChar char="l"/>
              <a:defRPr sz="2400" b="1">
                <a:solidFill>
                  <a:schemeClr val="folHlink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 defTabSz="969645" eaLnBrk="0" hangingPunct="0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90000"/>
              <a:buFont typeface="Vrinda" pitchFamily="34" charset="0"/>
              <a:buChar char="-"/>
              <a:defRPr sz="2000" b="1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 defTabSz="969645"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80000"/>
              <a:buFont typeface="Webdings" pitchFamily="18" charset="2"/>
              <a:buChar char="4"/>
              <a:defRPr b="1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 defTabSz="969645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96964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96964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96964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96964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latin typeface="Arial Narrow" pitchFamily="34" charset="0"/>
                <a:ea typeface="宋体" charset="-122"/>
              </a:rPr>
              <a:t>Compatibility</a:t>
            </a:r>
            <a:endParaRPr lang="en-US" altLang="zh-CN" sz="2000">
              <a:latin typeface="Arial Narrow" pitchFamily="34" charset="0"/>
              <a:ea typeface="宋体" charset="-122"/>
            </a:endParaRPr>
          </a:p>
        </p:txBody>
      </p:sp>
      <p:sp>
        <p:nvSpPr>
          <p:cNvPr id="49163" name="Line 25"/>
          <p:cNvSpPr>
            <a:spLocks noChangeShapeType="1"/>
          </p:cNvSpPr>
          <p:nvPr/>
        </p:nvSpPr>
        <p:spPr bwMode="auto">
          <a:xfrm>
            <a:off x="3549650" y="1690688"/>
            <a:ext cx="698500" cy="842962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4" name="Line 26"/>
          <p:cNvSpPr>
            <a:spLocks noChangeShapeType="1"/>
          </p:cNvSpPr>
          <p:nvPr/>
        </p:nvSpPr>
        <p:spPr bwMode="auto">
          <a:xfrm flipH="1">
            <a:off x="4921250" y="1690688"/>
            <a:ext cx="698500" cy="842962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9531" name="Group 27"/>
          <p:cNvGrpSpPr/>
          <p:nvPr/>
        </p:nvGrpSpPr>
        <p:grpSpPr bwMode="auto">
          <a:xfrm>
            <a:off x="4837113" y="3695700"/>
            <a:ext cx="1387475" cy="1206500"/>
            <a:chOff x="3023" y="2328"/>
            <a:chExt cx="874" cy="760"/>
          </a:xfrm>
        </p:grpSpPr>
        <p:sp>
          <p:nvSpPr>
            <p:cNvPr id="49167" name="Rectangle 28" descr="50%"/>
            <p:cNvSpPr>
              <a:spLocks noChangeArrowheads="1"/>
            </p:cNvSpPr>
            <p:nvPr/>
          </p:nvSpPr>
          <p:spPr bwMode="auto">
            <a:xfrm>
              <a:off x="3129" y="2836"/>
              <a:ext cx="76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pattFill prst="pct50">
                    <a:fgClr>
                      <a:srgbClr val="919191"/>
                    </a:fgClr>
                    <a:bgClr>
                      <a:schemeClr val="bg1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91919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6017" tIns="47166" rIns="96017" bIns="47166">
              <a:spAutoFit/>
            </a:bodyPr>
            <a:lstStyle>
              <a:lvl1pPr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70000"/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1pPr>
              <a:lvl2pPr marL="742950" indent="-285750"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charset="2"/>
                <a:buChar char="l"/>
                <a:defRPr sz="2400" b="1">
                  <a:solidFill>
                    <a:schemeClr val="folHlink"/>
                  </a:solidFill>
                  <a:latin typeface="Tahoma" pitchFamily="34" charset="0"/>
                  <a:ea typeface="微软雅黑" pitchFamily="34" charset="-122"/>
                </a:defRPr>
              </a:lvl2pPr>
              <a:lvl3pPr marL="1143000" indent="-228600"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90000"/>
                <a:buFont typeface="Vrinda" pitchFamily="34" charset="0"/>
                <a:buChar char="-"/>
                <a:defRPr sz="2000" b="1">
                  <a:solidFill>
                    <a:schemeClr val="hlink"/>
                  </a:solidFill>
                  <a:latin typeface="Tahoma" pitchFamily="34" charset="0"/>
                  <a:ea typeface="微软雅黑" pitchFamily="34" charset="-122"/>
                </a:defRPr>
              </a:lvl3pPr>
              <a:lvl4pPr marL="1600200" indent="-228600" defTabSz="969645" eaLnBrk="0" hangingPunct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80000"/>
                <a:buFont typeface="Webdings" pitchFamily="18" charset="2"/>
                <a:buChar char="4"/>
                <a:defRPr b="1">
                  <a:solidFill>
                    <a:schemeClr val="tx1"/>
                  </a:solidFill>
                  <a:latin typeface="Tahoma" pitchFamily="34" charset="0"/>
                  <a:ea typeface="微软雅黑" pitchFamily="34" charset="-122"/>
                </a:defRPr>
              </a:lvl4pPr>
              <a:lvl5pPr marL="2057400" indent="-228600" defTabSz="969645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defTabSz="96964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itchFamily="18" charset="2"/>
                <a:buChar char="ö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>
                  <a:latin typeface="Arial Narrow" pitchFamily="34" charset="0"/>
                  <a:ea typeface="宋体" charset="-122"/>
                </a:rPr>
                <a:t>Resilience</a:t>
              </a:r>
              <a:endParaRPr lang="en-US" altLang="zh-CN" sz="2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49168" name="Line 29"/>
            <p:cNvSpPr>
              <a:spLocks noChangeShapeType="1"/>
            </p:cNvSpPr>
            <p:nvPr/>
          </p:nvSpPr>
          <p:spPr bwMode="auto">
            <a:xfrm flipH="1" flipV="1">
              <a:off x="3023" y="2328"/>
              <a:ext cx="177" cy="41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9534" name="Rectangle 30" descr="50%"/>
          <p:cNvSpPr>
            <a:spLocks noChangeArrowheads="1"/>
          </p:cNvSpPr>
          <p:nvPr/>
        </p:nvSpPr>
        <p:spPr bwMode="auto">
          <a:xfrm>
            <a:off x="381000" y="4953000"/>
            <a:ext cx="8432800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pct50">
                  <a:fgClr>
                    <a:srgbClr val="919191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70000"/>
              <a:buFont typeface="Wingdings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charset="2"/>
              <a:buChar char="l"/>
              <a:defRPr sz="2400" b="1">
                <a:solidFill>
                  <a:schemeClr val="folHlink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90000"/>
              <a:buFont typeface="Vrinda" pitchFamily="34" charset="0"/>
              <a:buChar char="-"/>
              <a:defRPr sz="2000" b="1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80000"/>
              <a:buFont typeface="Webdings" pitchFamily="18" charset="2"/>
              <a:buChar char="4"/>
              <a:defRPr b="1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ö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 Narrow" pitchFamily="34" charset="0"/>
                <a:ea typeface="宋体" charset="-122"/>
              </a:rPr>
              <a:t>The challenge over the next 20 years will not be speed or cost or performance;</a:t>
            </a:r>
            <a:endParaRPr lang="en-US" altLang="zh-CN" sz="2000">
              <a:solidFill>
                <a:srgbClr val="0000FF"/>
              </a:solidFill>
              <a:latin typeface="Arial Narrow" pitchFamily="34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 Narrow" pitchFamily="34" charset="0"/>
                <a:ea typeface="宋体" charset="-122"/>
              </a:rPr>
              <a:t>it will be a question of complexity.</a:t>
            </a:r>
            <a:endParaRPr lang="en-US" altLang="zh-CN" sz="2000">
              <a:solidFill>
                <a:srgbClr val="0000FF"/>
              </a:solidFill>
              <a:latin typeface="Arial Narrow" pitchFamily="34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latin typeface="Arial Narrow" pitchFamily="34" charset="0"/>
                <a:ea typeface="宋体" charset="-122"/>
              </a:rPr>
              <a:t>——Bill Raduchel, Chief Strategy Officer, Sun Microsystems</a:t>
            </a:r>
            <a:endParaRPr lang="en-US" altLang="zh-CN" sz="2000">
              <a:latin typeface="Arial Narrow" pitchFamily="34" charset="0"/>
              <a:ea typeface="宋体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5A10C011-1CFA-4A5D-BF1C-8D8EFB45495E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1" grpId="0" autoUpdateAnimBg="0"/>
      <p:bldP spid="14953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8"/>
          <p:cNvGraphicFramePr>
            <a:graphicFrameLocks noGrp="1" noChangeAspect="1"/>
          </p:cNvGraphicFramePr>
          <p:nvPr>
            <p:ph idx="4294967295"/>
          </p:nvPr>
        </p:nvGraphicFramePr>
        <p:xfrm>
          <a:off x="838200" y="152400"/>
          <a:ext cx="7010400" cy="643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Visio" r:id="rId1" imgW="0" imgH="0" progId="Visio.Drawing.11">
                  <p:embed/>
                </p:oleObj>
              </mc:Choice>
              <mc:Fallback>
                <p:oleObj name="Visio" r:id="rId1" imgW="0" imgH="0" progId="Visio.Drawing.11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"/>
                        <a:ext cx="7010400" cy="643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9-09-21 09:23:20.1550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3755" y="0"/>
            <a:ext cx="493585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9-09-21 09:23:43.1390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9040" y="265430"/>
            <a:ext cx="6350000" cy="6085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、可行性分析</a:t>
            </a:r>
            <a:r>
              <a:rPr lang="en-US" altLang="zh-CN" smtClean="0">
                <a:latin typeface="Arial" charset="0"/>
              </a:rPr>
              <a:t>——</a:t>
            </a:r>
            <a:r>
              <a:rPr lang="zh-CN" altLang="en-US" smtClean="0">
                <a:solidFill>
                  <a:schemeClr val="hlink"/>
                </a:solidFill>
              </a:rPr>
              <a:t>做不做？</a:t>
            </a:r>
            <a:endParaRPr lang="zh-CN" altLang="en-US" smtClean="0">
              <a:solidFill>
                <a:schemeClr val="hlink"/>
              </a:solidFill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40688" cy="50292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目的：为决策提供依据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要求：真实、全面与重点兼顾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内容：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市场可行性：</a:t>
            </a:r>
            <a:r>
              <a:rPr lang="zh-CN" altLang="en-US" dirty="0" smtClean="0">
                <a:solidFill>
                  <a:srgbClr val="0000FF"/>
                </a:solidFill>
              </a:rPr>
              <a:t>成熟？对手？用户？</a:t>
            </a:r>
            <a:endParaRPr lang="zh-CN" altLang="en-US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dirty="0" smtClean="0"/>
              <a:t>政策可行性：盗版软件？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技术可行性：</a:t>
            </a:r>
            <a:r>
              <a:rPr lang="zh-CN" altLang="en-US" dirty="0" smtClean="0">
                <a:solidFill>
                  <a:srgbClr val="0000FF"/>
                </a:solidFill>
              </a:rPr>
              <a:t>核心技术？时间？</a:t>
            </a:r>
            <a:endParaRPr lang="zh-CN" altLang="en-US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dirty="0" smtClean="0"/>
              <a:t>成本收益分析：</a:t>
            </a:r>
            <a:r>
              <a:rPr lang="zh-CN" altLang="en-US" dirty="0" smtClean="0">
                <a:solidFill>
                  <a:srgbClr val="0000FF"/>
                </a:solidFill>
              </a:rPr>
              <a:t>办公、工资、培训、维护</a:t>
            </a:r>
            <a:endParaRPr lang="zh-CN" altLang="en-US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altLang="zh-CN" dirty="0" smtClean="0"/>
              <a:t>SWOT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: </a:t>
            </a:r>
            <a:endParaRPr lang="en-US" altLang="zh-CN" dirty="0" smtClean="0"/>
          </a:p>
          <a:p>
            <a:pPr lvl="2" eaLnBrk="1" hangingPunct="1"/>
            <a:r>
              <a:rPr lang="en-US" altLang="zh-CN" dirty="0" smtClean="0"/>
              <a:t>Strengths, Weaknesses, Opportunities, Threats</a:t>
            </a:r>
            <a:endParaRPr lang="en-US" altLang="zh-C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796397BA-8A15-4EA2-81EE-FBE380B2F1E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SWOT</a:t>
            </a:r>
            <a:r>
              <a:rPr lang="zh-CN" altLang="en-US" smtClean="0"/>
              <a:t>分析</a:t>
            </a:r>
            <a:endParaRPr lang="zh-CN" alt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dirty="0" smtClean="0"/>
              <a:t>Strengths</a:t>
            </a:r>
            <a:endParaRPr lang="en-US" altLang="zh-CN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技术技能优势：</a:t>
            </a:r>
            <a:endParaRPr lang="zh-CN" alt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资产优势：有形（先进设施）、无形（品牌）</a:t>
            </a:r>
            <a:endParaRPr lang="zh-CN" alt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人力资源优势：</a:t>
            </a:r>
            <a:endParaRPr lang="zh-CN" alt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组织体系优势</a:t>
            </a:r>
            <a:endParaRPr lang="zh-CN" alt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竞争能力：开发周期，营销网络</a:t>
            </a:r>
            <a:endParaRPr lang="zh-CN" alt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dirty="0" smtClean="0"/>
              <a:t>Weaknesses</a:t>
            </a:r>
            <a:endParaRPr lang="en-US" altLang="zh-CN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缺乏核心技能技术？</a:t>
            </a:r>
            <a:endParaRPr lang="zh-CN" alt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缺乏有竞争力的资产资源（包括人力）</a:t>
            </a:r>
            <a:endParaRPr lang="zh-CN" alt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dirty="0" smtClean="0">
                <a:latin typeface="Arial" charset="0"/>
              </a:rPr>
              <a:t>……</a:t>
            </a:r>
            <a:endParaRPr lang="en-US" altLang="zh-CN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eaLnBrk="1" hangingPunct="1">
              <a:lnSpc>
                <a:spcPct val="90000"/>
              </a:lnSpc>
              <a:buClr>
                <a:srgbClr val="000000"/>
              </a:buClr>
            </a:pPr>
            <a:r>
              <a:rPr lang="en-US" altLang="zh-CN" sz="2400" dirty="0">
                <a:solidFill>
                  <a:srgbClr val="000000"/>
                </a:solidFill>
              </a:rPr>
              <a:t>Opportunities </a:t>
            </a:r>
            <a:r>
              <a:rPr lang="zh-CN" altLang="en-US" sz="2400" dirty="0">
                <a:solidFill>
                  <a:srgbClr val="000000"/>
                </a:solidFill>
              </a:rPr>
              <a:t>确认评价每个重要机会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rgbClr val="3333CC"/>
              </a:buClr>
            </a:pPr>
            <a:r>
              <a:rPr lang="zh-CN" altLang="en-US" sz="2000" dirty="0">
                <a:solidFill>
                  <a:srgbClr val="3333CC"/>
                </a:solidFill>
              </a:rPr>
              <a:t>客户群的扩展</a:t>
            </a:r>
            <a:endParaRPr lang="zh-CN" altLang="en-US" sz="2000" dirty="0">
              <a:solidFill>
                <a:srgbClr val="3333CC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rgbClr val="3333CC"/>
              </a:buClr>
            </a:pPr>
            <a:r>
              <a:rPr lang="zh-CN" altLang="en-US" sz="2000" dirty="0">
                <a:solidFill>
                  <a:srgbClr val="3333CC"/>
                </a:solidFill>
              </a:rPr>
              <a:t>市场壁垒</a:t>
            </a:r>
            <a:endParaRPr lang="zh-CN" altLang="en-US" sz="2000" dirty="0">
              <a:solidFill>
                <a:srgbClr val="3333CC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rgbClr val="3333CC"/>
              </a:buClr>
            </a:pPr>
            <a:r>
              <a:rPr lang="zh-CN" altLang="en-US" sz="2000" dirty="0">
                <a:solidFill>
                  <a:srgbClr val="3333CC"/>
                </a:solidFill>
              </a:rPr>
              <a:t>并购竞争对手？</a:t>
            </a:r>
            <a:endParaRPr lang="zh-CN" altLang="en-US" sz="2000" dirty="0">
              <a:solidFill>
                <a:srgbClr val="3333CC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rgbClr val="3333CC"/>
              </a:buClr>
            </a:pPr>
            <a:r>
              <a:rPr lang="zh-CN" altLang="en-US" sz="2000" dirty="0">
                <a:solidFill>
                  <a:srgbClr val="3333CC"/>
                </a:solidFill>
              </a:rPr>
              <a:t>向其他地理区域扩张？</a:t>
            </a:r>
            <a:endParaRPr lang="zh-CN" altLang="en-US" sz="2000" dirty="0">
              <a:solidFill>
                <a:srgbClr val="3333CC"/>
              </a:solidFill>
            </a:endParaRPr>
          </a:p>
          <a:p>
            <a:pPr lvl="0" eaLnBrk="1" hangingPunct="1">
              <a:lnSpc>
                <a:spcPct val="90000"/>
              </a:lnSpc>
              <a:buClr>
                <a:srgbClr val="000000"/>
              </a:buClr>
            </a:pPr>
            <a:r>
              <a:rPr lang="en-US" altLang="zh-CN" sz="2400" dirty="0">
                <a:solidFill>
                  <a:srgbClr val="000000"/>
                </a:solidFill>
              </a:rPr>
              <a:t>Threats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rgbClr val="3333CC"/>
              </a:buClr>
            </a:pPr>
            <a:r>
              <a:rPr lang="zh-CN" altLang="en-US" sz="2000" dirty="0">
                <a:solidFill>
                  <a:srgbClr val="3333CC"/>
                </a:solidFill>
              </a:rPr>
              <a:t>市场内的竞争对手</a:t>
            </a:r>
            <a:endParaRPr lang="zh-CN" altLang="en-US" sz="2000" dirty="0">
              <a:solidFill>
                <a:srgbClr val="3333CC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rgbClr val="3333CC"/>
              </a:buClr>
            </a:pPr>
            <a:r>
              <a:rPr lang="zh-CN" altLang="en-US" sz="2000" dirty="0">
                <a:solidFill>
                  <a:srgbClr val="3333CC"/>
                </a:solidFill>
              </a:rPr>
              <a:t>市场增值率</a:t>
            </a:r>
            <a:endParaRPr lang="zh-CN" altLang="en-US" sz="2000" dirty="0">
              <a:solidFill>
                <a:srgbClr val="3333CC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rgbClr val="3333CC"/>
              </a:buClr>
            </a:pPr>
            <a:r>
              <a:rPr lang="zh-CN" altLang="en-US" sz="2000" dirty="0">
                <a:solidFill>
                  <a:srgbClr val="3333CC"/>
                </a:solidFill>
              </a:rPr>
              <a:t>汇率和外贸政策</a:t>
            </a:r>
            <a:endParaRPr lang="zh-CN" altLang="en-US" sz="2000" dirty="0">
              <a:solidFill>
                <a:srgbClr val="3333CC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rgbClr val="3333CC"/>
              </a:buClr>
            </a:pPr>
            <a:r>
              <a:rPr lang="zh-CN" altLang="en-US" sz="2000" dirty="0">
                <a:solidFill>
                  <a:srgbClr val="3333CC"/>
                </a:solidFill>
              </a:rPr>
              <a:t>市场需求减少</a:t>
            </a:r>
            <a:endParaRPr lang="zh-CN" altLang="en-US" sz="2000" dirty="0">
              <a:solidFill>
                <a:srgbClr val="3333CC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rgbClr val="3333CC"/>
              </a:buClr>
            </a:pPr>
            <a:r>
              <a:rPr lang="zh-CN" altLang="en-US" sz="2000" dirty="0">
                <a:solidFill>
                  <a:srgbClr val="3333CC"/>
                </a:solidFill>
              </a:rPr>
              <a:t>经济危机，国家调控政</a:t>
            </a:r>
            <a:r>
              <a:rPr lang="zh-CN" altLang="en-US" sz="2000" dirty="0" smtClean="0">
                <a:solidFill>
                  <a:srgbClr val="3333CC"/>
                </a:solidFill>
              </a:rPr>
              <a:t>策</a:t>
            </a:r>
            <a:endParaRPr lang="zh-CN" altLang="en-US" sz="2000" dirty="0">
              <a:solidFill>
                <a:srgbClr val="3333C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8F098D2F-26B3-4B55-A432-549C0B73562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、需求分析</a:t>
            </a:r>
            <a:r>
              <a:rPr lang="en-US" altLang="zh-CN" smtClean="0">
                <a:latin typeface="Arial" charset="0"/>
              </a:rPr>
              <a:t>——</a:t>
            </a:r>
            <a:r>
              <a:rPr lang="zh-CN" altLang="en-US" sz="3600" smtClean="0">
                <a:solidFill>
                  <a:schemeClr val="hlink"/>
                </a:solidFill>
              </a:rPr>
              <a:t>有所为有所不为</a:t>
            </a:r>
            <a:endParaRPr lang="zh-CN" altLang="en-US" sz="3600" smtClean="0">
              <a:solidFill>
                <a:schemeClr val="hlink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88288" cy="50292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重要性：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难点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用户需求不断改变、交流理解有误差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内容：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功能需求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性能指标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环境需求：软、硬件环境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界面需求：人机交互方式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使用工具：</a:t>
            </a:r>
            <a:r>
              <a:rPr lang="en-US" altLang="zh-CN" dirty="0" smtClean="0"/>
              <a:t>Rational Rose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Visio</a:t>
            </a:r>
            <a:endParaRPr lang="en-US" altLang="zh-C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796397BA-8A15-4EA2-81EE-FBE380B2F1E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微软雅黑"/>
        <a:cs typeface=""/>
      </a:majorFont>
      <a:minorFont>
        <a:latin typeface="Tahom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/>
  <PresentationFormat>全屏显示(4:3)</PresentationFormat>
  <Paragraphs>272</Paragraphs>
  <Slides>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45" baseType="lpstr">
      <vt:lpstr>Arial</vt:lpstr>
      <vt:lpstr>宋体</vt:lpstr>
      <vt:lpstr>Wingdings</vt:lpstr>
      <vt:lpstr>Tahoma</vt:lpstr>
      <vt:lpstr>微软雅黑</vt:lpstr>
      <vt:lpstr>Vrinda</vt:lpstr>
      <vt:lpstr>Webdings</vt:lpstr>
      <vt:lpstr>Wingdings 2</vt:lpstr>
      <vt:lpstr>Arial Narrow</vt:lpstr>
      <vt:lpstr>Blends</vt:lpstr>
      <vt:lpstr>PowerPoint.Show.12</vt:lpstr>
      <vt:lpstr>PowerPoint.Show.8</vt:lpstr>
      <vt:lpstr>Visio.Drawing.11</vt:lpstr>
      <vt:lpstr>软件开发流程</vt:lpstr>
      <vt:lpstr>软件开发流程概述</vt:lpstr>
      <vt:lpstr>软件开发流程概述</vt:lpstr>
      <vt:lpstr>PowerPoint 演示文稿</vt:lpstr>
      <vt:lpstr>PowerPoint 演示文稿</vt:lpstr>
      <vt:lpstr>PowerPoint 演示文稿</vt:lpstr>
      <vt:lpstr>1、可行性分析——做不做？</vt:lpstr>
      <vt:lpstr>SWOT分析</vt:lpstr>
      <vt:lpstr>2、需求分析——有所为有所不为</vt:lpstr>
      <vt:lpstr>3、系统设计——架构师</vt:lpstr>
      <vt:lpstr>3、系统设计——流程</vt:lpstr>
      <vt:lpstr>3、系统设计——内容</vt:lpstr>
      <vt:lpstr>系统设计——用户界面设计</vt:lpstr>
      <vt:lpstr>3、系统设计——界面设计原则</vt:lpstr>
      <vt:lpstr>3、系统设计——数据库设计</vt:lpstr>
      <vt:lpstr>4、模块设计</vt:lpstr>
      <vt:lpstr>4、模块设计——OOP设计</vt:lpstr>
      <vt:lpstr>5、模块设计——数据结构和算法</vt:lpstr>
      <vt:lpstr>6、编码</vt:lpstr>
      <vt:lpstr>6、编码——编码规范 </vt:lpstr>
      <vt:lpstr>6、编码——开发方法</vt:lpstr>
      <vt:lpstr>6、编码——源代码控制</vt:lpstr>
      <vt:lpstr>7、软件测试</vt:lpstr>
      <vt:lpstr>7、软件测试</vt:lpstr>
      <vt:lpstr>7、软件测试</vt:lpstr>
      <vt:lpstr>7、软件测试</vt:lpstr>
      <vt:lpstr>7、软件测试——系统测试</vt:lpstr>
      <vt:lpstr>7、软件测试——测试工具 </vt:lpstr>
      <vt:lpstr>8、结项</vt:lpstr>
      <vt:lpstr>8、软件维护</vt:lpstr>
      <vt:lpstr>PowerPoint 演示文稿</vt:lpstr>
      <vt:lpstr>Forces in Software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hf</dc:creator>
  <cp:lastModifiedBy>许东明的 iPad pro 11</cp:lastModifiedBy>
  <cp:revision>165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2052-9.9.0</vt:lpwstr>
  </property>
</Properties>
</file>