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2"/>
  </p:notesMasterIdLst>
  <p:sldIdLst>
    <p:sldId id="256" r:id="rId2"/>
    <p:sldId id="264" r:id="rId3"/>
    <p:sldId id="265" r:id="rId4"/>
    <p:sldId id="266" r:id="rId5"/>
    <p:sldId id="261" r:id="rId6"/>
    <p:sldId id="268" r:id="rId7"/>
    <p:sldId id="269" r:id="rId8"/>
    <p:sldId id="271" r:id="rId9"/>
    <p:sldId id="262" r:id="rId10"/>
    <p:sldId id="267" r:id="rId1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4" autoAdjust="0"/>
    <p:restoredTop sz="94660"/>
  </p:normalViewPr>
  <p:slideViewPr>
    <p:cSldViewPr snapToGrid="0">
      <p:cViewPr varScale="1">
        <p:scale>
          <a:sx n="150" d="100"/>
          <a:sy n="150" d="100"/>
        </p:scale>
        <p:origin x="1260"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97FEC2-4C78-4AC7-A728-BEF7EEFF24FC}" type="datetimeFigureOut">
              <a:rPr lang="zh-CN" altLang="en-US" smtClean="0"/>
              <a:t>2018/4/1</a:t>
            </a:fld>
            <a:endParaRPr lang="zh-CN" alt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43709B-E8E8-4CC4-B1E2-6250D737DB58}" type="slidenum">
              <a:rPr lang="zh-CN" altLang="en-US" smtClean="0"/>
              <a:t>‹#›</a:t>
            </a:fld>
            <a:endParaRPr lang="zh-CN" altLang="en-US"/>
          </a:p>
        </p:txBody>
      </p:sp>
    </p:spTree>
    <p:extLst>
      <p:ext uri="{BB962C8B-B14F-4D97-AF65-F5344CB8AC3E}">
        <p14:creationId xmlns:p14="http://schemas.microsoft.com/office/powerpoint/2010/main" val="2465578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Now is your</a:t>
            </a:r>
            <a:r>
              <a:rPr kumimoji="1" lang="en-US" altLang="zh-CN" baseline="0" dirty="0"/>
              <a:t> turn.</a:t>
            </a:r>
            <a:endParaRPr kumimoji="1" lang="zh-CN" altLang="en-US" dirty="0"/>
          </a:p>
        </p:txBody>
      </p:sp>
      <p:sp>
        <p:nvSpPr>
          <p:cNvPr id="4" name="幻灯片编号占位符 3"/>
          <p:cNvSpPr>
            <a:spLocks noGrp="1"/>
          </p:cNvSpPr>
          <p:nvPr>
            <p:ph type="sldNum" sz="quarter" idx="10"/>
          </p:nvPr>
        </p:nvSpPr>
        <p:spPr/>
        <p:txBody>
          <a:bodyPr/>
          <a:lstStyle/>
          <a:p>
            <a:fld id="{00366BEB-E4C9-8449-8A2D-59BBF3FF682F}" type="slidenum">
              <a:rPr lang="en-US" smtClean="0"/>
              <a:t>3</a:t>
            </a:fld>
            <a:endParaRPr lang="en-US"/>
          </a:p>
        </p:txBody>
      </p:sp>
    </p:spTree>
    <p:extLst>
      <p:ext uri="{BB962C8B-B14F-4D97-AF65-F5344CB8AC3E}">
        <p14:creationId xmlns:p14="http://schemas.microsoft.com/office/powerpoint/2010/main" val="748625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To be short, </a:t>
            </a:r>
            <a:endParaRPr kumimoji="1" lang="zh-CN" altLang="en-US" dirty="0"/>
          </a:p>
        </p:txBody>
      </p:sp>
      <p:sp>
        <p:nvSpPr>
          <p:cNvPr id="4" name="幻灯片编号占位符 3"/>
          <p:cNvSpPr>
            <a:spLocks noGrp="1"/>
          </p:cNvSpPr>
          <p:nvPr>
            <p:ph type="sldNum" sz="quarter" idx="10"/>
          </p:nvPr>
        </p:nvSpPr>
        <p:spPr/>
        <p:txBody>
          <a:bodyPr/>
          <a:lstStyle/>
          <a:p>
            <a:fld id="{00366BEB-E4C9-8449-8A2D-59BBF3FF682F}" type="slidenum">
              <a:rPr lang="en-US" smtClean="0"/>
              <a:t>4</a:t>
            </a:fld>
            <a:endParaRPr lang="en-US"/>
          </a:p>
        </p:txBody>
      </p:sp>
    </p:spTree>
    <p:extLst>
      <p:ext uri="{BB962C8B-B14F-4D97-AF65-F5344CB8AC3E}">
        <p14:creationId xmlns:p14="http://schemas.microsoft.com/office/powerpoint/2010/main" val="2450600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F3C88-4269-43FB-85CB-BBE3E27B12E3}"/>
              </a:ext>
            </a:extLst>
          </p:cNvPr>
          <p:cNvSpPr>
            <a:spLocks noGrp="1"/>
          </p:cNvSpPr>
          <p:nvPr>
            <p:ph type="ctrTitle"/>
          </p:nvPr>
        </p:nvSpPr>
        <p:spPr>
          <a:xfrm>
            <a:off x="1143000" y="1122363"/>
            <a:ext cx="6858000" cy="2387600"/>
          </a:xfrm>
        </p:spPr>
        <p:txBody>
          <a:bodyPr anchor="b"/>
          <a:lstStyle>
            <a:lvl1pPr algn="ctr">
              <a:defRPr sz="45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8C4D1B55-9B7E-4AF1-B129-11C635837E5A}"/>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322FC54A-85A7-4D19-BF30-49620CC64226}"/>
              </a:ext>
            </a:extLst>
          </p:cNvPr>
          <p:cNvSpPr>
            <a:spLocks noGrp="1"/>
          </p:cNvSpPr>
          <p:nvPr>
            <p:ph type="dt" sz="half" idx="10"/>
          </p:nvPr>
        </p:nvSpPr>
        <p:spPr/>
        <p:txBody>
          <a:bodyPr/>
          <a:lstStyle/>
          <a:p>
            <a:fld id="{D6BCAF93-1568-498B-B9A0-652E47E92075}" type="datetimeFigureOut">
              <a:rPr lang="zh-CN" altLang="en-US" smtClean="0"/>
              <a:t>2018/4/1</a:t>
            </a:fld>
            <a:endParaRPr lang="zh-CN" altLang="en-US"/>
          </a:p>
        </p:txBody>
      </p:sp>
      <p:sp>
        <p:nvSpPr>
          <p:cNvPr id="5" name="Footer Placeholder 4">
            <a:extLst>
              <a:ext uri="{FF2B5EF4-FFF2-40B4-BE49-F238E27FC236}">
                <a16:creationId xmlns:a16="http://schemas.microsoft.com/office/drawing/2014/main" id="{F5186831-A015-4425-B679-665CF3E485D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A8042BD9-2F5D-436C-87CE-C78460B3BC6A}"/>
              </a:ext>
            </a:extLst>
          </p:cNvPr>
          <p:cNvSpPr>
            <a:spLocks noGrp="1"/>
          </p:cNvSpPr>
          <p:nvPr>
            <p:ph type="sldNum" sz="quarter" idx="12"/>
          </p:nvPr>
        </p:nvSpPr>
        <p:spPr/>
        <p:txBody>
          <a:bodyPr/>
          <a:lstStyle/>
          <a:p>
            <a:fld id="{71A1CEA1-3340-4C84-A790-081D48222285}" type="slidenum">
              <a:rPr lang="zh-CN" altLang="en-US" smtClean="0"/>
              <a:t>‹#›</a:t>
            </a:fld>
            <a:endParaRPr lang="zh-CN" altLang="en-US"/>
          </a:p>
        </p:txBody>
      </p:sp>
    </p:spTree>
    <p:extLst>
      <p:ext uri="{BB962C8B-B14F-4D97-AF65-F5344CB8AC3E}">
        <p14:creationId xmlns:p14="http://schemas.microsoft.com/office/powerpoint/2010/main" val="3282625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BCBF7-CB0C-4922-9F98-9A474FEA5AFF}"/>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5FE82442-0A9D-4482-A90E-77A3405F4CCC}"/>
              </a:ext>
            </a:extLst>
          </p:cNvPr>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0B3BA7EC-D73C-4972-88A3-9D9D2229E7F7}"/>
              </a:ext>
            </a:extLst>
          </p:cNvPr>
          <p:cNvSpPr>
            <a:spLocks noGrp="1"/>
          </p:cNvSpPr>
          <p:nvPr>
            <p:ph type="dt" sz="half" idx="10"/>
          </p:nvPr>
        </p:nvSpPr>
        <p:spPr/>
        <p:txBody>
          <a:bodyPr/>
          <a:lstStyle/>
          <a:p>
            <a:fld id="{D6BCAF93-1568-498B-B9A0-652E47E92075}" type="datetimeFigureOut">
              <a:rPr lang="zh-CN" altLang="en-US" smtClean="0"/>
              <a:t>2018/4/1</a:t>
            </a:fld>
            <a:endParaRPr lang="zh-CN" altLang="en-US"/>
          </a:p>
        </p:txBody>
      </p:sp>
      <p:sp>
        <p:nvSpPr>
          <p:cNvPr id="5" name="Footer Placeholder 4">
            <a:extLst>
              <a:ext uri="{FF2B5EF4-FFF2-40B4-BE49-F238E27FC236}">
                <a16:creationId xmlns:a16="http://schemas.microsoft.com/office/drawing/2014/main" id="{227E2B1B-B188-4C12-9C84-52913D90CF0F}"/>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05FEB24A-2F08-459C-A7F3-CE025BD11FD9}"/>
              </a:ext>
            </a:extLst>
          </p:cNvPr>
          <p:cNvSpPr>
            <a:spLocks noGrp="1"/>
          </p:cNvSpPr>
          <p:nvPr>
            <p:ph type="sldNum" sz="quarter" idx="12"/>
          </p:nvPr>
        </p:nvSpPr>
        <p:spPr/>
        <p:txBody>
          <a:bodyPr/>
          <a:lstStyle/>
          <a:p>
            <a:fld id="{71A1CEA1-3340-4C84-A790-081D48222285}" type="slidenum">
              <a:rPr lang="zh-CN" altLang="en-US" smtClean="0"/>
              <a:t>‹#›</a:t>
            </a:fld>
            <a:endParaRPr lang="zh-CN" altLang="en-US"/>
          </a:p>
        </p:txBody>
      </p:sp>
    </p:spTree>
    <p:extLst>
      <p:ext uri="{BB962C8B-B14F-4D97-AF65-F5344CB8AC3E}">
        <p14:creationId xmlns:p14="http://schemas.microsoft.com/office/powerpoint/2010/main" val="3098875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727B65-2BC9-40D2-BF57-EA87E125921F}"/>
              </a:ext>
            </a:extLst>
          </p:cNvPr>
          <p:cNvSpPr>
            <a:spLocks noGrp="1"/>
          </p:cNvSpPr>
          <p:nvPr>
            <p:ph type="title" orient="vert"/>
          </p:nvPr>
        </p:nvSpPr>
        <p:spPr>
          <a:xfrm>
            <a:off x="6543675" y="365125"/>
            <a:ext cx="1971675"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E1274638-4119-44BA-B6C4-3AB50B4D1BE4}"/>
              </a:ext>
            </a:extLst>
          </p:cNvPr>
          <p:cNvSpPr>
            <a:spLocks noGrp="1"/>
          </p:cNvSpPr>
          <p:nvPr>
            <p:ph type="body" orient="vert" idx="1"/>
          </p:nvPr>
        </p:nvSpPr>
        <p:spPr>
          <a:xfrm>
            <a:off x="628650" y="365125"/>
            <a:ext cx="5800725" cy="5811838"/>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D5F51A4C-DAB2-42E3-9605-D038639A38F6}"/>
              </a:ext>
            </a:extLst>
          </p:cNvPr>
          <p:cNvSpPr>
            <a:spLocks noGrp="1"/>
          </p:cNvSpPr>
          <p:nvPr>
            <p:ph type="dt" sz="half" idx="10"/>
          </p:nvPr>
        </p:nvSpPr>
        <p:spPr/>
        <p:txBody>
          <a:bodyPr/>
          <a:lstStyle/>
          <a:p>
            <a:fld id="{D6BCAF93-1568-498B-B9A0-652E47E92075}" type="datetimeFigureOut">
              <a:rPr lang="zh-CN" altLang="en-US" smtClean="0"/>
              <a:t>2018/4/1</a:t>
            </a:fld>
            <a:endParaRPr lang="zh-CN" altLang="en-US"/>
          </a:p>
        </p:txBody>
      </p:sp>
      <p:sp>
        <p:nvSpPr>
          <p:cNvPr id="5" name="Footer Placeholder 4">
            <a:extLst>
              <a:ext uri="{FF2B5EF4-FFF2-40B4-BE49-F238E27FC236}">
                <a16:creationId xmlns:a16="http://schemas.microsoft.com/office/drawing/2014/main" id="{342B2E99-077A-4CDB-886C-8236F4790448}"/>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6CB7ED6C-FDF1-4D24-941C-D16FD7857B9B}"/>
              </a:ext>
            </a:extLst>
          </p:cNvPr>
          <p:cNvSpPr>
            <a:spLocks noGrp="1"/>
          </p:cNvSpPr>
          <p:nvPr>
            <p:ph type="sldNum" sz="quarter" idx="12"/>
          </p:nvPr>
        </p:nvSpPr>
        <p:spPr/>
        <p:txBody>
          <a:bodyPr/>
          <a:lstStyle/>
          <a:p>
            <a:fld id="{71A1CEA1-3340-4C84-A790-081D48222285}" type="slidenum">
              <a:rPr lang="zh-CN" altLang="en-US" smtClean="0"/>
              <a:t>‹#›</a:t>
            </a:fld>
            <a:endParaRPr lang="zh-CN" altLang="en-US"/>
          </a:p>
        </p:txBody>
      </p:sp>
    </p:spTree>
    <p:extLst>
      <p:ext uri="{BB962C8B-B14F-4D97-AF65-F5344CB8AC3E}">
        <p14:creationId xmlns:p14="http://schemas.microsoft.com/office/powerpoint/2010/main" val="205429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7463E-5B3B-4B3A-81D8-B9EFA21CF95C}"/>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5A0247E0-7D65-487A-AE6F-A2F5311ACF3F}"/>
              </a:ext>
            </a:extLst>
          </p:cNvPr>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DAD4BBEA-9E60-4E8E-B09E-30661588A588}"/>
              </a:ext>
            </a:extLst>
          </p:cNvPr>
          <p:cNvSpPr>
            <a:spLocks noGrp="1"/>
          </p:cNvSpPr>
          <p:nvPr>
            <p:ph type="dt" sz="half" idx="10"/>
          </p:nvPr>
        </p:nvSpPr>
        <p:spPr/>
        <p:txBody>
          <a:bodyPr/>
          <a:lstStyle/>
          <a:p>
            <a:fld id="{D6BCAF93-1568-498B-B9A0-652E47E92075}" type="datetimeFigureOut">
              <a:rPr lang="zh-CN" altLang="en-US" smtClean="0"/>
              <a:t>2018/4/1</a:t>
            </a:fld>
            <a:endParaRPr lang="zh-CN" altLang="en-US"/>
          </a:p>
        </p:txBody>
      </p:sp>
      <p:sp>
        <p:nvSpPr>
          <p:cNvPr id="5" name="Footer Placeholder 4">
            <a:extLst>
              <a:ext uri="{FF2B5EF4-FFF2-40B4-BE49-F238E27FC236}">
                <a16:creationId xmlns:a16="http://schemas.microsoft.com/office/drawing/2014/main" id="{28D7D385-C9D6-4486-A13E-C4AD6D0E4E5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619B5DC1-A294-4F51-805B-64399F847A48}"/>
              </a:ext>
            </a:extLst>
          </p:cNvPr>
          <p:cNvSpPr>
            <a:spLocks noGrp="1"/>
          </p:cNvSpPr>
          <p:nvPr>
            <p:ph type="sldNum" sz="quarter" idx="12"/>
          </p:nvPr>
        </p:nvSpPr>
        <p:spPr/>
        <p:txBody>
          <a:bodyPr/>
          <a:lstStyle/>
          <a:p>
            <a:fld id="{71A1CEA1-3340-4C84-A790-081D48222285}" type="slidenum">
              <a:rPr lang="zh-CN" altLang="en-US" smtClean="0"/>
              <a:t>‹#›</a:t>
            </a:fld>
            <a:endParaRPr lang="zh-CN" altLang="en-US"/>
          </a:p>
        </p:txBody>
      </p:sp>
    </p:spTree>
    <p:extLst>
      <p:ext uri="{BB962C8B-B14F-4D97-AF65-F5344CB8AC3E}">
        <p14:creationId xmlns:p14="http://schemas.microsoft.com/office/powerpoint/2010/main" val="1418243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0CD7D-28DF-47E3-8006-59FFBF37D158}"/>
              </a:ext>
            </a:extLst>
          </p:cNvPr>
          <p:cNvSpPr>
            <a:spLocks noGrp="1"/>
          </p:cNvSpPr>
          <p:nvPr>
            <p:ph type="title"/>
          </p:nvPr>
        </p:nvSpPr>
        <p:spPr>
          <a:xfrm>
            <a:off x="623888" y="1709739"/>
            <a:ext cx="7886700" cy="2852737"/>
          </a:xfrm>
        </p:spPr>
        <p:txBody>
          <a:bodyPr anchor="b"/>
          <a:lstStyle>
            <a:lvl1pPr>
              <a:defRPr sz="45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A74203D1-19AA-4B30-82A0-F250AA9E1C81}"/>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ltLang="zh-CN"/>
              <a:t>Edit Master text styles</a:t>
            </a:r>
          </a:p>
        </p:txBody>
      </p:sp>
      <p:sp>
        <p:nvSpPr>
          <p:cNvPr id="4" name="Date Placeholder 3">
            <a:extLst>
              <a:ext uri="{FF2B5EF4-FFF2-40B4-BE49-F238E27FC236}">
                <a16:creationId xmlns:a16="http://schemas.microsoft.com/office/drawing/2014/main" id="{1B342E19-EB40-407C-B104-2B4233723FD1}"/>
              </a:ext>
            </a:extLst>
          </p:cNvPr>
          <p:cNvSpPr>
            <a:spLocks noGrp="1"/>
          </p:cNvSpPr>
          <p:nvPr>
            <p:ph type="dt" sz="half" idx="10"/>
          </p:nvPr>
        </p:nvSpPr>
        <p:spPr/>
        <p:txBody>
          <a:bodyPr/>
          <a:lstStyle/>
          <a:p>
            <a:fld id="{D6BCAF93-1568-498B-B9A0-652E47E92075}" type="datetimeFigureOut">
              <a:rPr lang="zh-CN" altLang="en-US" smtClean="0"/>
              <a:t>2018/4/1</a:t>
            </a:fld>
            <a:endParaRPr lang="zh-CN" altLang="en-US"/>
          </a:p>
        </p:txBody>
      </p:sp>
      <p:sp>
        <p:nvSpPr>
          <p:cNvPr id="5" name="Footer Placeholder 4">
            <a:extLst>
              <a:ext uri="{FF2B5EF4-FFF2-40B4-BE49-F238E27FC236}">
                <a16:creationId xmlns:a16="http://schemas.microsoft.com/office/drawing/2014/main" id="{EE7A25D1-F39D-42A7-9024-A02C85351DE0}"/>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7487E2A0-23E6-4412-B23D-DC86F91058FA}"/>
              </a:ext>
            </a:extLst>
          </p:cNvPr>
          <p:cNvSpPr>
            <a:spLocks noGrp="1"/>
          </p:cNvSpPr>
          <p:nvPr>
            <p:ph type="sldNum" sz="quarter" idx="12"/>
          </p:nvPr>
        </p:nvSpPr>
        <p:spPr/>
        <p:txBody>
          <a:bodyPr/>
          <a:lstStyle/>
          <a:p>
            <a:fld id="{71A1CEA1-3340-4C84-A790-081D48222285}" type="slidenum">
              <a:rPr lang="zh-CN" altLang="en-US" smtClean="0"/>
              <a:t>‹#›</a:t>
            </a:fld>
            <a:endParaRPr lang="zh-CN" altLang="en-US"/>
          </a:p>
        </p:txBody>
      </p:sp>
    </p:spTree>
    <p:extLst>
      <p:ext uri="{BB962C8B-B14F-4D97-AF65-F5344CB8AC3E}">
        <p14:creationId xmlns:p14="http://schemas.microsoft.com/office/powerpoint/2010/main" val="3822247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28644-A65A-4D96-AD36-D0C333AB2BF0}"/>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079053AD-24A0-430D-9711-AB75F6157695}"/>
              </a:ext>
            </a:extLst>
          </p:cNvPr>
          <p:cNvSpPr>
            <a:spLocks noGrp="1"/>
          </p:cNvSpPr>
          <p:nvPr>
            <p:ph sz="half" idx="1"/>
          </p:nvPr>
        </p:nvSpPr>
        <p:spPr>
          <a:xfrm>
            <a:off x="628650" y="1825625"/>
            <a:ext cx="38862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77B2A274-07EF-4C87-AC70-F7C4DAB11669}"/>
              </a:ext>
            </a:extLst>
          </p:cNvPr>
          <p:cNvSpPr>
            <a:spLocks noGrp="1"/>
          </p:cNvSpPr>
          <p:nvPr>
            <p:ph sz="half" idx="2"/>
          </p:nvPr>
        </p:nvSpPr>
        <p:spPr>
          <a:xfrm>
            <a:off x="4629150" y="1825625"/>
            <a:ext cx="38862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D0919597-6A9B-4026-B1F1-DEAD3E44FB09}"/>
              </a:ext>
            </a:extLst>
          </p:cNvPr>
          <p:cNvSpPr>
            <a:spLocks noGrp="1"/>
          </p:cNvSpPr>
          <p:nvPr>
            <p:ph type="dt" sz="half" idx="10"/>
          </p:nvPr>
        </p:nvSpPr>
        <p:spPr/>
        <p:txBody>
          <a:bodyPr/>
          <a:lstStyle/>
          <a:p>
            <a:fld id="{D6BCAF93-1568-498B-B9A0-652E47E92075}" type="datetimeFigureOut">
              <a:rPr lang="zh-CN" altLang="en-US" smtClean="0"/>
              <a:t>2018/4/1</a:t>
            </a:fld>
            <a:endParaRPr lang="zh-CN" altLang="en-US"/>
          </a:p>
        </p:txBody>
      </p:sp>
      <p:sp>
        <p:nvSpPr>
          <p:cNvPr id="6" name="Footer Placeholder 5">
            <a:extLst>
              <a:ext uri="{FF2B5EF4-FFF2-40B4-BE49-F238E27FC236}">
                <a16:creationId xmlns:a16="http://schemas.microsoft.com/office/drawing/2014/main" id="{5AC68234-4FC0-4A32-A0B4-17C2788D4FC9}"/>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E28B8EFB-C60B-46C8-8A58-3B613B7E5541}"/>
              </a:ext>
            </a:extLst>
          </p:cNvPr>
          <p:cNvSpPr>
            <a:spLocks noGrp="1"/>
          </p:cNvSpPr>
          <p:nvPr>
            <p:ph type="sldNum" sz="quarter" idx="12"/>
          </p:nvPr>
        </p:nvSpPr>
        <p:spPr/>
        <p:txBody>
          <a:bodyPr/>
          <a:lstStyle/>
          <a:p>
            <a:fld id="{71A1CEA1-3340-4C84-A790-081D48222285}" type="slidenum">
              <a:rPr lang="zh-CN" altLang="en-US" smtClean="0"/>
              <a:t>‹#›</a:t>
            </a:fld>
            <a:endParaRPr lang="zh-CN" altLang="en-US"/>
          </a:p>
        </p:txBody>
      </p:sp>
    </p:spTree>
    <p:extLst>
      <p:ext uri="{BB962C8B-B14F-4D97-AF65-F5344CB8AC3E}">
        <p14:creationId xmlns:p14="http://schemas.microsoft.com/office/powerpoint/2010/main" val="2729366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25078-92FC-42B8-8B8F-D269C7D84B30}"/>
              </a:ext>
            </a:extLst>
          </p:cNvPr>
          <p:cNvSpPr>
            <a:spLocks noGrp="1"/>
          </p:cNvSpPr>
          <p:nvPr>
            <p:ph type="title"/>
          </p:nvPr>
        </p:nvSpPr>
        <p:spPr>
          <a:xfrm>
            <a:off x="629841" y="365126"/>
            <a:ext cx="78867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25E69594-FE18-4E69-A32C-0312A99DF1D0}"/>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zh-CN"/>
              <a:t>Edit Master text styles</a:t>
            </a:r>
          </a:p>
        </p:txBody>
      </p:sp>
      <p:sp>
        <p:nvSpPr>
          <p:cNvPr id="4" name="Content Placeholder 3">
            <a:extLst>
              <a:ext uri="{FF2B5EF4-FFF2-40B4-BE49-F238E27FC236}">
                <a16:creationId xmlns:a16="http://schemas.microsoft.com/office/drawing/2014/main" id="{86B66435-EE34-443E-A841-7BA0FDB0D970}"/>
              </a:ext>
            </a:extLst>
          </p:cNvPr>
          <p:cNvSpPr>
            <a:spLocks noGrp="1"/>
          </p:cNvSpPr>
          <p:nvPr>
            <p:ph sz="half" idx="2"/>
          </p:nvPr>
        </p:nvSpPr>
        <p:spPr>
          <a:xfrm>
            <a:off x="629842" y="2505075"/>
            <a:ext cx="3868340"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63509757-BFB2-4C4C-AA4F-5EA66C905BC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zh-CN"/>
              <a:t>Edit Master text styles</a:t>
            </a:r>
          </a:p>
        </p:txBody>
      </p:sp>
      <p:sp>
        <p:nvSpPr>
          <p:cNvPr id="6" name="Content Placeholder 5">
            <a:extLst>
              <a:ext uri="{FF2B5EF4-FFF2-40B4-BE49-F238E27FC236}">
                <a16:creationId xmlns:a16="http://schemas.microsoft.com/office/drawing/2014/main" id="{9D31DE45-571A-46C9-9331-9FE08FF66E11}"/>
              </a:ext>
            </a:extLst>
          </p:cNvPr>
          <p:cNvSpPr>
            <a:spLocks noGrp="1"/>
          </p:cNvSpPr>
          <p:nvPr>
            <p:ph sz="quarter" idx="4"/>
          </p:nvPr>
        </p:nvSpPr>
        <p:spPr>
          <a:xfrm>
            <a:off x="4629150" y="2505075"/>
            <a:ext cx="3887391"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FDD4CD67-0C46-42C2-A1BE-5583E5364EDF}"/>
              </a:ext>
            </a:extLst>
          </p:cNvPr>
          <p:cNvSpPr>
            <a:spLocks noGrp="1"/>
          </p:cNvSpPr>
          <p:nvPr>
            <p:ph type="dt" sz="half" idx="10"/>
          </p:nvPr>
        </p:nvSpPr>
        <p:spPr/>
        <p:txBody>
          <a:bodyPr/>
          <a:lstStyle/>
          <a:p>
            <a:fld id="{D6BCAF93-1568-498B-B9A0-652E47E92075}" type="datetimeFigureOut">
              <a:rPr lang="zh-CN" altLang="en-US" smtClean="0"/>
              <a:t>2018/4/1</a:t>
            </a:fld>
            <a:endParaRPr lang="zh-CN" altLang="en-US"/>
          </a:p>
        </p:txBody>
      </p:sp>
      <p:sp>
        <p:nvSpPr>
          <p:cNvPr id="8" name="Footer Placeholder 7">
            <a:extLst>
              <a:ext uri="{FF2B5EF4-FFF2-40B4-BE49-F238E27FC236}">
                <a16:creationId xmlns:a16="http://schemas.microsoft.com/office/drawing/2014/main" id="{3D6935FC-3390-4064-B4F0-0EEDF235652A}"/>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C9E8C7FE-40B6-4135-9271-678A85E403CA}"/>
              </a:ext>
            </a:extLst>
          </p:cNvPr>
          <p:cNvSpPr>
            <a:spLocks noGrp="1"/>
          </p:cNvSpPr>
          <p:nvPr>
            <p:ph type="sldNum" sz="quarter" idx="12"/>
          </p:nvPr>
        </p:nvSpPr>
        <p:spPr/>
        <p:txBody>
          <a:bodyPr/>
          <a:lstStyle/>
          <a:p>
            <a:fld id="{71A1CEA1-3340-4C84-A790-081D48222285}" type="slidenum">
              <a:rPr lang="zh-CN" altLang="en-US" smtClean="0"/>
              <a:t>‹#›</a:t>
            </a:fld>
            <a:endParaRPr lang="zh-CN" altLang="en-US"/>
          </a:p>
        </p:txBody>
      </p:sp>
    </p:spTree>
    <p:extLst>
      <p:ext uri="{BB962C8B-B14F-4D97-AF65-F5344CB8AC3E}">
        <p14:creationId xmlns:p14="http://schemas.microsoft.com/office/powerpoint/2010/main" val="1752704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EA37A-1186-4186-A282-9E9B0EC0B2B3}"/>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3414829C-65EE-4ED1-B386-224FEE4270D3}"/>
              </a:ext>
            </a:extLst>
          </p:cNvPr>
          <p:cNvSpPr>
            <a:spLocks noGrp="1"/>
          </p:cNvSpPr>
          <p:nvPr>
            <p:ph type="dt" sz="half" idx="10"/>
          </p:nvPr>
        </p:nvSpPr>
        <p:spPr/>
        <p:txBody>
          <a:bodyPr/>
          <a:lstStyle/>
          <a:p>
            <a:fld id="{D6BCAF93-1568-498B-B9A0-652E47E92075}" type="datetimeFigureOut">
              <a:rPr lang="zh-CN" altLang="en-US" smtClean="0"/>
              <a:t>2018/4/1</a:t>
            </a:fld>
            <a:endParaRPr lang="zh-CN" altLang="en-US"/>
          </a:p>
        </p:txBody>
      </p:sp>
      <p:sp>
        <p:nvSpPr>
          <p:cNvPr id="4" name="Footer Placeholder 3">
            <a:extLst>
              <a:ext uri="{FF2B5EF4-FFF2-40B4-BE49-F238E27FC236}">
                <a16:creationId xmlns:a16="http://schemas.microsoft.com/office/drawing/2014/main" id="{5D053B43-114D-4432-B41D-6B4D9C6ADEA8}"/>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A16B8DC3-EB2C-4DE6-B85A-36FB6457BB71}"/>
              </a:ext>
            </a:extLst>
          </p:cNvPr>
          <p:cNvSpPr>
            <a:spLocks noGrp="1"/>
          </p:cNvSpPr>
          <p:nvPr>
            <p:ph type="sldNum" sz="quarter" idx="12"/>
          </p:nvPr>
        </p:nvSpPr>
        <p:spPr/>
        <p:txBody>
          <a:bodyPr/>
          <a:lstStyle/>
          <a:p>
            <a:fld id="{71A1CEA1-3340-4C84-A790-081D48222285}" type="slidenum">
              <a:rPr lang="zh-CN" altLang="en-US" smtClean="0"/>
              <a:t>‹#›</a:t>
            </a:fld>
            <a:endParaRPr lang="zh-CN" altLang="en-US"/>
          </a:p>
        </p:txBody>
      </p:sp>
    </p:spTree>
    <p:extLst>
      <p:ext uri="{BB962C8B-B14F-4D97-AF65-F5344CB8AC3E}">
        <p14:creationId xmlns:p14="http://schemas.microsoft.com/office/powerpoint/2010/main" val="2397239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2C19CC-87A5-4834-AFDC-2BCB252D3DAA}"/>
              </a:ext>
            </a:extLst>
          </p:cNvPr>
          <p:cNvSpPr>
            <a:spLocks noGrp="1"/>
          </p:cNvSpPr>
          <p:nvPr>
            <p:ph type="dt" sz="half" idx="10"/>
          </p:nvPr>
        </p:nvSpPr>
        <p:spPr/>
        <p:txBody>
          <a:bodyPr/>
          <a:lstStyle/>
          <a:p>
            <a:fld id="{D6BCAF93-1568-498B-B9A0-652E47E92075}" type="datetimeFigureOut">
              <a:rPr lang="zh-CN" altLang="en-US" smtClean="0"/>
              <a:t>2018/4/1</a:t>
            </a:fld>
            <a:endParaRPr lang="zh-CN" altLang="en-US"/>
          </a:p>
        </p:txBody>
      </p:sp>
      <p:sp>
        <p:nvSpPr>
          <p:cNvPr id="3" name="Footer Placeholder 2">
            <a:extLst>
              <a:ext uri="{FF2B5EF4-FFF2-40B4-BE49-F238E27FC236}">
                <a16:creationId xmlns:a16="http://schemas.microsoft.com/office/drawing/2014/main" id="{08C63D40-DE91-4EB7-97BE-23A2EDEDE989}"/>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A092278A-E487-4346-95B3-BB0B1F699348}"/>
              </a:ext>
            </a:extLst>
          </p:cNvPr>
          <p:cNvSpPr>
            <a:spLocks noGrp="1"/>
          </p:cNvSpPr>
          <p:nvPr>
            <p:ph type="sldNum" sz="quarter" idx="12"/>
          </p:nvPr>
        </p:nvSpPr>
        <p:spPr/>
        <p:txBody>
          <a:bodyPr/>
          <a:lstStyle/>
          <a:p>
            <a:fld id="{71A1CEA1-3340-4C84-A790-081D48222285}" type="slidenum">
              <a:rPr lang="zh-CN" altLang="en-US" smtClean="0"/>
              <a:t>‹#›</a:t>
            </a:fld>
            <a:endParaRPr lang="zh-CN" altLang="en-US"/>
          </a:p>
        </p:txBody>
      </p:sp>
    </p:spTree>
    <p:extLst>
      <p:ext uri="{BB962C8B-B14F-4D97-AF65-F5344CB8AC3E}">
        <p14:creationId xmlns:p14="http://schemas.microsoft.com/office/powerpoint/2010/main" val="3850258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8B030-8B79-430F-841E-B59092E8CA31}"/>
              </a:ext>
            </a:extLst>
          </p:cNvPr>
          <p:cNvSpPr>
            <a:spLocks noGrp="1"/>
          </p:cNvSpPr>
          <p:nvPr>
            <p:ph type="title"/>
          </p:nvPr>
        </p:nvSpPr>
        <p:spPr>
          <a:xfrm>
            <a:off x="629841" y="457200"/>
            <a:ext cx="2949178" cy="1600200"/>
          </a:xfrm>
        </p:spPr>
        <p:txBody>
          <a:bodyPr anchor="b"/>
          <a:lstStyle>
            <a:lvl1pPr>
              <a:defRPr sz="24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CB7D0800-BEBB-4996-B5EE-AA41C7C057F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F4F1AB6C-36EA-49DC-9EC1-9E87A66B005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ltLang="zh-CN"/>
              <a:t>Edit Master text styles</a:t>
            </a:r>
          </a:p>
        </p:txBody>
      </p:sp>
      <p:sp>
        <p:nvSpPr>
          <p:cNvPr id="5" name="Date Placeholder 4">
            <a:extLst>
              <a:ext uri="{FF2B5EF4-FFF2-40B4-BE49-F238E27FC236}">
                <a16:creationId xmlns:a16="http://schemas.microsoft.com/office/drawing/2014/main" id="{C4E1A202-16BD-4927-863A-F68CE1A9DBE7}"/>
              </a:ext>
            </a:extLst>
          </p:cNvPr>
          <p:cNvSpPr>
            <a:spLocks noGrp="1"/>
          </p:cNvSpPr>
          <p:nvPr>
            <p:ph type="dt" sz="half" idx="10"/>
          </p:nvPr>
        </p:nvSpPr>
        <p:spPr/>
        <p:txBody>
          <a:bodyPr/>
          <a:lstStyle/>
          <a:p>
            <a:fld id="{D6BCAF93-1568-498B-B9A0-652E47E92075}" type="datetimeFigureOut">
              <a:rPr lang="zh-CN" altLang="en-US" smtClean="0"/>
              <a:t>2018/4/1</a:t>
            </a:fld>
            <a:endParaRPr lang="zh-CN" altLang="en-US"/>
          </a:p>
        </p:txBody>
      </p:sp>
      <p:sp>
        <p:nvSpPr>
          <p:cNvPr id="6" name="Footer Placeholder 5">
            <a:extLst>
              <a:ext uri="{FF2B5EF4-FFF2-40B4-BE49-F238E27FC236}">
                <a16:creationId xmlns:a16="http://schemas.microsoft.com/office/drawing/2014/main" id="{0B44FCAF-5ADD-45F7-BEFF-C7A9B50A08A0}"/>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25FCB567-7662-4916-BF9A-E4FADE633B41}"/>
              </a:ext>
            </a:extLst>
          </p:cNvPr>
          <p:cNvSpPr>
            <a:spLocks noGrp="1"/>
          </p:cNvSpPr>
          <p:nvPr>
            <p:ph type="sldNum" sz="quarter" idx="12"/>
          </p:nvPr>
        </p:nvSpPr>
        <p:spPr/>
        <p:txBody>
          <a:bodyPr/>
          <a:lstStyle/>
          <a:p>
            <a:fld id="{71A1CEA1-3340-4C84-A790-081D48222285}" type="slidenum">
              <a:rPr lang="zh-CN" altLang="en-US" smtClean="0"/>
              <a:t>‹#›</a:t>
            </a:fld>
            <a:endParaRPr lang="zh-CN" altLang="en-US"/>
          </a:p>
        </p:txBody>
      </p:sp>
    </p:spTree>
    <p:extLst>
      <p:ext uri="{BB962C8B-B14F-4D97-AF65-F5344CB8AC3E}">
        <p14:creationId xmlns:p14="http://schemas.microsoft.com/office/powerpoint/2010/main" val="3177253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AB152-BDDA-4DD6-A403-D07B838B30F7}"/>
              </a:ext>
            </a:extLst>
          </p:cNvPr>
          <p:cNvSpPr>
            <a:spLocks noGrp="1"/>
          </p:cNvSpPr>
          <p:nvPr>
            <p:ph type="title"/>
          </p:nvPr>
        </p:nvSpPr>
        <p:spPr>
          <a:xfrm>
            <a:off x="629841" y="457200"/>
            <a:ext cx="2949178" cy="1600200"/>
          </a:xfrm>
        </p:spPr>
        <p:txBody>
          <a:bodyPr anchor="b"/>
          <a:lstStyle>
            <a:lvl1pPr>
              <a:defRPr sz="24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00F5DAED-A92F-4933-8795-E3DC2BCDF16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Text Placeholder 3">
            <a:extLst>
              <a:ext uri="{FF2B5EF4-FFF2-40B4-BE49-F238E27FC236}">
                <a16:creationId xmlns:a16="http://schemas.microsoft.com/office/drawing/2014/main" id="{58D7F89F-0B03-42D1-9DB7-FFF3D39D6A6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ltLang="zh-CN"/>
              <a:t>Edit Master text styles</a:t>
            </a:r>
          </a:p>
        </p:txBody>
      </p:sp>
      <p:sp>
        <p:nvSpPr>
          <p:cNvPr id="5" name="Date Placeholder 4">
            <a:extLst>
              <a:ext uri="{FF2B5EF4-FFF2-40B4-BE49-F238E27FC236}">
                <a16:creationId xmlns:a16="http://schemas.microsoft.com/office/drawing/2014/main" id="{A355A829-3C61-4FF5-896D-73F02A8569E3}"/>
              </a:ext>
            </a:extLst>
          </p:cNvPr>
          <p:cNvSpPr>
            <a:spLocks noGrp="1"/>
          </p:cNvSpPr>
          <p:nvPr>
            <p:ph type="dt" sz="half" idx="10"/>
          </p:nvPr>
        </p:nvSpPr>
        <p:spPr/>
        <p:txBody>
          <a:bodyPr/>
          <a:lstStyle/>
          <a:p>
            <a:fld id="{D6BCAF93-1568-498B-B9A0-652E47E92075}" type="datetimeFigureOut">
              <a:rPr lang="zh-CN" altLang="en-US" smtClean="0"/>
              <a:t>2018/4/1</a:t>
            </a:fld>
            <a:endParaRPr lang="zh-CN" altLang="en-US"/>
          </a:p>
        </p:txBody>
      </p:sp>
      <p:sp>
        <p:nvSpPr>
          <p:cNvPr id="6" name="Footer Placeholder 5">
            <a:extLst>
              <a:ext uri="{FF2B5EF4-FFF2-40B4-BE49-F238E27FC236}">
                <a16:creationId xmlns:a16="http://schemas.microsoft.com/office/drawing/2014/main" id="{53D64855-A377-4629-B74B-3B98DBB128AE}"/>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66A1DD7C-AEEB-4F5B-BB64-8D148A1EC74B}"/>
              </a:ext>
            </a:extLst>
          </p:cNvPr>
          <p:cNvSpPr>
            <a:spLocks noGrp="1"/>
          </p:cNvSpPr>
          <p:nvPr>
            <p:ph type="sldNum" sz="quarter" idx="12"/>
          </p:nvPr>
        </p:nvSpPr>
        <p:spPr/>
        <p:txBody>
          <a:bodyPr/>
          <a:lstStyle/>
          <a:p>
            <a:fld id="{71A1CEA1-3340-4C84-A790-081D48222285}" type="slidenum">
              <a:rPr lang="zh-CN" altLang="en-US" smtClean="0"/>
              <a:t>‹#›</a:t>
            </a:fld>
            <a:endParaRPr lang="zh-CN" altLang="en-US"/>
          </a:p>
        </p:txBody>
      </p:sp>
    </p:spTree>
    <p:extLst>
      <p:ext uri="{BB962C8B-B14F-4D97-AF65-F5344CB8AC3E}">
        <p14:creationId xmlns:p14="http://schemas.microsoft.com/office/powerpoint/2010/main" val="2856089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AF867D-CE7D-41A8-8187-45F1C17E06D3}"/>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96C1FBED-758F-4E42-8976-DADD8E97004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4C7900B9-4206-4F93-98C8-1FF89BBEE5C5}"/>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6BCAF93-1568-498B-B9A0-652E47E92075}" type="datetimeFigureOut">
              <a:rPr lang="zh-CN" altLang="en-US" smtClean="0"/>
              <a:t>2018/4/1</a:t>
            </a:fld>
            <a:endParaRPr lang="zh-CN" altLang="en-US"/>
          </a:p>
        </p:txBody>
      </p:sp>
      <p:sp>
        <p:nvSpPr>
          <p:cNvPr id="5" name="Footer Placeholder 4">
            <a:extLst>
              <a:ext uri="{FF2B5EF4-FFF2-40B4-BE49-F238E27FC236}">
                <a16:creationId xmlns:a16="http://schemas.microsoft.com/office/drawing/2014/main" id="{3D485FE3-512A-4655-801F-DC286385F1DB}"/>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77346518-FE75-4EBE-B0BB-F3E7A0617476}"/>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1A1CEA1-3340-4C84-A790-081D48222285}" type="slidenum">
              <a:rPr lang="zh-CN" altLang="en-US" smtClean="0"/>
              <a:t>‹#›</a:t>
            </a:fld>
            <a:endParaRPr lang="zh-CN" altLang="en-US"/>
          </a:p>
        </p:txBody>
      </p:sp>
    </p:spTree>
    <p:extLst>
      <p:ext uri="{BB962C8B-B14F-4D97-AF65-F5344CB8AC3E}">
        <p14:creationId xmlns:p14="http://schemas.microsoft.com/office/powerpoint/2010/main" val="348777747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E9162-C2BD-4B3E-B2A4-E3413F5B86DC}"/>
              </a:ext>
            </a:extLst>
          </p:cNvPr>
          <p:cNvSpPr>
            <a:spLocks noGrp="1"/>
          </p:cNvSpPr>
          <p:nvPr>
            <p:ph type="ctrTitle"/>
          </p:nvPr>
        </p:nvSpPr>
        <p:spPr>
          <a:xfrm>
            <a:off x="896702" y="1122363"/>
            <a:ext cx="7104298" cy="2387600"/>
          </a:xfrm>
        </p:spPr>
        <p:txBody>
          <a:bodyPr>
            <a:normAutofit/>
          </a:bodyPr>
          <a:lstStyle/>
          <a:p>
            <a:r>
              <a:rPr lang="en-US" altLang="zh-CN" sz="2800" dirty="0"/>
              <a:t>Intro to GEOG 472/572: Geovisual Analytics</a:t>
            </a:r>
            <a:endParaRPr lang="zh-CN" altLang="en-US" sz="2800" dirty="0"/>
          </a:p>
        </p:txBody>
      </p:sp>
      <p:sp>
        <p:nvSpPr>
          <p:cNvPr id="3" name="Subtitle 2">
            <a:extLst>
              <a:ext uri="{FF2B5EF4-FFF2-40B4-BE49-F238E27FC236}">
                <a16:creationId xmlns:a16="http://schemas.microsoft.com/office/drawing/2014/main" id="{DB124A11-D6B8-45A4-9258-D02C278EFA2D}"/>
              </a:ext>
            </a:extLst>
          </p:cNvPr>
          <p:cNvSpPr>
            <a:spLocks noGrp="1"/>
          </p:cNvSpPr>
          <p:nvPr>
            <p:ph type="subTitle" idx="1"/>
          </p:nvPr>
        </p:nvSpPr>
        <p:spPr>
          <a:xfrm>
            <a:off x="1143000" y="4352981"/>
            <a:ext cx="6858000" cy="1382649"/>
          </a:xfrm>
        </p:spPr>
        <p:txBody>
          <a:bodyPr>
            <a:normAutofit lnSpcReduction="10000"/>
          </a:bodyPr>
          <a:lstStyle/>
          <a:p>
            <a:r>
              <a:rPr lang="en-US" altLang="zh-CN" dirty="0"/>
              <a:t>Bo Zhao</a:t>
            </a:r>
          </a:p>
          <a:p>
            <a:endParaRPr lang="en-US" altLang="zh-CN" dirty="0"/>
          </a:p>
          <a:p>
            <a:endParaRPr lang="en-US" altLang="zh-CN" dirty="0"/>
          </a:p>
          <a:p>
            <a:r>
              <a:rPr lang="en-US" altLang="zh-CN" dirty="0"/>
              <a:t>Oregon State University</a:t>
            </a:r>
            <a:endParaRPr lang="zh-CN" altLang="en-US" dirty="0"/>
          </a:p>
        </p:txBody>
      </p:sp>
      <p:sp>
        <p:nvSpPr>
          <p:cNvPr id="4" name="TextBox 3">
            <a:extLst>
              <a:ext uri="{FF2B5EF4-FFF2-40B4-BE49-F238E27FC236}">
                <a16:creationId xmlns:a16="http://schemas.microsoft.com/office/drawing/2014/main" id="{42E75B0E-E58B-4109-8FCC-E4092BE6F010}"/>
              </a:ext>
            </a:extLst>
          </p:cNvPr>
          <p:cNvSpPr txBox="1"/>
          <p:nvPr/>
        </p:nvSpPr>
        <p:spPr>
          <a:xfrm>
            <a:off x="424076" y="530238"/>
            <a:ext cx="3667992" cy="369332"/>
          </a:xfrm>
          <a:prstGeom prst="rect">
            <a:avLst/>
          </a:prstGeom>
          <a:noFill/>
        </p:spPr>
        <p:txBody>
          <a:bodyPr wrap="none" rtlCol="0">
            <a:spAutoFit/>
          </a:bodyPr>
          <a:lstStyle/>
          <a:p>
            <a:r>
              <a:rPr lang="en-US" altLang="zh-CN" dirty="0"/>
              <a:t>GEOG 472/572: Geovisual Analytics</a:t>
            </a:r>
            <a:endParaRPr lang="zh-CN" altLang="en-US" dirty="0"/>
          </a:p>
        </p:txBody>
      </p:sp>
      <p:cxnSp>
        <p:nvCxnSpPr>
          <p:cNvPr id="6" name="Straight Connector 5">
            <a:extLst>
              <a:ext uri="{FF2B5EF4-FFF2-40B4-BE49-F238E27FC236}">
                <a16:creationId xmlns:a16="http://schemas.microsoft.com/office/drawing/2014/main" id="{20B549D1-B9FE-4FEC-A769-3C51032FCC57}"/>
              </a:ext>
            </a:extLst>
          </p:cNvPr>
          <p:cNvCxnSpPr/>
          <p:nvPr/>
        </p:nvCxnSpPr>
        <p:spPr>
          <a:xfrm>
            <a:off x="1138243" y="3676650"/>
            <a:ext cx="3362325"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A598BC7-DF78-493E-8F06-B93A82231D11}"/>
              </a:ext>
            </a:extLst>
          </p:cNvPr>
          <p:cNvCxnSpPr/>
          <p:nvPr/>
        </p:nvCxnSpPr>
        <p:spPr>
          <a:xfrm>
            <a:off x="4500568" y="3676650"/>
            <a:ext cx="3362325" cy="0"/>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89CA0CD-DCDC-43CA-B8C8-A80E17CF8D9D}"/>
              </a:ext>
            </a:extLst>
          </p:cNvPr>
          <p:cNvSpPr txBox="1"/>
          <p:nvPr/>
        </p:nvSpPr>
        <p:spPr>
          <a:xfrm>
            <a:off x="5008284" y="520556"/>
            <a:ext cx="3038011" cy="388696"/>
          </a:xfrm>
          <a:prstGeom prst="rect">
            <a:avLst/>
          </a:prstGeom>
          <a:noFill/>
        </p:spPr>
        <p:txBody>
          <a:bodyPr wrap="none" rtlCol="0">
            <a:spAutoFit/>
          </a:bodyPr>
          <a:lstStyle/>
          <a:p>
            <a:pPr>
              <a:lnSpc>
                <a:spcPct val="107000"/>
              </a:lnSpc>
              <a:spcAft>
                <a:spcPts val="0"/>
              </a:spcAft>
            </a:pPr>
            <a:r>
              <a:rPr lang="en-US" altLang="zh-CN" dirty="0"/>
              <a:t>TR  1100 -1150 @ WITH 205</a:t>
            </a:r>
            <a:endParaRPr lang="zh-CN" altLang="zh-CN" dirty="0"/>
          </a:p>
        </p:txBody>
      </p:sp>
      <p:pic>
        <p:nvPicPr>
          <p:cNvPr id="8" name="Picture 7" descr="A black sign with white text&#10;&#10;Description generated with high confidence">
            <a:extLst>
              <a:ext uri="{FF2B5EF4-FFF2-40B4-BE49-F238E27FC236}">
                <a16:creationId xmlns:a16="http://schemas.microsoft.com/office/drawing/2014/main" id="{70AE99B6-B356-47F6-9B7B-C387CE2774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2575" y="4771542"/>
            <a:ext cx="1798849" cy="388696"/>
          </a:xfrm>
          <a:prstGeom prst="rect">
            <a:avLst/>
          </a:prstGeom>
        </p:spPr>
      </p:pic>
    </p:spTree>
    <p:extLst>
      <p:ext uri="{BB962C8B-B14F-4D97-AF65-F5344CB8AC3E}">
        <p14:creationId xmlns:p14="http://schemas.microsoft.com/office/powerpoint/2010/main" val="3803060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550" y="2587626"/>
            <a:ext cx="5365750" cy="1325563"/>
          </a:xfrm>
        </p:spPr>
        <p:txBody>
          <a:bodyPr/>
          <a:lstStyle/>
          <a:p>
            <a:r>
              <a:rPr lang="en-US" dirty="0"/>
              <a:t>Any questions?</a:t>
            </a:r>
          </a:p>
        </p:txBody>
      </p:sp>
    </p:spTree>
    <p:extLst>
      <p:ext uri="{BB962C8B-B14F-4D97-AF65-F5344CB8AC3E}">
        <p14:creationId xmlns:p14="http://schemas.microsoft.com/office/powerpoint/2010/main" val="2667602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 descr="https://lh6.googleusercontent.com/wEaC8rPGDdPU-qdRQYyT7_v3a_q-DyYMQwaQ-v_BOL9YXnpQc5a9HIbD9z0o50eJKzVkxBtqBWsnRgqNGCsc0lTrHCsIQjCWCkbMrN6w9luSD33CIFmMaRqKYbgQlAcE_DDUpEep55Q">
            <a:extLst>
              <a:ext uri="{FF2B5EF4-FFF2-40B4-BE49-F238E27FC236}">
                <a16:creationId xmlns:a16="http://schemas.microsoft.com/office/drawing/2014/main" id="{4F553800-2BA0-4236-AB80-3ECDA1AA43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12" y="99111"/>
            <a:ext cx="8961120" cy="324280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id="{164788AF-78B0-4C39-9BF7-9CC39D614ED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06810" y="5592602"/>
            <a:ext cx="1645920" cy="1164910"/>
          </a:xfrm>
          <a:prstGeom prst="rect">
            <a:avLst/>
          </a:prstGeom>
          <a:ln w="3175">
            <a:solidFill>
              <a:schemeClr val="tx1"/>
            </a:solidFill>
          </a:ln>
        </p:spPr>
      </p:pic>
      <p:sp>
        <p:nvSpPr>
          <p:cNvPr id="26" name="Rectangle 25">
            <a:extLst>
              <a:ext uri="{FF2B5EF4-FFF2-40B4-BE49-F238E27FC236}">
                <a16:creationId xmlns:a16="http://schemas.microsoft.com/office/drawing/2014/main" id="{510EAEE2-A559-4BA4-BA65-E3E2AB49B01D}"/>
              </a:ext>
            </a:extLst>
          </p:cNvPr>
          <p:cNvSpPr/>
          <p:nvPr/>
        </p:nvSpPr>
        <p:spPr>
          <a:xfrm>
            <a:off x="1704392" y="410140"/>
            <a:ext cx="2639008" cy="1092607"/>
          </a:xfrm>
          <a:prstGeom prst="rect">
            <a:avLst/>
          </a:prstGeom>
        </p:spPr>
        <p:txBody>
          <a:bodyPr wrap="square">
            <a:spAutoFit/>
          </a:bodyPr>
          <a:lstStyle/>
          <a:p>
            <a:pPr eaLnBrk="0" fontAlgn="base" hangingPunct="0">
              <a:spcBef>
                <a:spcPct val="0"/>
              </a:spcBef>
              <a:spcAft>
                <a:spcPct val="0"/>
              </a:spcAft>
            </a:pPr>
            <a:r>
              <a:rPr lang="en-US" altLang="en-US" sz="1200" dirty="0">
                <a:solidFill>
                  <a:srgbClr val="C00000"/>
                </a:solidFill>
                <a:latin typeface="Gill Sans MT" panose="020B0502020104020203" pitchFamily="34" charset="0"/>
              </a:rPr>
              <a:t>Teaching</a:t>
            </a:r>
            <a:endParaRPr lang="en-US" altLang="en-US" sz="1100" dirty="0">
              <a:solidFill>
                <a:srgbClr val="C00000"/>
              </a:solidFill>
              <a:latin typeface="Gill Sans MT" panose="020B0502020104020203" pitchFamily="34" charset="0"/>
            </a:endParaRPr>
          </a:p>
          <a:p>
            <a:pPr eaLnBrk="0" fontAlgn="base" hangingPunct="0">
              <a:spcBef>
                <a:spcPct val="0"/>
              </a:spcBef>
              <a:spcAft>
                <a:spcPct val="0"/>
              </a:spcAft>
            </a:pPr>
            <a:endParaRPr lang="en-US" altLang="en-US" sz="300" dirty="0">
              <a:solidFill>
                <a:srgbClr val="C00000"/>
              </a:solidFill>
              <a:latin typeface="Gill Sans MT" panose="020B0502020104020203" pitchFamily="34" charset="0"/>
            </a:endParaRPr>
          </a:p>
          <a:p>
            <a:pPr marL="171450" indent="-171450" eaLnBrk="0" fontAlgn="base" hangingPunct="0">
              <a:spcBef>
                <a:spcPct val="0"/>
              </a:spcBef>
              <a:spcAft>
                <a:spcPct val="0"/>
              </a:spcAft>
              <a:buFont typeface="Arial" panose="020B0604020202020204" pitchFamily="34" charset="0"/>
              <a:buChar char="•"/>
            </a:pPr>
            <a:r>
              <a:rPr lang="en-US" altLang="en-US" sz="1000" dirty="0">
                <a:solidFill>
                  <a:schemeClr val="tx1">
                    <a:lumMod val="75000"/>
                    <a:lumOff val="25000"/>
                  </a:schemeClr>
                </a:solidFill>
                <a:latin typeface="Gill Sans MT" panose="020B0502020104020203" pitchFamily="34" charset="0"/>
              </a:rPr>
              <a:t>GEOG 370 - WT: Cartography</a:t>
            </a:r>
          </a:p>
          <a:p>
            <a:pPr marL="171450" indent="-171450" eaLnBrk="0" fontAlgn="base" hangingPunct="0">
              <a:spcBef>
                <a:spcPct val="0"/>
              </a:spcBef>
              <a:spcAft>
                <a:spcPct val="0"/>
              </a:spcAft>
              <a:buFont typeface="Arial" panose="020B0604020202020204" pitchFamily="34" charset="0"/>
              <a:buChar char="•"/>
            </a:pPr>
            <a:r>
              <a:rPr lang="en-US" altLang="en-US" sz="1000" dirty="0">
                <a:solidFill>
                  <a:schemeClr val="tx1">
                    <a:lumMod val="75000"/>
                    <a:lumOff val="25000"/>
                  </a:schemeClr>
                </a:solidFill>
                <a:latin typeface="Gill Sans MT" panose="020B0502020104020203" pitchFamily="34" charset="0"/>
              </a:rPr>
              <a:t>GEOG 371 - FL: Web Mapping</a:t>
            </a:r>
          </a:p>
          <a:p>
            <a:pPr marL="171450" indent="-171450" eaLnBrk="0" fontAlgn="base" hangingPunct="0">
              <a:spcBef>
                <a:spcPct val="0"/>
              </a:spcBef>
              <a:spcAft>
                <a:spcPct val="0"/>
              </a:spcAft>
              <a:buFont typeface="Arial" panose="020B0604020202020204" pitchFamily="34" charset="0"/>
              <a:buChar char="•"/>
            </a:pPr>
            <a:r>
              <a:rPr lang="en-US" altLang="en-US" sz="1000" dirty="0">
                <a:solidFill>
                  <a:schemeClr val="tx1">
                    <a:lumMod val="75000"/>
                    <a:lumOff val="25000"/>
                  </a:schemeClr>
                </a:solidFill>
                <a:latin typeface="Gill Sans MT" panose="020B0502020104020203" pitchFamily="34" charset="0"/>
              </a:rPr>
              <a:t>GEOG 4</a:t>
            </a:r>
            <a:r>
              <a:rPr lang="en-US" altLang="zh-CN" sz="1000" dirty="0">
                <a:solidFill>
                  <a:schemeClr val="tx1">
                    <a:lumMod val="75000"/>
                    <a:lumOff val="25000"/>
                  </a:schemeClr>
                </a:solidFill>
                <a:latin typeface="Gill Sans MT" panose="020B0502020104020203" pitchFamily="34" charset="0"/>
              </a:rPr>
              <a:t>/5</a:t>
            </a:r>
            <a:r>
              <a:rPr lang="en-US" altLang="en-US" sz="1000" dirty="0">
                <a:solidFill>
                  <a:schemeClr val="tx1">
                    <a:lumMod val="75000"/>
                    <a:lumOff val="25000"/>
                  </a:schemeClr>
                </a:solidFill>
                <a:latin typeface="Gill Sans MT" panose="020B0502020104020203" pitchFamily="34" charset="0"/>
              </a:rPr>
              <a:t>72 - SP: Geovisual Analytics</a:t>
            </a:r>
          </a:p>
          <a:p>
            <a:pPr marL="171450" indent="-171450" eaLnBrk="0" fontAlgn="base" hangingPunct="0">
              <a:spcBef>
                <a:spcPct val="0"/>
              </a:spcBef>
              <a:spcAft>
                <a:spcPct val="0"/>
              </a:spcAft>
              <a:buFont typeface="Arial" panose="020B0604020202020204" pitchFamily="34" charset="0"/>
              <a:buChar char="•"/>
            </a:pPr>
            <a:r>
              <a:rPr lang="en-US" altLang="en-US" sz="1000" dirty="0">
                <a:solidFill>
                  <a:schemeClr val="tx1">
                    <a:lumMod val="75000"/>
                    <a:lumOff val="25000"/>
                  </a:schemeClr>
                </a:solidFill>
                <a:latin typeface="Gill Sans MT" panose="020B0502020104020203" pitchFamily="34" charset="0"/>
              </a:rPr>
              <a:t>GEOG </a:t>
            </a:r>
            <a:r>
              <a:rPr lang="en-US" altLang="zh-CN" sz="1000" dirty="0">
                <a:solidFill>
                  <a:schemeClr val="tx1">
                    <a:lumMod val="75000"/>
                    <a:lumOff val="25000"/>
                  </a:schemeClr>
                </a:solidFill>
                <a:latin typeface="Gill Sans MT" panose="020B0502020104020203" pitchFamily="34" charset="0"/>
              </a:rPr>
              <a:t>5</a:t>
            </a:r>
            <a:r>
              <a:rPr lang="en-US" altLang="en-US" sz="1000" dirty="0">
                <a:solidFill>
                  <a:schemeClr val="tx1">
                    <a:lumMod val="75000"/>
                    <a:lumOff val="25000"/>
                  </a:schemeClr>
                </a:solidFill>
                <a:latin typeface="Gill Sans MT" panose="020B0502020104020203" pitchFamily="34" charset="0"/>
              </a:rPr>
              <a:t>71 - FL: Web Mapping</a:t>
            </a:r>
          </a:p>
          <a:p>
            <a:pPr marL="171450" indent="-171450" eaLnBrk="0" fontAlgn="base" hangingPunct="0">
              <a:spcBef>
                <a:spcPct val="0"/>
              </a:spcBef>
              <a:spcAft>
                <a:spcPct val="0"/>
              </a:spcAft>
              <a:buFont typeface="Arial" panose="020B0604020202020204" pitchFamily="34" charset="0"/>
              <a:buChar char="•"/>
            </a:pPr>
            <a:endParaRPr lang="en-US" altLang="en-US" sz="1000" dirty="0">
              <a:solidFill>
                <a:schemeClr val="tx1">
                  <a:lumMod val="75000"/>
                  <a:lumOff val="25000"/>
                </a:schemeClr>
              </a:solidFill>
              <a:latin typeface="Gill Sans MT" panose="020B0502020104020203" pitchFamily="34" charset="0"/>
            </a:endParaRPr>
          </a:p>
        </p:txBody>
      </p:sp>
      <p:pic>
        <p:nvPicPr>
          <p:cNvPr id="27" name="Picture 26">
            <a:extLst>
              <a:ext uri="{FF2B5EF4-FFF2-40B4-BE49-F238E27FC236}">
                <a16:creationId xmlns:a16="http://schemas.microsoft.com/office/drawing/2014/main" id="{8B3B7236-7982-4D55-BF2A-D954D321833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15306" y="3505200"/>
            <a:ext cx="2276294" cy="3252312"/>
          </a:xfrm>
          <a:prstGeom prst="rect">
            <a:avLst/>
          </a:prstGeom>
          <a:ln w="3175">
            <a:solidFill>
              <a:schemeClr val="tx1"/>
            </a:solidFill>
          </a:ln>
        </p:spPr>
      </p:pic>
      <p:pic>
        <p:nvPicPr>
          <p:cNvPr id="28" name="Picture 27">
            <a:extLst>
              <a:ext uri="{FF2B5EF4-FFF2-40B4-BE49-F238E27FC236}">
                <a16:creationId xmlns:a16="http://schemas.microsoft.com/office/drawing/2014/main" id="{F8D02FC0-6EF3-4350-88D3-CFCF1AA7998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b="-1928"/>
          <a:stretch/>
        </p:blipFill>
        <p:spPr>
          <a:xfrm>
            <a:off x="2746341" y="3494345"/>
            <a:ext cx="1812735" cy="1207081"/>
          </a:xfrm>
          <a:prstGeom prst="rect">
            <a:avLst/>
          </a:prstGeom>
          <a:ln w="3175">
            <a:solidFill>
              <a:schemeClr val="tx1"/>
            </a:solidFill>
          </a:ln>
        </p:spPr>
      </p:pic>
      <p:pic>
        <p:nvPicPr>
          <p:cNvPr id="29" name="Picture 28">
            <a:extLst>
              <a:ext uri="{FF2B5EF4-FFF2-40B4-BE49-F238E27FC236}">
                <a16:creationId xmlns:a16="http://schemas.microsoft.com/office/drawing/2014/main" id="{D9D3CF35-177A-44C4-BA4A-230A8F899483}"/>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0521" r="18242" b="9116"/>
          <a:stretch/>
        </p:blipFill>
        <p:spPr>
          <a:xfrm>
            <a:off x="4906810" y="3886200"/>
            <a:ext cx="1645920" cy="1567516"/>
          </a:xfrm>
          <a:prstGeom prst="rect">
            <a:avLst/>
          </a:prstGeom>
          <a:ln w="3175">
            <a:solidFill>
              <a:schemeClr val="tx1"/>
            </a:solidFill>
          </a:ln>
        </p:spPr>
      </p:pic>
      <p:sp>
        <p:nvSpPr>
          <p:cNvPr id="30" name="Rectangle 29">
            <a:extLst>
              <a:ext uri="{FF2B5EF4-FFF2-40B4-BE49-F238E27FC236}">
                <a16:creationId xmlns:a16="http://schemas.microsoft.com/office/drawing/2014/main" id="{07E9C72E-1133-45EA-97F2-C904A8EBBD03}"/>
              </a:ext>
            </a:extLst>
          </p:cNvPr>
          <p:cNvSpPr/>
          <p:nvPr/>
        </p:nvSpPr>
        <p:spPr>
          <a:xfrm>
            <a:off x="4906810" y="3425347"/>
            <a:ext cx="1645920" cy="461665"/>
          </a:xfrm>
          <a:prstGeom prst="rect">
            <a:avLst/>
          </a:prstGeom>
          <a:ln w="3175">
            <a:noFill/>
          </a:ln>
        </p:spPr>
        <p:txBody>
          <a:bodyPr wrap="square">
            <a:spAutoFit/>
          </a:bodyPr>
          <a:lstStyle/>
          <a:p>
            <a:r>
              <a:rPr lang="en-US" altLang="zh-CN" sz="1200" dirty="0">
                <a:solidFill>
                  <a:srgbClr val="C00000"/>
                </a:solidFill>
                <a:latin typeface="Gill Sans MT" panose="020B0502020104020203" pitchFamily="34" charset="0"/>
              </a:rPr>
              <a:t>Previous collaboration with students</a:t>
            </a:r>
            <a:endParaRPr lang="en-US" sz="1200" dirty="0">
              <a:solidFill>
                <a:srgbClr val="C00000"/>
              </a:solidFill>
              <a:latin typeface="Gill Sans MT" panose="020B0502020104020203" pitchFamily="34" charset="0"/>
            </a:endParaRPr>
          </a:p>
        </p:txBody>
      </p:sp>
      <p:sp>
        <p:nvSpPr>
          <p:cNvPr id="31" name="Isosceles Triangle 30">
            <a:extLst>
              <a:ext uri="{FF2B5EF4-FFF2-40B4-BE49-F238E27FC236}">
                <a16:creationId xmlns:a16="http://schemas.microsoft.com/office/drawing/2014/main" id="{4BE4B949-09BA-48D5-97D2-1169ADA78F72}"/>
              </a:ext>
            </a:extLst>
          </p:cNvPr>
          <p:cNvSpPr/>
          <p:nvPr/>
        </p:nvSpPr>
        <p:spPr>
          <a:xfrm>
            <a:off x="776738" y="4643019"/>
            <a:ext cx="1855308" cy="1599404"/>
          </a:xfrm>
          <a:prstGeom prst="triangle">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32" name="Rectangle 31">
            <a:extLst>
              <a:ext uri="{FF2B5EF4-FFF2-40B4-BE49-F238E27FC236}">
                <a16:creationId xmlns:a16="http://schemas.microsoft.com/office/drawing/2014/main" id="{11DE6C04-9E4B-4D0F-9614-09D5FE5D5AF4}"/>
              </a:ext>
            </a:extLst>
          </p:cNvPr>
          <p:cNvSpPr/>
          <p:nvPr/>
        </p:nvSpPr>
        <p:spPr>
          <a:xfrm>
            <a:off x="1072182" y="4255150"/>
            <a:ext cx="1301373" cy="584775"/>
          </a:xfrm>
          <a:prstGeom prst="rect">
            <a:avLst/>
          </a:prstGeom>
        </p:spPr>
        <p:txBody>
          <a:bodyPr wrap="square">
            <a:spAutoFit/>
          </a:bodyPr>
          <a:lstStyle/>
          <a:p>
            <a:pPr algn="ctr"/>
            <a:r>
              <a:rPr lang="en-US" altLang="zh-CN" sz="900" i="1" dirty="0">
                <a:latin typeface="Gill Sans MT" panose="020B0502020104020203" pitchFamily="34" charset="0"/>
              </a:rPr>
              <a:t>Location based social media</a:t>
            </a:r>
          </a:p>
          <a:p>
            <a:pPr algn="ctr"/>
            <a:r>
              <a:rPr lang="en-US" sz="1400" dirty="0">
                <a:latin typeface="Gill Sans MT" panose="020B0502020104020203" pitchFamily="34" charset="0"/>
              </a:rPr>
              <a:t>Spatiality</a:t>
            </a:r>
            <a:endParaRPr lang="en-US" dirty="0">
              <a:latin typeface="Gill Sans MT" panose="020B0502020104020203" pitchFamily="34" charset="0"/>
            </a:endParaRPr>
          </a:p>
        </p:txBody>
      </p:sp>
      <p:sp>
        <p:nvSpPr>
          <p:cNvPr id="33" name="Rectangle 32">
            <a:extLst>
              <a:ext uri="{FF2B5EF4-FFF2-40B4-BE49-F238E27FC236}">
                <a16:creationId xmlns:a16="http://schemas.microsoft.com/office/drawing/2014/main" id="{0DBBDCE3-5629-4B1B-BC25-AE72AD351D17}"/>
              </a:ext>
            </a:extLst>
          </p:cNvPr>
          <p:cNvSpPr/>
          <p:nvPr/>
        </p:nvSpPr>
        <p:spPr>
          <a:xfrm>
            <a:off x="2023453" y="6171968"/>
            <a:ext cx="1260081" cy="446276"/>
          </a:xfrm>
          <a:prstGeom prst="rect">
            <a:avLst/>
          </a:prstGeom>
        </p:spPr>
        <p:txBody>
          <a:bodyPr wrap="square">
            <a:spAutoFit/>
          </a:bodyPr>
          <a:lstStyle/>
          <a:p>
            <a:pPr algn="ctr"/>
            <a:r>
              <a:rPr lang="en-US" sz="1400" dirty="0">
                <a:latin typeface="Gill Sans MT" panose="020B0502020104020203" pitchFamily="34" charset="0"/>
              </a:rPr>
              <a:t>Computation</a:t>
            </a:r>
            <a:endParaRPr lang="en-US" dirty="0">
              <a:latin typeface="Gill Sans MT" panose="020B0502020104020203" pitchFamily="34" charset="0"/>
            </a:endParaRPr>
          </a:p>
          <a:p>
            <a:pPr algn="ctr"/>
            <a:r>
              <a:rPr lang="en-US" sz="900" i="1" dirty="0">
                <a:latin typeface="Gill Sans MT" panose="020B0502020104020203" pitchFamily="34" charset="0"/>
              </a:rPr>
              <a:t>Deep Learning</a:t>
            </a:r>
          </a:p>
        </p:txBody>
      </p:sp>
      <p:sp>
        <p:nvSpPr>
          <p:cNvPr id="34" name="Rectangle 33">
            <a:extLst>
              <a:ext uri="{FF2B5EF4-FFF2-40B4-BE49-F238E27FC236}">
                <a16:creationId xmlns:a16="http://schemas.microsoft.com/office/drawing/2014/main" id="{257F0382-62DC-4628-862D-5048A2FB9367}"/>
              </a:ext>
            </a:extLst>
          </p:cNvPr>
          <p:cNvSpPr/>
          <p:nvPr/>
        </p:nvSpPr>
        <p:spPr>
          <a:xfrm>
            <a:off x="62928" y="6172841"/>
            <a:ext cx="1701081" cy="446276"/>
          </a:xfrm>
          <a:prstGeom prst="rect">
            <a:avLst/>
          </a:prstGeom>
        </p:spPr>
        <p:txBody>
          <a:bodyPr wrap="square">
            <a:spAutoFit/>
          </a:bodyPr>
          <a:lstStyle/>
          <a:p>
            <a:pPr algn="ctr"/>
            <a:r>
              <a:rPr lang="en-US" altLang="zh-CN" sz="1400" dirty="0">
                <a:latin typeface="Gill Sans MT" panose="020B0502020104020203" pitchFamily="34" charset="0"/>
              </a:rPr>
              <a:t>Representation</a:t>
            </a:r>
          </a:p>
          <a:p>
            <a:pPr algn="ctr"/>
            <a:r>
              <a:rPr lang="en-US" sz="900" i="1" dirty="0">
                <a:latin typeface="Gill Sans MT" panose="020B0502020104020203" pitchFamily="34" charset="0"/>
              </a:rPr>
              <a:t>Storytelling with interactive map</a:t>
            </a:r>
          </a:p>
        </p:txBody>
      </p:sp>
      <p:sp>
        <p:nvSpPr>
          <p:cNvPr id="35" name="TextBox 34">
            <a:extLst>
              <a:ext uri="{FF2B5EF4-FFF2-40B4-BE49-F238E27FC236}">
                <a16:creationId xmlns:a16="http://schemas.microsoft.com/office/drawing/2014/main" id="{964B346C-2DD9-427F-A6BA-6FF6FA5D5AC1}"/>
              </a:ext>
            </a:extLst>
          </p:cNvPr>
          <p:cNvSpPr txBox="1"/>
          <p:nvPr/>
        </p:nvSpPr>
        <p:spPr>
          <a:xfrm>
            <a:off x="977022" y="5422664"/>
            <a:ext cx="1476614" cy="600164"/>
          </a:xfrm>
          <a:prstGeom prst="rect">
            <a:avLst/>
          </a:prstGeom>
          <a:noFill/>
        </p:spPr>
        <p:txBody>
          <a:bodyPr wrap="square" rtlCol="0">
            <a:spAutoFit/>
          </a:bodyPr>
          <a:lstStyle/>
          <a:p>
            <a:pPr algn="ctr"/>
            <a:r>
              <a:rPr lang="en-US" sz="1100" dirty="0">
                <a:latin typeface="Gill Sans MT" panose="020B0502020104020203" pitchFamily="34" charset="0"/>
              </a:rPr>
              <a:t>Environment</a:t>
            </a:r>
          </a:p>
          <a:p>
            <a:pPr algn="ctr"/>
            <a:r>
              <a:rPr lang="en-US" altLang="zh-CN" sz="1100" dirty="0">
                <a:latin typeface="Gill Sans MT" panose="020B0502020104020203" pitchFamily="34" charset="0"/>
              </a:rPr>
              <a:t>Fake News, Food Desert, etc.</a:t>
            </a:r>
            <a:endParaRPr lang="en-US" sz="1100" dirty="0">
              <a:latin typeface="Gill Sans MT" panose="020B0502020104020203" pitchFamily="34" charset="0"/>
            </a:endParaRPr>
          </a:p>
        </p:txBody>
      </p:sp>
      <p:pic>
        <p:nvPicPr>
          <p:cNvPr id="36" name="Picture 35">
            <a:extLst>
              <a:ext uri="{FF2B5EF4-FFF2-40B4-BE49-F238E27FC236}">
                <a16:creationId xmlns:a16="http://schemas.microsoft.com/office/drawing/2014/main" id="{B3198B82-3EFD-40D9-83EA-A4192FC1BFC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65104" y="6332148"/>
            <a:ext cx="1368091" cy="435236"/>
          </a:xfrm>
          <a:prstGeom prst="rect">
            <a:avLst/>
          </a:prstGeom>
        </p:spPr>
      </p:pic>
      <p:sp>
        <p:nvSpPr>
          <p:cNvPr id="37" name="Rectangle 36">
            <a:extLst>
              <a:ext uri="{FF2B5EF4-FFF2-40B4-BE49-F238E27FC236}">
                <a16:creationId xmlns:a16="http://schemas.microsoft.com/office/drawing/2014/main" id="{685F6EE6-B4CD-4261-A37D-D5D6F7F0D1DA}"/>
              </a:ext>
            </a:extLst>
          </p:cNvPr>
          <p:cNvSpPr/>
          <p:nvPr/>
        </p:nvSpPr>
        <p:spPr>
          <a:xfrm>
            <a:off x="154062" y="3432041"/>
            <a:ext cx="1645920" cy="276999"/>
          </a:xfrm>
          <a:prstGeom prst="rect">
            <a:avLst/>
          </a:prstGeom>
          <a:ln w="3175">
            <a:noFill/>
          </a:ln>
        </p:spPr>
        <p:txBody>
          <a:bodyPr wrap="square">
            <a:spAutoFit/>
          </a:bodyPr>
          <a:lstStyle/>
          <a:p>
            <a:r>
              <a:rPr lang="en-US" altLang="zh-CN" sz="1200" dirty="0">
                <a:solidFill>
                  <a:srgbClr val="C00000"/>
                </a:solidFill>
                <a:latin typeface="Gill Sans MT" panose="020B0502020104020203" pitchFamily="34" charset="0"/>
              </a:rPr>
              <a:t>Research Triangle</a:t>
            </a:r>
            <a:endParaRPr lang="en-US" sz="1200" dirty="0">
              <a:solidFill>
                <a:srgbClr val="C00000"/>
              </a:solidFill>
              <a:latin typeface="Gill Sans MT" panose="020B0502020104020203" pitchFamily="34" charset="0"/>
            </a:endParaRPr>
          </a:p>
        </p:txBody>
      </p:sp>
      <p:sp>
        <p:nvSpPr>
          <p:cNvPr id="38" name="Rectangle 37">
            <a:extLst>
              <a:ext uri="{FF2B5EF4-FFF2-40B4-BE49-F238E27FC236}">
                <a16:creationId xmlns:a16="http://schemas.microsoft.com/office/drawing/2014/main" id="{9E856890-4D71-4F67-B056-5AFDFD95D601}"/>
              </a:ext>
            </a:extLst>
          </p:cNvPr>
          <p:cNvSpPr/>
          <p:nvPr/>
        </p:nvSpPr>
        <p:spPr>
          <a:xfrm>
            <a:off x="2722064" y="4706745"/>
            <a:ext cx="1861290" cy="369332"/>
          </a:xfrm>
          <a:prstGeom prst="rect">
            <a:avLst/>
          </a:prstGeom>
        </p:spPr>
        <p:txBody>
          <a:bodyPr wrap="square">
            <a:spAutoFit/>
          </a:bodyPr>
          <a:lstStyle/>
          <a:p>
            <a:pPr algn="ctr"/>
            <a:r>
              <a:rPr lang="en-US" altLang="zh-CN" sz="900" dirty="0">
                <a:latin typeface="Gill Sans MT" panose="020B0502020104020203" pitchFamily="34" charset="0"/>
              </a:rPr>
              <a:t>Who speaks for Climate Change in China (Liu and Zhao, 2017)</a:t>
            </a:r>
          </a:p>
        </p:txBody>
      </p:sp>
      <p:cxnSp>
        <p:nvCxnSpPr>
          <p:cNvPr id="39" name="Straight Connector 38">
            <a:extLst>
              <a:ext uri="{FF2B5EF4-FFF2-40B4-BE49-F238E27FC236}">
                <a16:creationId xmlns:a16="http://schemas.microsoft.com/office/drawing/2014/main" id="{73F989F0-0F6E-4B03-A6FE-DBEA579073D9}"/>
              </a:ext>
            </a:extLst>
          </p:cNvPr>
          <p:cNvCxnSpPr>
            <a:cxnSpLocks/>
          </p:cNvCxnSpPr>
          <p:nvPr/>
        </p:nvCxnSpPr>
        <p:spPr>
          <a:xfrm>
            <a:off x="-30480" y="3341916"/>
            <a:ext cx="917448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68027B2-F17D-4111-9B17-149234558054}"/>
              </a:ext>
            </a:extLst>
          </p:cNvPr>
          <p:cNvCxnSpPr/>
          <p:nvPr/>
        </p:nvCxnSpPr>
        <p:spPr>
          <a:xfrm flipV="1">
            <a:off x="4724400" y="3341916"/>
            <a:ext cx="0" cy="3516084"/>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1" name="Freeform: Shape 40">
            <a:extLst>
              <a:ext uri="{FF2B5EF4-FFF2-40B4-BE49-F238E27FC236}">
                <a16:creationId xmlns:a16="http://schemas.microsoft.com/office/drawing/2014/main" id="{BCE8A6BF-D18C-4E2E-9B90-F5D386D1BB1B}"/>
              </a:ext>
            </a:extLst>
          </p:cNvPr>
          <p:cNvSpPr/>
          <p:nvPr/>
        </p:nvSpPr>
        <p:spPr>
          <a:xfrm>
            <a:off x="2457450" y="3943350"/>
            <a:ext cx="400050" cy="1752600"/>
          </a:xfrm>
          <a:custGeom>
            <a:avLst/>
            <a:gdLst>
              <a:gd name="connsiteX0" fmla="*/ 0 w 400050"/>
              <a:gd name="connsiteY0" fmla="*/ 0 h 1752600"/>
              <a:gd name="connsiteX1" fmla="*/ 0 w 400050"/>
              <a:gd name="connsiteY1" fmla="*/ 1060450 h 1752600"/>
              <a:gd name="connsiteX2" fmla="*/ 400050 w 400050"/>
              <a:gd name="connsiteY2" fmla="*/ 1752600 h 1752600"/>
            </a:gdLst>
            <a:ahLst/>
            <a:cxnLst>
              <a:cxn ang="0">
                <a:pos x="connsiteX0" y="connsiteY0"/>
              </a:cxn>
              <a:cxn ang="0">
                <a:pos x="connsiteX1" y="connsiteY1"/>
              </a:cxn>
              <a:cxn ang="0">
                <a:pos x="connsiteX2" y="connsiteY2"/>
              </a:cxn>
            </a:cxnLst>
            <a:rect l="l" t="t" r="r" b="b"/>
            <a:pathLst>
              <a:path w="400050" h="1752600">
                <a:moveTo>
                  <a:pt x="0" y="0"/>
                </a:moveTo>
                <a:lnTo>
                  <a:pt x="0" y="1060450"/>
                </a:lnTo>
                <a:lnTo>
                  <a:pt x="400050" y="1752600"/>
                </a:lnTo>
              </a:path>
            </a:pathLst>
          </a:cu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543429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54797"/>
            <a:ext cx="7886700" cy="1325563"/>
          </a:xfrm>
        </p:spPr>
        <p:txBody>
          <a:bodyPr/>
          <a:lstStyle/>
          <a:p>
            <a:r>
              <a:rPr lang="en-US" altLang="zh-CN" dirty="0"/>
              <a:t>Now,</a:t>
            </a:r>
            <a:r>
              <a:rPr lang="zh-CN" altLang="en-US" dirty="0"/>
              <a:t> </a:t>
            </a:r>
            <a:r>
              <a:rPr lang="en-US" altLang="zh-CN" dirty="0"/>
              <a:t>why</a:t>
            </a:r>
            <a:r>
              <a:rPr lang="zh-CN" altLang="en-US" dirty="0"/>
              <a:t> </a:t>
            </a:r>
            <a:r>
              <a:rPr lang="en-US" altLang="zh-CN" dirty="0"/>
              <a:t>are</a:t>
            </a:r>
            <a:r>
              <a:rPr lang="zh-CN" altLang="en-US" dirty="0"/>
              <a:t> </a:t>
            </a:r>
            <a:r>
              <a:rPr lang="en-US" altLang="zh-CN" dirty="0"/>
              <a:t>you</a:t>
            </a:r>
            <a:r>
              <a:rPr lang="zh-CN" altLang="en-US" dirty="0"/>
              <a:t> </a:t>
            </a:r>
            <a:r>
              <a:rPr lang="en-US" altLang="zh-CN" dirty="0"/>
              <a:t>here</a:t>
            </a:r>
            <a:r>
              <a:rPr lang="zh-CN" altLang="en-US" dirty="0"/>
              <a:t> </a:t>
            </a:r>
            <a:r>
              <a:rPr lang="en-US" altLang="zh-CN" dirty="0"/>
              <a:t>…?</a:t>
            </a:r>
            <a:endParaRPr lang="en-US" dirty="0"/>
          </a:p>
        </p:txBody>
      </p:sp>
      <p:sp>
        <p:nvSpPr>
          <p:cNvPr id="3" name="Content Placeholder 2"/>
          <p:cNvSpPr>
            <a:spLocks noGrp="1"/>
          </p:cNvSpPr>
          <p:nvPr>
            <p:ph idx="1"/>
          </p:nvPr>
        </p:nvSpPr>
        <p:spPr>
          <a:xfrm>
            <a:off x="628650" y="3615296"/>
            <a:ext cx="7886700" cy="878125"/>
          </a:xfrm>
        </p:spPr>
        <p:txBody>
          <a:bodyPr/>
          <a:lstStyle/>
          <a:p>
            <a:pPr marL="0" indent="0">
              <a:buNone/>
            </a:pPr>
            <a:r>
              <a:rPr lang="en-US" altLang="zh-CN" dirty="0"/>
              <a:t>So,</a:t>
            </a:r>
            <a:r>
              <a:rPr lang="zh-CN" altLang="en-US" dirty="0"/>
              <a:t> </a:t>
            </a:r>
            <a:r>
              <a:rPr lang="en-US" altLang="zh-CN" dirty="0"/>
              <a:t>why</a:t>
            </a:r>
            <a:r>
              <a:rPr lang="zh-CN" altLang="en-US" dirty="0"/>
              <a:t> </a:t>
            </a:r>
            <a:r>
              <a:rPr lang="en-US" altLang="zh-CN" dirty="0"/>
              <a:t>study</a:t>
            </a:r>
            <a:r>
              <a:rPr lang="zh-CN" altLang="en-US" dirty="0"/>
              <a:t> </a:t>
            </a:r>
            <a:r>
              <a:rPr lang="en-US" altLang="zh-CN" dirty="0"/>
              <a:t>Cartography?</a:t>
            </a:r>
          </a:p>
          <a:p>
            <a:pPr marL="0" indent="0">
              <a:buNone/>
            </a:pPr>
            <a:endParaRPr lang="en-US" dirty="0"/>
          </a:p>
        </p:txBody>
      </p:sp>
    </p:spTree>
    <p:extLst>
      <p:ext uri="{BB962C8B-B14F-4D97-AF65-F5344CB8AC3E}">
        <p14:creationId xmlns:p14="http://schemas.microsoft.com/office/powerpoint/2010/main" val="3514687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B90A160-3C99-42AA-A2B5-513BC40A9DC8}"/>
              </a:ext>
            </a:extLst>
          </p:cNvPr>
          <p:cNvGraphicFramePr>
            <a:graphicFrameLocks noGrp="1"/>
          </p:cNvGraphicFramePr>
          <p:nvPr>
            <p:extLst>
              <p:ext uri="{D42A27DB-BD31-4B8C-83A1-F6EECF244321}">
                <p14:modId xmlns:p14="http://schemas.microsoft.com/office/powerpoint/2010/main" val="3666334428"/>
              </p:ext>
            </p:extLst>
          </p:nvPr>
        </p:nvGraphicFramePr>
        <p:xfrm>
          <a:off x="344211" y="1091996"/>
          <a:ext cx="8455578" cy="4674008"/>
        </p:xfrm>
        <a:graphic>
          <a:graphicData uri="http://schemas.openxmlformats.org/drawingml/2006/table">
            <a:tbl>
              <a:tblPr>
                <a:tableStyleId>{5C22544A-7EE6-4342-B048-85BDC9FD1C3A}</a:tableStyleId>
              </a:tblPr>
              <a:tblGrid>
                <a:gridCol w="1694139">
                  <a:extLst>
                    <a:ext uri="{9D8B030D-6E8A-4147-A177-3AD203B41FA5}">
                      <a16:colId xmlns:a16="http://schemas.microsoft.com/office/drawing/2014/main" val="2633562371"/>
                    </a:ext>
                  </a:extLst>
                </a:gridCol>
                <a:gridCol w="6761439">
                  <a:extLst>
                    <a:ext uri="{9D8B030D-6E8A-4147-A177-3AD203B41FA5}">
                      <a16:colId xmlns:a16="http://schemas.microsoft.com/office/drawing/2014/main" val="354641980"/>
                    </a:ext>
                  </a:extLst>
                </a:gridCol>
              </a:tblGrid>
              <a:tr h="330439">
                <a:tc rowSpan="2">
                  <a:txBody>
                    <a:bodyPr/>
                    <a:lstStyle/>
                    <a:p>
                      <a:pPr>
                        <a:lnSpc>
                          <a:spcPct val="115000"/>
                        </a:lnSpc>
                        <a:spcAft>
                          <a:spcPts val="0"/>
                        </a:spcAft>
                      </a:pPr>
                      <a:r>
                        <a:rPr lang="en-US" sz="2000">
                          <a:effectLst/>
                        </a:rPr>
                        <a:t>Instructor:</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126215" marR="126215" marT="63108" marB="63108" anchor="ctr"/>
                </a:tc>
                <a:tc>
                  <a:txBody>
                    <a:bodyPr/>
                    <a:lstStyle/>
                    <a:p>
                      <a:pPr>
                        <a:lnSpc>
                          <a:spcPct val="115000"/>
                        </a:lnSpc>
                        <a:spcAft>
                          <a:spcPts val="0"/>
                        </a:spcAft>
                      </a:pPr>
                      <a:r>
                        <a:rPr lang="en-US" sz="2000">
                          <a:effectLst/>
                        </a:rPr>
                        <a:t>Bo Zhao,  </a:t>
                      </a:r>
                      <a:r>
                        <a:rPr lang="en-US" sz="2000" u="sng">
                          <a:effectLst/>
                        </a:rPr>
                        <a:t>zhao2@oregonstate.edu</a:t>
                      </a:r>
                      <a:r>
                        <a:rPr lang="en-US" sz="2000">
                          <a:effectLst/>
                        </a:rPr>
                        <a:t> </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94662" marR="94662" marT="0" marB="0" anchor="ctr"/>
                </a:tc>
                <a:extLst>
                  <a:ext uri="{0D108BD9-81ED-4DB2-BD59-A6C34878D82A}">
                    <a16:rowId xmlns:a16="http://schemas.microsoft.com/office/drawing/2014/main" val="3351244927"/>
                  </a:ext>
                </a:extLst>
              </a:tr>
              <a:tr h="517046">
                <a:tc vMerge="1">
                  <a:txBody>
                    <a:bodyPr/>
                    <a:lstStyle/>
                    <a:p>
                      <a:endParaRPr lang="zh-CN" altLang="en-US"/>
                    </a:p>
                  </a:txBody>
                  <a:tcPr/>
                </a:tc>
                <a:tc>
                  <a:txBody>
                    <a:bodyPr/>
                    <a:lstStyle/>
                    <a:p>
                      <a:pPr>
                        <a:lnSpc>
                          <a:spcPct val="115000"/>
                        </a:lnSpc>
                        <a:spcAft>
                          <a:spcPts val="0"/>
                        </a:spcAft>
                      </a:pPr>
                      <a:r>
                        <a:rPr lang="en-US" sz="2000" dirty="0">
                          <a:effectLst/>
                        </a:rPr>
                        <a:t>Office Hours: 1500-1600 T or by appointment  @ Strand </a:t>
                      </a:r>
                      <a:r>
                        <a:rPr lang="en-US" altLang="zh-CN" sz="2000" dirty="0">
                          <a:effectLst/>
                        </a:rPr>
                        <a:t>347A</a:t>
                      </a:r>
                      <a:endParaRPr lang="zh-CN" sz="2000" dirty="0">
                        <a:effectLst/>
                        <a:latin typeface="Calibri" panose="020F0502020204030204" pitchFamily="34" charset="0"/>
                        <a:ea typeface="宋体" panose="02010600030101010101" pitchFamily="2" charset="-122"/>
                        <a:cs typeface="Times New Roman" panose="02020603050405020304" pitchFamily="18" charset="0"/>
                      </a:endParaRPr>
                    </a:p>
                  </a:txBody>
                  <a:tcPr marL="94662" marR="94662" marT="0" marB="0" anchor="ctr"/>
                </a:tc>
                <a:extLst>
                  <a:ext uri="{0D108BD9-81ED-4DB2-BD59-A6C34878D82A}">
                    <a16:rowId xmlns:a16="http://schemas.microsoft.com/office/drawing/2014/main" val="2101247726"/>
                  </a:ext>
                </a:extLst>
              </a:tr>
              <a:tr h="385658">
                <a:tc rowSpan="2">
                  <a:txBody>
                    <a:bodyPr/>
                    <a:lstStyle/>
                    <a:p>
                      <a:pPr>
                        <a:lnSpc>
                          <a:spcPct val="115000"/>
                        </a:lnSpc>
                        <a:spcAft>
                          <a:spcPts val="0"/>
                        </a:spcAft>
                      </a:pPr>
                      <a:r>
                        <a:rPr lang="en-US" sz="2000">
                          <a:effectLst/>
                        </a:rPr>
                        <a:t>TA:</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126215" marR="126215" marT="63108" marB="63108" anchor="ctr"/>
                </a:tc>
                <a:tc>
                  <a:txBody>
                    <a:bodyPr/>
                    <a:lstStyle/>
                    <a:p>
                      <a:pPr>
                        <a:lnSpc>
                          <a:spcPct val="115000"/>
                        </a:lnSpc>
                        <a:spcAft>
                          <a:spcPts val="0"/>
                        </a:spcAft>
                      </a:pPr>
                      <a:r>
                        <a:rPr lang="en-US" sz="2000">
                          <a:effectLst/>
                        </a:rPr>
                        <a:t>Jared Ritchey, </a:t>
                      </a:r>
                      <a:r>
                        <a:rPr lang="en-US" sz="2000" u="sng">
                          <a:effectLst/>
                        </a:rPr>
                        <a:t>ritcheja@oregonstate.edu</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94662" marR="94662" marT="0" marB="0" anchor="ctr"/>
                </a:tc>
                <a:extLst>
                  <a:ext uri="{0D108BD9-81ED-4DB2-BD59-A6C34878D82A}">
                    <a16:rowId xmlns:a16="http://schemas.microsoft.com/office/drawing/2014/main" val="1284438103"/>
                  </a:ext>
                </a:extLst>
              </a:tr>
              <a:tr h="306774">
                <a:tc vMerge="1">
                  <a:txBody>
                    <a:bodyPr/>
                    <a:lstStyle/>
                    <a:p>
                      <a:endParaRPr lang="zh-CN" altLang="en-US"/>
                    </a:p>
                  </a:txBody>
                  <a:tcPr/>
                </a:tc>
                <a:tc>
                  <a:txBody>
                    <a:bodyPr/>
                    <a:lstStyle/>
                    <a:p>
                      <a:pPr>
                        <a:lnSpc>
                          <a:spcPct val="115000"/>
                        </a:lnSpc>
                        <a:spcAft>
                          <a:spcPts val="0"/>
                        </a:spcAft>
                      </a:pPr>
                      <a:r>
                        <a:rPr lang="en-US" sz="2000">
                          <a:effectLst/>
                        </a:rPr>
                        <a:t>Office Hours: TBD</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94662" marR="94662" marT="0" marB="0" anchor="ctr"/>
                </a:tc>
                <a:extLst>
                  <a:ext uri="{0D108BD9-81ED-4DB2-BD59-A6C34878D82A}">
                    <a16:rowId xmlns:a16="http://schemas.microsoft.com/office/drawing/2014/main" val="2674088931"/>
                  </a:ext>
                </a:extLst>
              </a:tr>
              <a:tr h="1049254">
                <a:tc>
                  <a:txBody>
                    <a:bodyPr/>
                    <a:lstStyle/>
                    <a:p>
                      <a:pPr>
                        <a:lnSpc>
                          <a:spcPct val="115000"/>
                        </a:lnSpc>
                        <a:spcAft>
                          <a:spcPts val="0"/>
                        </a:spcAft>
                      </a:pPr>
                      <a:r>
                        <a:rPr lang="en-US" sz="2000">
                          <a:effectLst/>
                        </a:rPr>
                        <a:t>Text:</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94662" marR="94662" marT="0" marB="0" anchor="ctr"/>
                </a:tc>
                <a:tc>
                  <a:txBody>
                    <a:bodyPr/>
                    <a:lstStyle/>
                    <a:p>
                      <a:pPr>
                        <a:lnSpc>
                          <a:spcPct val="115000"/>
                        </a:lnSpc>
                        <a:spcAft>
                          <a:spcPts val="0"/>
                        </a:spcAft>
                      </a:pPr>
                      <a:r>
                        <a:rPr lang="en-US" sz="2000">
                          <a:effectLst/>
                        </a:rPr>
                        <a:t>No required text. Required papers and online materials is available on the course website, and recommended books are reserved at the Valley library.</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94662" marR="94662" marT="0" marB="0" anchor="ctr"/>
                </a:tc>
                <a:extLst>
                  <a:ext uri="{0D108BD9-81ED-4DB2-BD59-A6C34878D82A}">
                    <a16:rowId xmlns:a16="http://schemas.microsoft.com/office/drawing/2014/main" val="2578742096"/>
                  </a:ext>
                </a:extLst>
              </a:tr>
              <a:tr h="267331">
                <a:tc>
                  <a:txBody>
                    <a:bodyPr/>
                    <a:lstStyle/>
                    <a:p>
                      <a:pPr>
                        <a:lnSpc>
                          <a:spcPct val="115000"/>
                        </a:lnSpc>
                        <a:spcAft>
                          <a:spcPts val="0"/>
                        </a:spcAft>
                      </a:pPr>
                      <a:r>
                        <a:rPr lang="en-US" sz="2000">
                          <a:effectLst/>
                        </a:rPr>
                        <a:t>Credits:</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94662" marR="94662" marT="0" marB="0" anchor="ctr"/>
                </a:tc>
                <a:tc>
                  <a:txBody>
                    <a:bodyPr/>
                    <a:lstStyle/>
                    <a:p>
                      <a:pPr>
                        <a:lnSpc>
                          <a:spcPct val="115000"/>
                        </a:lnSpc>
                        <a:spcAft>
                          <a:spcPts val="0"/>
                        </a:spcAft>
                      </a:pPr>
                      <a:r>
                        <a:rPr lang="en-US" sz="2000">
                          <a:effectLst/>
                        </a:rPr>
                        <a:t>3</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94662" marR="94662" marT="0" marB="0" anchor="ctr"/>
                </a:tc>
                <a:extLst>
                  <a:ext uri="{0D108BD9-81ED-4DB2-BD59-A6C34878D82A}">
                    <a16:rowId xmlns:a16="http://schemas.microsoft.com/office/drawing/2014/main" val="3371013395"/>
                  </a:ext>
                </a:extLst>
              </a:tr>
              <a:tr h="783150">
                <a:tc>
                  <a:txBody>
                    <a:bodyPr/>
                    <a:lstStyle/>
                    <a:p>
                      <a:pPr>
                        <a:lnSpc>
                          <a:spcPct val="115000"/>
                        </a:lnSpc>
                        <a:spcAft>
                          <a:spcPts val="0"/>
                        </a:spcAft>
                      </a:pPr>
                      <a:r>
                        <a:rPr lang="en-US" sz="2000">
                          <a:effectLst/>
                        </a:rPr>
                        <a:t>Meeting:</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94662" marR="94662" marT="0" marB="0" anchor="ctr"/>
                </a:tc>
                <a:tc>
                  <a:txBody>
                    <a:bodyPr/>
                    <a:lstStyle/>
                    <a:p>
                      <a:pPr>
                        <a:lnSpc>
                          <a:spcPct val="115000"/>
                        </a:lnSpc>
                        <a:spcAft>
                          <a:spcPts val="0"/>
                        </a:spcAft>
                      </a:pPr>
                      <a:r>
                        <a:rPr lang="en-US" sz="2000" dirty="0">
                          <a:effectLst/>
                        </a:rPr>
                        <a:t>Lecture:  TR 1100 - 1150 @WITH 205;</a:t>
                      </a:r>
                      <a:endParaRPr lang="zh-CN" sz="2000" dirty="0">
                        <a:effectLst/>
                      </a:endParaRPr>
                    </a:p>
                    <a:p>
                      <a:pPr>
                        <a:lnSpc>
                          <a:spcPct val="115000"/>
                        </a:lnSpc>
                        <a:spcAft>
                          <a:spcPts val="0"/>
                        </a:spcAft>
                      </a:pPr>
                      <a:r>
                        <a:rPr lang="en-US" sz="2000" dirty="0">
                          <a:effectLst/>
                        </a:rPr>
                        <a:t>Lab:          T    1800 - 1950  @Wilkinson 210</a:t>
                      </a:r>
                      <a:endParaRPr lang="zh-CN" sz="2000" dirty="0">
                        <a:effectLst/>
                        <a:latin typeface="Calibri" panose="020F0502020204030204" pitchFamily="34" charset="0"/>
                        <a:ea typeface="宋体" panose="02010600030101010101" pitchFamily="2" charset="-122"/>
                        <a:cs typeface="Times New Roman" panose="02020603050405020304" pitchFamily="18" charset="0"/>
                      </a:endParaRPr>
                    </a:p>
                  </a:txBody>
                  <a:tcPr marL="94662" marR="94662" marT="0" marB="0" anchor="ctr"/>
                </a:tc>
                <a:extLst>
                  <a:ext uri="{0D108BD9-81ED-4DB2-BD59-A6C34878D82A}">
                    <a16:rowId xmlns:a16="http://schemas.microsoft.com/office/drawing/2014/main" val="722897442"/>
                  </a:ext>
                </a:extLst>
              </a:tr>
              <a:tr h="306774">
                <a:tc>
                  <a:txBody>
                    <a:bodyPr/>
                    <a:lstStyle/>
                    <a:p>
                      <a:pPr>
                        <a:lnSpc>
                          <a:spcPct val="115000"/>
                        </a:lnSpc>
                        <a:spcAft>
                          <a:spcPts val="0"/>
                        </a:spcAft>
                      </a:pPr>
                      <a:r>
                        <a:rPr lang="en-US" sz="2000">
                          <a:effectLst/>
                        </a:rPr>
                        <a:t>Prerequisites:</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94662" marR="94662" marT="0" marB="0" anchor="ctr"/>
                </a:tc>
                <a:tc>
                  <a:txBody>
                    <a:bodyPr/>
                    <a:lstStyle/>
                    <a:p>
                      <a:pPr>
                        <a:lnSpc>
                          <a:spcPct val="115000"/>
                        </a:lnSpc>
                        <a:spcAft>
                          <a:spcPts val="0"/>
                        </a:spcAft>
                      </a:pPr>
                      <a:r>
                        <a:rPr lang="en-US" sz="2000">
                          <a:effectLst/>
                        </a:rPr>
                        <a:t>GEOG 370 or GEOG 371</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94662" marR="94662" marT="0" marB="0" anchor="ctr"/>
                </a:tc>
                <a:extLst>
                  <a:ext uri="{0D108BD9-81ED-4DB2-BD59-A6C34878D82A}">
                    <a16:rowId xmlns:a16="http://schemas.microsoft.com/office/drawing/2014/main" val="2929531254"/>
                  </a:ext>
                </a:extLst>
              </a:tr>
              <a:tr h="306774">
                <a:tc>
                  <a:txBody>
                    <a:bodyPr/>
                    <a:lstStyle/>
                    <a:p>
                      <a:pPr>
                        <a:lnSpc>
                          <a:spcPct val="115000"/>
                        </a:lnSpc>
                        <a:spcAft>
                          <a:spcPts val="0"/>
                        </a:spcAft>
                      </a:pPr>
                      <a:r>
                        <a:rPr lang="en-US" sz="2000">
                          <a:effectLst/>
                        </a:rPr>
                        <a:t>Grades:</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94662" marR="94662" marT="0" marB="0" anchor="ctr"/>
                </a:tc>
                <a:tc>
                  <a:txBody>
                    <a:bodyPr/>
                    <a:lstStyle/>
                    <a:p>
                      <a:pPr>
                        <a:lnSpc>
                          <a:spcPct val="115000"/>
                        </a:lnSpc>
                        <a:spcAft>
                          <a:spcPts val="0"/>
                        </a:spcAft>
                      </a:pPr>
                      <a:r>
                        <a:rPr lang="en-US" sz="2000" dirty="0">
                          <a:effectLst/>
                        </a:rPr>
                        <a:t>Letter grading (A to F)</a:t>
                      </a:r>
                      <a:endParaRPr lang="zh-CN" sz="2000" dirty="0">
                        <a:effectLst/>
                        <a:latin typeface="Calibri" panose="020F0502020204030204" pitchFamily="34" charset="0"/>
                        <a:ea typeface="宋体" panose="02010600030101010101" pitchFamily="2" charset="-122"/>
                        <a:cs typeface="Times New Roman" panose="02020603050405020304" pitchFamily="18" charset="0"/>
                      </a:endParaRPr>
                    </a:p>
                  </a:txBody>
                  <a:tcPr marL="94662" marR="94662" marT="0" marB="0" anchor="ctr"/>
                </a:tc>
                <a:extLst>
                  <a:ext uri="{0D108BD9-81ED-4DB2-BD59-A6C34878D82A}">
                    <a16:rowId xmlns:a16="http://schemas.microsoft.com/office/drawing/2014/main" val="3763972940"/>
                  </a:ext>
                </a:extLst>
              </a:tr>
            </a:tbl>
          </a:graphicData>
        </a:graphic>
      </p:graphicFrame>
    </p:spTree>
    <p:extLst>
      <p:ext uri="{BB962C8B-B14F-4D97-AF65-F5344CB8AC3E}">
        <p14:creationId xmlns:p14="http://schemas.microsoft.com/office/powerpoint/2010/main" val="201848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2F1F4-AF7F-424E-92E2-0045A39BF8EA}"/>
              </a:ext>
            </a:extLst>
          </p:cNvPr>
          <p:cNvSpPr>
            <a:spLocks noGrp="1"/>
          </p:cNvSpPr>
          <p:nvPr>
            <p:ph type="title"/>
          </p:nvPr>
        </p:nvSpPr>
        <p:spPr>
          <a:xfrm>
            <a:off x="412750" y="365126"/>
            <a:ext cx="7886700" cy="1325563"/>
          </a:xfrm>
        </p:spPr>
        <p:txBody>
          <a:bodyPr>
            <a:normAutofit/>
          </a:bodyPr>
          <a:lstStyle/>
          <a:p>
            <a:r>
              <a:rPr lang="en-US" altLang="zh-CN" sz="2800" dirty="0"/>
              <a:t>Recommended Book</a:t>
            </a:r>
            <a:endParaRPr lang="zh-CN" altLang="en-US" sz="2800" dirty="0"/>
          </a:p>
        </p:txBody>
      </p:sp>
      <p:sp>
        <p:nvSpPr>
          <p:cNvPr id="3" name="Content Placeholder 2">
            <a:extLst>
              <a:ext uri="{FF2B5EF4-FFF2-40B4-BE49-F238E27FC236}">
                <a16:creationId xmlns:a16="http://schemas.microsoft.com/office/drawing/2014/main" id="{1DBF2106-F92A-44C2-A238-0279BA307F7B}"/>
              </a:ext>
            </a:extLst>
          </p:cNvPr>
          <p:cNvSpPr>
            <a:spLocks noGrp="1"/>
          </p:cNvSpPr>
          <p:nvPr>
            <p:ph idx="1"/>
          </p:nvPr>
        </p:nvSpPr>
        <p:spPr>
          <a:xfrm>
            <a:off x="412750" y="1800225"/>
            <a:ext cx="3629025" cy="4351338"/>
          </a:xfrm>
        </p:spPr>
        <p:txBody>
          <a:bodyPr/>
          <a:lstStyle/>
          <a:p>
            <a:r>
              <a:rPr lang="en-US" altLang="zh-CN" dirty="0"/>
              <a:t>Slocum, T.A., McMaster, R.B., Kessler, F.C. and Howard, H.H., 2009. Thematic cartography and geovisualization. </a:t>
            </a:r>
            <a:endParaRPr lang="zh-CN" altLang="zh-CN" dirty="0"/>
          </a:p>
          <a:p>
            <a:r>
              <a:rPr lang="en-US" altLang="zh-CN" dirty="0"/>
              <a:t>Web Site: </a:t>
            </a:r>
            <a:r>
              <a:rPr lang="en-US" altLang="zh-CN" u="sng" dirty="0">
                <a:solidFill>
                  <a:schemeClr val="accent1"/>
                </a:solidFill>
              </a:rPr>
              <a:t>https://media.pearsoncmg.com/bc/abp/slocum3e/</a:t>
            </a:r>
            <a:endParaRPr lang="zh-CN" altLang="en-US" u="sng" dirty="0">
              <a:solidFill>
                <a:schemeClr val="accent1"/>
              </a:solidFill>
            </a:endParaRPr>
          </a:p>
        </p:txBody>
      </p:sp>
      <p:pic>
        <p:nvPicPr>
          <p:cNvPr id="1026" name="Picture 2" descr="https://media.pearsoncmg.com/bc/abp/slocum3e/Cover_Test.jpg">
            <a:extLst>
              <a:ext uri="{FF2B5EF4-FFF2-40B4-BE49-F238E27FC236}">
                <a16:creationId xmlns:a16="http://schemas.microsoft.com/office/drawing/2014/main" id="{2BA5C3DD-5201-4470-A910-8C3D1FAD2E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752" y="-4668"/>
            <a:ext cx="4667248" cy="6862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4495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D53C5-F17C-408E-B9D5-31B34E0A5A79}"/>
              </a:ext>
            </a:extLst>
          </p:cNvPr>
          <p:cNvSpPr>
            <a:spLocks noGrp="1"/>
          </p:cNvSpPr>
          <p:nvPr>
            <p:ph type="title"/>
          </p:nvPr>
        </p:nvSpPr>
        <p:spPr>
          <a:xfrm>
            <a:off x="333375" y="231776"/>
            <a:ext cx="7886700" cy="1325563"/>
          </a:xfrm>
        </p:spPr>
        <p:txBody>
          <a:bodyPr>
            <a:normAutofit/>
          </a:bodyPr>
          <a:lstStyle/>
          <a:p>
            <a:r>
              <a:rPr lang="en-US" altLang="zh-CN" dirty="0"/>
              <a:t>Course</a:t>
            </a:r>
            <a:r>
              <a:rPr lang="en-US" altLang="zh-CN" sz="2400" dirty="0"/>
              <a:t> </a:t>
            </a:r>
            <a:br>
              <a:rPr lang="en-US" altLang="zh-CN" sz="2400" dirty="0"/>
            </a:br>
            <a:r>
              <a:rPr lang="en-US" altLang="zh-CN" dirty="0"/>
              <a:t>Schedule</a:t>
            </a:r>
            <a:endParaRPr lang="zh-CN" altLang="en-US" dirty="0"/>
          </a:p>
        </p:txBody>
      </p:sp>
      <p:graphicFrame>
        <p:nvGraphicFramePr>
          <p:cNvPr id="3" name="Table 2">
            <a:extLst>
              <a:ext uri="{FF2B5EF4-FFF2-40B4-BE49-F238E27FC236}">
                <a16:creationId xmlns:a16="http://schemas.microsoft.com/office/drawing/2014/main" id="{7C9AB2C1-7148-4B33-9B18-40E6E1A3904C}"/>
              </a:ext>
            </a:extLst>
          </p:cNvPr>
          <p:cNvGraphicFramePr>
            <a:graphicFrameLocks noGrp="1"/>
          </p:cNvGraphicFramePr>
          <p:nvPr>
            <p:extLst>
              <p:ext uri="{D42A27DB-BD31-4B8C-83A1-F6EECF244321}">
                <p14:modId xmlns:p14="http://schemas.microsoft.com/office/powerpoint/2010/main" val="2275961177"/>
              </p:ext>
            </p:extLst>
          </p:nvPr>
        </p:nvGraphicFramePr>
        <p:xfrm>
          <a:off x="2811668" y="44450"/>
          <a:ext cx="6262482" cy="6749165"/>
        </p:xfrm>
        <a:graphic>
          <a:graphicData uri="http://schemas.openxmlformats.org/drawingml/2006/table">
            <a:tbl>
              <a:tblPr firstRow="1" firstCol="1" bandRow="1">
                <a:tableStyleId>{5C22544A-7EE6-4342-B048-85BDC9FD1C3A}</a:tableStyleId>
              </a:tblPr>
              <a:tblGrid>
                <a:gridCol w="490332">
                  <a:extLst>
                    <a:ext uri="{9D8B030D-6E8A-4147-A177-3AD203B41FA5}">
                      <a16:colId xmlns:a16="http://schemas.microsoft.com/office/drawing/2014/main" val="3291003425"/>
                    </a:ext>
                  </a:extLst>
                </a:gridCol>
                <a:gridCol w="1393127">
                  <a:extLst>
                    <a:ext uri="{9D8B030D-6E8A-4147-A177-3AD203B41FA5}">
                      <a16:colId xmlns:a16="http://schemas.microsoft.com/office/drawing/2014/main" val="197510006"/>
                    </a:ext>
                  </a:extLst>
                </a:gridCol>
                <a:gridCol w="1637601">
                  <a:extLst>
                    <a:ext uri="{9D8B030D-6E8A-4147-A177-3AD203B41FA5}">
                      <a16:colId xmlns:a16="http://schemas.microsoft.com/office/drawing/2014/main" val="3098171890"/>
                    </a:ext>
                  </a:extLst>
                </a:gridCol>
                <a:gridCol w="1566527">
                  <a:extLst>
                    <a:ext uri="{9D8B030D-6E8A-4147-A177-3AD203B41FA5}">
                      <a16:colId xmlns:a16="http://schemas.microsoft.com/office/drawing/2014/main" val="1023186728"/>
                    </a:ext>
                  </a:extLst>
                </a:gridCol>
                <a:gridCol w="1174895">
                  <a:extLst>
                    <a:ext uri="{9D8B030D-6E8A-4147-A177-3AD203B41FA5}">
                      <a16:colId xmlns:a16="http://schemas.microsoft.com/office/drawing/2014/main" val="2988526907"/>
                    </a:ext>
                  </a:extLst>
                </a:gridCol>
              </a:tblGrid>
              <a:tr h="390801">
                <a:tc>
                  <a:txBody>
                    <a:bodyPr/>
                    <a:lstStyle/>
                    <a:p>
                      <a:pPr algn="ctr">
                        <a:lnSpc>
                          <a:spcPct val="115000"/>
                        </a:lnSpc>
                        <a:spcAft>
                          <a:spcPts val="0"/>
                        </a:spcAft>
                      </a:pPr>
                      <a:r>
                        <a:rPr lang="en-US" sz="1100">
                          <a:effectLst/>
                        </a:rPr>
                        <a:t>WK</a:t>
                      </a:r>
                      <a:endParaRPr lang="zh-CN" sz="1100">
                        <a:effectLst/>
                        <a:latin typeface="Calibri" panose="020F0502020204030204" pitchFamily="34" charset="0"/>
                        <a:ea typeface="宋体" panose="02010600030101010101" pitchFamily="2" charset="-122"/>
                        <a:cs typeface="Times New Roman" panose="02020603050405020304" pitchFamily="18" charset="0"/>
                      </a:endParaRPr>
                    </a:p>
                  </a:txBody>
                  <a:tcPr marL="43875" marR="43875" marT="0" marB="0" anchor="ctr"/>
                </a:tc>
                <a:tc>
                  <a:txBody>
                    <a:bodyPr/>
                    <a:lstStyle/>
                    <a:p>
                      <a:pPr algn="ctr">
                        <a:lnSpc>
                          <a:spcPct val="115000"/>
                        </a:lnSpc>
                        <a:spcAft>
                          <a:spcPts val="0"/>
                        </a:spcAft>
                      </a:pPr>
                      <a:r>
                        <a:rPr lang="en-US" sz="1100">
                          <a:effectLst/>
                        </a:rPr>
                        <a:t>LECTURE (T)</a:t>
                      </a:r>
                      <a:endParaRPr lang="zh-CN" sz="1100">
                        <a:effectLst/>
                        <a:latin typeface="Calibri" panose="020F0502020204030204" pitchFamily="34" charset="0"/>
                        <a:ea typeface="宋体" panose="02010600030101010101" pitchFamily="2" charset="-122"/>
                        <a:cs typeface="Times New Roman" panose="02020603050405020304" pitchFamily="18" charset="0"/>
                      </a:endParaRPr>
                    </a:p>
                  </a:txBody>
                  <a:tcPr marL="43875" marR="43875" marT="0" marB="0" anchor="ctr"/>
                </a:tc>
                <a:tc>
                  <a:txBody>
                    <a:bodyPr/>
                    <a:lstStyle/>
                    <a:p>
                      <a:pPr algn="ctr">
                        <a:lnSpc>
                          <a:spcPct val="115000"/>
                        </a:lnSpc>
                        <a:spcAft>
                          <a:spcPts val="0"/>
                        </a:spcAft>
                      </a:pPr>
                      <a:r>
                        <a:rPr lang="en-US" sz="1100">
                          <a:effectLst/>
                        </a:rPr>
                        <a:t>LAB (T)</a:t>
                      </a:r>
                      <a:endParaRPr lang="zh-CN" sz="1100">
                        <a:effectLst/>
                        <a:latin typeface="Calibri" panose="020F0502020204030204" pitchFamily="34" charset="0"/>
                        <a:ea typeface="宋体" panose="02010600030101010101" pitchFamily="2" charset="-122"/>
                        <a:cs typeface="Times New Roman" panose="02020603050405020304" pitchFamily="18" charset="0"/>
                      </a:endParaRPr>
                    </a:p>
                  </a:txBody>
                  <a:tcPr marL="43875" marR="43875" marT="0" marB="0" anchor="ctr"/>
                </a:tc>
                <a:tc>
                  <a:txBody>
                    <a:bodyPr/>
                    <a:lstStyle/>
                    <a:p>
                      <a:pPr algn="ctr">
                        <a:lnSpc>
                          <a:spcPct val="115000"/>
                        </a:lnSpc>
                        <a:spcAft>
                          <a:spcPts val="0"/>
                        </a:spcAft>
                      </a:pPr>
                      <a:r>
                        <a:rPr lang="en-US" sz="1100">
                          <a:effectLst/>
                        </a:rPr>
                        <a:t>LECTURE(R)</a:t>
                      </a:r>
                      <a:endParaRPr lang="zh-CN" sz="1100">
                        <a:effectLst/>
                        <a:latin typeface="Calibri" panose="020F0502020204030204" pitchFamily="34" charset="0"/>
                        <a:ea typeface="宋体" panose="02010600030101010101" pitchFamily="2" charset="-122"/>
                        <a:cs typeface="Times New Roman" panose="02020603050405020304" pitchFamily="18" charset="0"/>
                      </a:endParaRPr>
                    </a:p>
                  </a:txBody>
                  <a:tcPr marL="43875" marR="43875" marT="0" marB="0" anchor="ctr"/>
                </a:tc>
                <a:tc>
                  <a:txBody>
                    <a:bodyPr/>
                    <a:lstStyle/>
                    <a:p>
                      <a:pPr algn="ctr">
                        <a:lnSpc>
                          <a:spcPct val="115000"/>
                        </a:lnSpc>
                        <a:spcAft>
                          <a:spcPts val="0"/>
                        </a:spcAft>
                      </a:pPr>
                      <a:r>
                        <a:rPr lang="en-US" sz="1100">
                          <a:effectLst/>
                        </a:rPr>
                        <a:t>PROJECT</a:t>
                      </a:r>
                      <a:endParaRPr lang="zh-CN" sz="1100">
                        <a:effectLst/>
                        <a:latin typeface="Calibri" panose="020F0502020204030204" pitchFamily="34" charset="0"/>
                        <a:ea typeface="宋体" panose="02010600030101010101" pitchFamily="2" charset="-122"/>
                        <a:cs typeface="Times New Roman" panose="02020603050405020304" pitchFamily="18" charset="0"/>
                      </a:endParaRPr>
                    </a:p>
                  </a:txBody>
                  <a:tcPr marL="43875" marR="43875" marT="0" marB="0" anchor="ctr"/>
                </a:tc>
                <a:extLst>
                  <a:ext uri="{0D108BD9-81ED-4DB2-BD59-A6C34878D82A}">
                    <a16:rowId xmlns:a16="http://schemas.microsoft.com/office/drawing/2014/main" val="4059508811"/>
                  </a:ext>
                </a:extLst>
              </a:tr>
              <a:tr h="573174">
                <a:tc>
                  <a:txBody>
                    <a:bodyPr/>
                    <a:lstStyle/>
                    <a:p>
                      <a:pPr algn="ctr">
                        <a:lnSpc>
                          <a:spcPct val="115000"/>
                        </a:lnSpc>
                        <a:spcAft>
                          <a:spcPts val="0"/>
                        </a:spcAft>
                      </a:pPr>
                      <a:r>
                        <a:rPr lang="en-US" sz="1100">
                          <a:effectLst/>
                        </a:rPr>
                        <a:t>Wk 1</a:t>
                      </a:r>
                      <a:endParaRPr lang="zh-CN" sz="1100">
                        <a:effectLst/>
                        <a:latin typeface="Calibri" panose="020F0502020204030204" pitchFamily="34" charset="0"/>
                        <a:ea typeface="宋体" panose="02010600030101010101" pitchFamily="2" charset="-122"/>
                        <a:cs typeface="Times New Roman" panose="02020603050405020304" pitchFamily="18" charset="0"/>
                      </a:endParaRPr>
                    </a:p>
                  </a:txBody>
                  <a:tcPr marL="43875" marR="43875" marT="0" marB="0" anchor="ctr"/>
                </a:tc>
                <a:tc>
                  <a:txBody>
                    <a:bodyPr/>
                    <a:lstStyle/>
                    <a:p>
                      <a:pPr algn="ctr">
                        <a:lnSpc>
                          <a:spcPct val="115000"/>
                        </a:lnSpc>
                        <a:spcAft>
                          <a:spcPts val="0"/>
                        </a:spcAft>
                      </a:pPr>
                      <a:r>
                        <a:rPr lang="en-US" sz="1100">
                          <a:effectLst/>
                        </a:rPr>
                        <a:t>Intro to this course</a:t>
                      </a:r>
                      <a:endParaRPr lang="zh-CN" sz="1100">
                        <a:effectLst/>
                        <a:latin typeface="Calibri" panose="020F0502020204030204" pitchFamily="34" charset="0"/>
                        <a:ea typeface="宋体" panose="02010600030101010101" pitchFamily="2" charset="-122"/>
                        <a:cs typeface="Times New Roman" panose="02020603050405020304" pitchFamily="18" charset="0"/>
                      </a:endParaRPr>
                    </a:p>
                  </a:txBody>
                  <a:tcPr marL="43875" marR="43875" marT="0" marB="0" anchor="ctr"/>
                </a:tc>
                <a:tc>
                  <a:txBody>
                    <a:bodyPr/>
                    <a:lstStyle/>
                    <a:p>
                      <a:pPr algn="ctr">
                        <a:lnSpc>
                          <a:spcPct val="115000"/>
                        </a:lnSpc>
                        <a:spcAft>
                          <a:spcPts val="0"/>
                        </a:spcAft>
                      </a:pPr>
                      <a:r>
                        <a:rPr lang="en-US" sz="1100">
                          <a:effectLst/>
                        </a:rPr>
                        <a:t>Lab1: Project Management for GeoViz </a:t>
                      </a:r>
                      <a:endParaRPr lang="zh-CN" sz="1100">
                        <a:effectLst/>
                        <a:latin typeface="Calibri" panose="020F0502020204030204" pitchFamily="34" charset="0"/>
                        <a:ea typeface="宋体" panose="02010600030101010101" pitchFamily="2" charset="-122"/>
                        <a:cs typeface="Times New Roman" panose="02020603050405020304" pitchFamily="18" charset="0"/>
                      </a:endParaRPr>
                    </a:p>
                  </a:txBody>
                  <a:tcPr marL="43875" marR="43875" marT="0" marB="0" anchor="ctr"/>
                </a:tc>
                <a:tc>
                  <a:txBody>
                    <a:bodyPr/>
                    <a:lstStyle/>
                    <a:p>
                      <a:pPr algn="ctr">
                        <a:lnSpc>
                          <a:spcPct val="115000"/>
                        </a:lnSpc>
                        <a:spcAft>
                          <a:spcPts val="0"/>
                        </a:spcAft>
                      </a:pPr>
                      <a:r>
                        <a:rPr lang="en-US" sz="1100">
                          <a:effectLst/>
                        </a:rPr>
                        <a:t>GeoViz Fundamentals </a:t>
                      </a:r>
                      <a:endParaRPr lang="zh-CN" sz="1100">
                        <a:effectLst/>
                        <a:latin typeface="Calibri" panose="020F0502020204030204" pitchFamily="34" charset="0"/>
                        <a:ea typeface="宋体" panose="02010600030101010101" pitchFamily="2" charset="-122"/>
                        <a:cs typeface="Times New Roman" panose="02020603050405020304" pitchFamily="18" charset="0"/>
                      </a:endParaRPr>
                    </a:p>
                  </a:txBody>
                  <a:tcPr marL="43875" marR="43875" marT="0" marB="0" anchor="ctr"/>
                </a:tc>
                <a:tc>
                  <a:txBody>
                    <a:bodyPr/>
                    <a:lstStyle/>
                    <a:p>
                      <a:pPr algn="ctr">
                        <a:lnSpc>
                          <a:spcPct val="115000"/>
                        </a:lnSpc>
                        <a:spcAft>
                          <a:spcPts val="0"/>
                        </a:spcAft>
                      </a:pPr>
                      <a:r>
                        <a:rPr lang="en-US" sz="1100">
                          <a:effectLst/>
                        </a:rPr>
                        <a:t>Introduction</a:t>
                      </a:r>
                      <a:endParaRPr lang="zh-CN" sz="1100">
                        <a:effectLst/>
                        <a:latin typeface="Calibri" panose="020F0502020204030204" pitchFamily="34" charset="0"/>
                        <a:ea typeface="宋体" panose="02010600030101010101" pitchFamily="2" charset="-122"/>
                        <a:cs typeface="Times New Roman" panose="02020603050405020304" pitchFamily="18" charset="0"/>
                      </a:endParaRPr>
                    </a:p>
                  </a:txBody>
                  <a:tcPr marL="43875" marR="43875" marT="0" marB="0" anchor="ctr"/>
                </a:tc>
                <a:extLst>
                  <a:ext uri="{0D108BD9-81ED-4DB2-BD59-A6C34878D82A}">
                    <a16:rowId xmlns:a16="http://schemas.microsoft.com/office/drawing/2014/main" val="1827896107"/>
                  </a:ext>
                </a:extLst>
              </a:tr>
              <a:tr h="764232">
                <a:tc>
                  <a:txBody>
                    <a:bodyPr/>
                    <a:lstStyle/>
                    <a:p>
                      <a:pPr algn="ctr">
                        <a:lnSpc>
                          <a:spcPct val="115000"/>
                        </a:lnSpc>
                        <a:spcAft>
                          <a:spcPts val="0"/>
                        </a:spcAft>
                      </a:pPr>
                      <a:r>
                        <a:rPr lang="en-US" sz="1100">
                          <a:effectLst/>
                        </a:rPr>
                        <a:t>Wk 2</a:t>
                      </a:r>
                      <a:endParaRPr lang="zh-CN" sz="1100">
                        <a:effectLst/>
                        <a:latin typeface="Calibri" panose="020F0502020204030204" pitchFamily="34" charset="0"/>
                        <a:ea typeface="宋体" panose="02010600030101010101" pitchFamily="2" charset="-122"/>
                        <a:cs typeface="Times New Roman" panose="02020603050405020304" pitchFamily="18" charset="0"/>
                      </a:endParaRPr>
                    </a:p>
                  </a:txBody>
                  <a:tcPr marL="43875" marR="43875" marT="0" marB="0" anchor="ctr"/>
                </a:tc>
                <a:tc>
                  <a:txBody>
                    <a:bodyPr/>
                    <a:lstStyle/>
                    <a:p>
                      <a:pPr algn="ctr">
                        <a:lnSpc>
                          <a:spcPct val="115000"/>
                        </a:lnSpc>
                        <a:spcAft>
                          <a:spcPts val="0"/>
                        </a:spcAft>
                      </a:pPr>
                      <a:r>
                        <a:rPr lang="en-US" sz="1100">
                          <a:effectLst/>
                        </a:rPr>
                        <a:t>Brainstorms</a:t>
                      </a:r>
                      <a:endParaRPr lang="zh-CN" sz="1100">
                        <a:effectLst/>
                        <a:latin typeface="Calibri" panose="020F0502020204030204" pitchFamily="34" charset="0"/>
                        <a:ea typeface="宋体" panose="02010600030101010101" pitchFamily="2" charset="-122"/>
                        <a:cs typeface="Times New Roman" panose="02020603050405020304" pitchFamily="18" charset="0"/>
                      </a:endParaRPr>
                    </a:p>
                  </a:txBody>
                  <a:tcPr marL="43875" marR="43875" marT="0" marB="0" anchor="ctr"/>
                </a:tc>
                <a:tc>
                  <a:txBody>
                    <a:bodyPr/>
                    <a:lstStyle/>
                    <a:p>
                      <a:pPr algn="ctr">
                        <a:lnSpc>
                          <a:spcPct val="115000"/>
                        </a:lnSpc>
                        <a:spcAft>
                          <a:spcPts val="0"/>
                        </a:spcAft>
                      </a:pPr>
                      <a:r>
                        <a:rPr lang="en-US" sz="1100">
                          <a:effectLst/>
                        </a:rPr>
                        <a:t>GeoViz Programming Fundamentals</a:t>
                      </a:r>
                      <a:endParaRPr lang="zh-CN" sz="1100">
                        <a:effectLst/>
                      </a:endParaRPr>
                    </a:p>
                    <a:p>
                      <a:pPr algn="ctr">
                        <a:lnSpc>
                          <a:spcPct val="115000"/>
                        </a:lnSpc>
                        <a:spcAft>
                          <a:spcPts val="0"/>
                        </a:spcAft>
                      </a:pPr>
                      <a:r>
                        <a:rPr lang="en-US" sz="1100">
                          <a:effectLst/>
                        </a:rPr>
                        <a:t>Lab2: Web programming</a:t>
                      </a:r>
                      <a:endParaRPr lang="zh-CN" sz="1100">
                        <a:effectLst/>
                        <a:latin typeface="Calibri" panose="020F0502020204030204" pitchFamily="34" charset="0"/>
                        <a:ea typeface="宋体" panose="02010600030101010101" pitchFamily="2" charset="-122"/>
                        <a:cs typeface="Times New Roman" panose="02020603050405020304" pitchFamily="18" charset="0"/>
                      </a:endParaRPr>
                    </a:p>
                  </a:txBody>
                  <a:tcPr marL="43875" marR="43875" marT="0" marB="0" anchor="ctr"/>
                </a:tc>
                <a:tc>
                  <a:txBody>
                    <a:bodyPr/>
                    <a:lstStyle/>
                    <a:p>
                      <a:pPr algn="ctr">
                        <a:lnSpc>
                          <a:spcPct val="115000"/>
                        </a:lnSpc>
                        <a:spcAft>
                          <a:spcPts val="0"/>
                        </a:spcAft>
                      </a:pPr>
                      <a:r>
                        <a:rPr lang="en-US" sz="1100">
                          <a:effectLst/>
                        </a:rPr>
                        <a:t>Interactive Maps using Leaflet</a:t>
                      </a:r>
                      <a:endParaRPr lang="zh-CN" sz="1100">
                        <a:effectLst/>
                        <a:latin typeface="Calibri" panose="020F0502020204030204" pitchFamily="34" charset="0"/>
                        <a:ea typeface="宋体" panose="02010600030101010101" pitchFamily="2" charset="-122"/>
                        <a:cs typeface="Times New Roman" panose="02020603050405020304" pitchFamily="18" charset="0"/>
                      </a:endParaRPr>
                    </a:p>
                  </a:txBody>
                  <a:tcPr marL="43875" marR="43875" marT="0" marB="0" anchor="ctr"/>
                </a:tc>
                <a:tc>
                  <a:txBody>
                    <a:bodyPr/>
                    <a:lstStyle/>
                    <a:p>
                      <a:pPr algn="ctr">
                        <a:lnSpc>
                          <a:spcPct val="115000"/>
                        </a:lnSpc>
                        <a:spcAft>
                          <a:spcPts val="0"/>
                        </a:spcAft>
                      </a:pPr>
                      <a:r>
                        <a:rPr lang="en-US" sz="1100">
                          <a:effectLst/>
                        </a:rPr>
                        <a:t>Team-up</a:t>
                      </a:r>
                      <a:endParaRPr lang="zh-CN" sz="1100">
                        <a:effectLst/>
                        <a:latin typeface="Calibri" panose="020F0502020204030204" pitchFamily="34" charset="0"/>
                        <a:ea typeface="宋体" panose="02010600030101010101" pitchFamily="2" charset="-122"/>
                        <a:cs typeface="Times New Roman" panose="02020603050405020304" pitchFamily="18" charset="0"/>
                      </a:endParaRPr>
                    </a:p>
                  </a:txBody>
                  <a:tcPr marL="43875" marR="43875" marT="0" marB="0" anchor="ctr"/>
                </a:tc>
                <a:extLst>
                  <a:ext uri="{0D108BD9-81ED-4DB2-BD59-A6C34878D82A}">
                    <a16:rowId xmlns:a16="http://schemas.microsoft.com/office/drawing/2014/main" val="3168257875"/>
                  </a:ext>
                </a:extLst>
              </a:tr>
              <a:tr h="786636">
                <a:tc>
                  <a:txBody>
                    <a:bodyPr/>
                    <a:lstStyle/>
                    <a:p>
                      <a:pPr algn="ctr">
                        <a:lnSpc>
                          <a:spcPct val="115000"/>
                        </a:lnSpc>
                        <a:spcAft>
                          <a:spcPts val="0"/>
                        </a:spcAft>
                      </a:pPr>
                      <a:r>
                        <a:rPr lang="en-US" sz="1100">
                          <a:effectLst/>
                        </a:rPr>
                        <a:t>Wk 3</a:t>
                      </a:r>
                      <a:endParaRPr lang="zh-CN" sz="1100">
                        <a:effectLst/>
                        <a:latin typeface="Calibri" panose="020F0502020204030204" pitchFamily="34" charset="0"/>
                        <a:ea typeface="宋体" panose="02010600030101010101" pitchFamily="2" charset="-122"/>
                        <a:cs typeface="Times New Roman" panose="02020603050405020304" pitchFamily="18" charset="0"/>
                      </a:endParaRPr>
                    </a:p>
                  </a:txBody>
                  <a:tcPr marL="43875" marR="43875" marT="0" marB="0" anchor="ctr"/>
                </a:tc>
                <a:tc>
                  <a:txBody>
                    <a:bodyPr/>
                    <a:lstStyle/>
                    <a:p>
                      <a:pPr algn="ctr">
                        <a:lnSpc>
                          <a:spcPct val="115000"/>
                        </a:lnSpc>
                        <a:spcAft>
                          <a:spcPts val="0"/>
                        </a:spcAft>
                      </a:pPr>
                      <a:r>
                        <a:rPr lang="en-US" sz="1100">
                          <a:effectLst/>
                        </a:rPr>
                        <a:t>Recap + D3 I</a:t>
                      </a:r>
                      <a:endParaRPr lang="zh-CN" sz="1100">
                        <a:effectLst/>
                        <a:latin typeface="Calibri" panose="020F0502020204030204" pitchFamily="34" charset="0"/>
                        <a:ea typeface="宋体" panose="02010600030101010101" pitchFamily="2" charset="-122"/>
                        <a:cs typeface="Times New Roman" panose="02020603050405020304" pitchFamily="18" charset="0"/>
                      </a:endParaRPr>
                    </a:p>
                  </a:txBody>
                  <a:tcPr marL="43875" marR="43875" marT="0" marB="0" anchor="ctr"/>
                </a:tc>
                <a:tc>
                  <a:txBody>
                    <a:bodyPr/>
                    <a:lstStyle/>
                    <a:p>
                      <a:pPr algn="ctr">
                        <a:lnSpc>
                          <a:spcPct val="115000"/>
                        </a:lnSpc>
                        <a:spcAft>
                          <a:spcPts val="0"/>
                        </a:spcAft>
                      </a:pPr>
                      <a:r>
                        <a:rPr lang="en-US" sz="1100">
                          <a:effectLst/>
                        </a:rPr>
                        <a:t>Lab3: Map Design</a:t>
                      </a:r>
                      <a:endParaRPr lang="zh-CN" sz="1100">
                        <a:effectLst/>
                        <a:latin typeface="Calibri" panose="020F0502020204030204" pitchFamily="34" charset="0"/>
                        <a:ea typeface="宋体" panose="02010600030101010101" pitchFamily="2" charset="-122"/>
                        <a:cs typeface="Times New Roman" panose="02020603050405020304" pitchFamily="18" charset="0"/>
                      </a:endParaRPr>
                    </a:p>
                  </a:txBody>
                  <a:tcPr marL="43875" marR="43875" marT="0" marB="0" anchor="ctr"/>
                </a:tc>
                <a:tc>
                  <a:txBody>
                    <a:bodyPr/>
                    <a:lstStyle/>
                    <a:p>
                      <a:pPr algn="ctr">
                        <a:lnSpc>
                          <a:spcPct val="115000"/>
                        </a:lnSpc>
                        <a:spcAft>
                          <a:spcPts val="0"/>
                        </a:spcAft>
                      </a:pPr>
                      <a:r>
                        <a:rPr lang="en-US" sz="1100">
                          <a:effectLst/>
                        </a:rPr>
                        <a:t>Spatial data Processing</a:t>
                      </a:r>
                      <a:endParaRPr lang="zh-CN" sz="1100">
                        <a:effectLst/>
                        <a:latin typeface="Calibri" panose="020F0502020204030204" pitchFamily="34" charset="0"/>
                        <a:ea typeface="宋体" panose="02010600030101010101" pitchFamily="2" charset="-122"/>
                        <a:cs typeface="Times New Roman" panose="02020603050405020304" pitchFamily="18" charset="0"/>
                      </a:endParaRPr>
                    </a:p>
                  </a:txBody>
                  <a:tcPr marL="43875" marR="43875" marT="0" marB="0" anchor="ctr"/>
                </a:tc>
                <a:tc>
                  <a:txBody>
                    <a:bodyPr/>
                    <a:lstStyle/>
                    <a:p>
                      <a:pPr algn="ctr">
                        <a:lnSpc>
                          <a:spcPct val="115000"/>
                        </a:lnSpc>
                        <a:spcAft>
                          <a:spcPts val="0"/>
                        </a:spcAft>
                      </a:pPr>
                      <a:r>
                        <a:rPr lang="en-US" sz="1100">
                          <a:effectLst/>
                        </a:rPr>
                        <a:t>Proposal</a:t>
                      </a:r>
                      <a:endParaRPr lang="zh-CN" sz="1100">
                        <a:effectLst/>
                        <a:latin typeface="Calibri" panose="020F0502020204030204" pitchFamily="34" charset="0"/>
                        <a:ea typeface="宋体" panose="02010600030101010101" pitchFamily="2" charset="-122"/>
                        <a:cs typeface="Times New Roman" panose="02020603050405020304" pitchFamily="18" charset="0"/>
                      </a:endParaRPr>
                    </a:p>
                  </a:txBody>
                  <a:tcPr marL="43875" marR="43875" marT="0" marB="0" anchor="ctr"/>
                </a:tc>
                <a:extLst>
                  <a:ext uri="{0D108BD9-81ED-4DB2-BD59-A6C34878D82A}">
                    <a16:rowId xmlns:a16="http://schemas.microsoft.com/office/drawing/2014/main" val="2807245895"/>
                  </a:ext>
                </a:extLst>
              </a:tr>
              <a:tr h="786636">
                <a:tc>
                  <a:txBody>
                    <a:bodyPr/>
                    <a:lstStyle/>
                    <a:p>
                      <a:pPr algn="ctr">
                        <a:lnSpc>
                          <a:spcPct val="115000"/>
                        </a:lnSpc>
                        <a:spcAft>
                          <a:spcPts val="0"/>
                        </a:spcAft>
                      </a:pPr>
                      <a:r>
                        <a:rPr lang="en-US" sz="1100">
                          <a:effectLst/>
                        </a:rPr>
                        <a:t>Wk 4</a:t>
                      </a:r>
                      <a:endParaRPr lang="zh-CN" sz="1100">
                        <a:effectLst/>
                        <a:latin typeface="Calibri" panose="020F0502020204030204" pitchFamily="34" charset="0"/>
                        <a:ea typeface="宋体" panose="02010600030101010101" pitchFamily="2" charset="-122"/>
                        <a:cs typeface="Times New Roman" panose="02020603050405020304" pitchFamily="18" charset="0"/>
                      </a:endParaRPr>
                    </a:p>
                  </a:txBody>
                  <a:tcPr marL="43875" marR="43875" marT="0" marB="0" anchor="ctr"/>
                </a:tc>
                <a:tc>
                  <a:txBody>
                    <a:bodyPr/>
                    <a:lstStyle/>
                    <a:p>
                      <a:pPr algn="ctr">
                        <a:lnSpc>
                          <a:spcPct val="115000"/>
                        </a:lnSpc>
                        <a:spcAft>
                          <a:spcPts val="0"/>
                        </a:spcAft>
                      </a:pPr>
                      <a:r>
                        <a:rPr lang="en-US" sz="1100">
                          <a:effectLst/>
                        </a:rPr>
                        <a:t>D3 II </a:t>
                      </a:r>
                      <a:endParaRPr lang="zh-CN" sz="1100">
                        <a:effectLst/>
                        <a:latin typeface="Calibri" panose="020F0502020204030204" pitchFamily="34" charset="0"/>
                        <a:ea typeface="宋体" panose="02010600030101010101" pitchFamily="2" charset="-122"/>
                        <a:cs typeface="Times New Roman" panose="02020603050405020304" pitchFamily="18" charset="0"/>
                      </a:endParaRPr>
                    </a:p>
                  </a:txBody>
                  <a:tcPr marL="43875" marR="43875" marT="0" marB="0" anchor="ctr"/>
                </a:tc>
                <a:tc>
                  <a:txBody>
                    <a:bodyPr/>
                    <a:lstStyle/>
                    <a:p>
                      <a:pPr algn="ctr">
                        <a:lnSpc>
                          <a:spcPct val="115000"/>
                        </a:lnSpc>
                        <a:spcAft>
                          <a:spcPts val="0"/>
                        </a:spcAft>
                      </a:pPr>
                      <a:r>
                        <a:rPr lang="en-US" sz="1100">
                          <a:effectLst/>
                        </a:rPr>
                        <a:t>Lab3 cont’d</a:t>
                      </a:r>
                      <a:endParaRPr lang="zh-CN" sz="1100">
                        <a:effectLst/>
                      </a:endParaRPr>
                    </a:p>
                    <a:p>
                      <a:pPr algn="ctr">
                        <a:lnSpc>
                          <a:spcPct val="115000"/>
                        </a:lnSpc>
                        <a:spcAft>
                          <a:spcPts val="0"/>
                        </a:spcAft>
                      </a:pPr>
                      <a:r>
                        <a:rPr lang="en-US" sz="1100">
                          <a:effectLst/>
                        </a:rPr>
                        <a:t>Google Cloud Platform</a:t>
                      </a:r>
                      <a:endParaRPr lang="zh-CN" sz="1100">
                        <a:effectLst/>
                        <a:latin typeface="Calibri" panose="020F0502020204030204" pitchFamily="34" charset="0"/>
                        <a:ea typeface="宋体" panose="02010600030101010101" pitchFamily="2" charset="-122"/>
                        <a:cs typeface="Times New Roman" panose="02020603050405020304" pitchFamily="18" charset="0"/>
                      </a:endParaRPr>
                    </a:p>
                  </a:txBody>
                  <a:tcPr marL="43875" marR="43875" marT="0" marB="0" anchor="ctr"/>
                </a:tc>
                <a:tc>
                  <a:txBody>
                    <a:bodyPr/>
                    <a:lstStyle/>
                    <a:p>
                      <a:pPr algn="ctr">
                        <a:lnSpc>
                          <a:spcPct val="115000"/>
                        </a:lnSpc>
                        <a:spcAft>
                          <a:spcPts val="0"/>
                        </a:spcAft>
                      </a:pPr>
                      <a:r>
                        <a:rPr lang="en-US" sz="1100">
                          <a:effectLst/>
                        </a:rPr>
                        <a:t>D3 III</a:t>
                      </a:r>
                      <a:endParaRPr lang="zh-CN" sz="1100">
                        <a:effectLst/>
                        <a:latin typeface="Calibri" panose="020F0502020204030204" pitchFamily="34" charset="0"/>
                        <a:ea typeface="宋体" panose="02010600030101010101" pitchFamily="2" charset="-122"/>
                        <a:cs typeface="Times New Roman" panose="02020603050405020304" pitchFamily="18" charset="0"/>
                      </a:endParaRPr>
                    </a:p>
                  </a:txBody>
                  <a:tcPr marL="43875" marR="43875" marT="0" marB="0" anchor="ctr"/>
                </a:tc>
                <a:tc>
                  <a:txBody>
                    <a:bodyPr/>
                    <a:lstStyle/>
                    <a:p>
                      <a:pPr algn="ctr">
                        <a:lnSpc>
                          <a:spcPct val="115000"/>
                        </a:lnSpc>
                        <a:spcAft>
                          <a:spcPts val="0"/>
                        </a:spcAft>
                      </a:pPr>
                      <a:r>
                        <a:rPr lang="en-US" sz="1100">
                          <a:effectLst/>
                        </a:rPr>
                        <a:t>Proposal revision</a:t>
                      </a:r>
                      <a:endParaRPr lang="zh-CN" sz="1100">
                        <a:effectLst/>
                        <a:latin typeface="Calibri" panose="020F0502020204030204" pitchFamily="34" charset="0"/>
                        <a:ea typeface="宋体" panose="02010600030101010101" pitchFamily="2" charset="-122"/>
                        <a:cs typeface="Times New Roman" panose="02020603050405020304" pitchFamily="18" charset="0"/>
                      </a:endParaRPr>
                    </a:p>
                  </a:txBody>
                  <a:tcPr marL="43875" marR="43875" marT="0" marB="0" anchor="ctr"/>
                </a:tc>
                <a:extLst>
                  <a:ext uri="{0D108BD9-81ED-4DB2-BD59-A6C34878D82A}">
                    <a16:rowId xmlns:a16="http://schemas.microsoft.com/office/drawing/2014/main" val="1040843298"/>
                  </a:ext>
                </a:extLst>
              </a:tr>
              <a:tr h="573174">
                <a:tc>
                  <a:txBody>
                    <a:bodyPr/>
                    <a:lstStyle/>
                    <a:p>
                      <a:pPr algn="ctr">
                        <a:lnSpc>
                          <a:spcPct val="115000"/>
                        </a:lnSpc>
                        <a:spcAft>
                          <a:spcPts val="0"/>
                        </a:spcAft>
                      </a:pPr>
                      <a:r>
                        <a:rPr lang="en-US" sz="1100">
                          <a:effectLst/>
                        </a:rPr>
                        <a:t>Wk 5</a:t>
                      </a:r>
                      <a:endParaRPr lang="zh-CN" sz="1100">
                        <a:effectLst/>
                        <a:latin typeface="Calibri" panose="020F0502020204030204" pitchFamily="34" charset="0"/>
                        <a:ea typeface="宋体" panose="02010600030101010101" pitchFamily="2" charset="-122"/>
                        <a:cs typeface="Times New Roman" panose="02020603050405020304" pitchFamily="18" charset="0"/>
                      </a:endParaRPr>
                    </a:p>
                  </a:txBody>
                  <a:tcPr marL="43875" marR="43875" marT="0" marB="0" anchor="ctr"/>
                </a:tc>
                <a:tc>
                  <a:txBody>
                    <a:bodyPr/>
                    <a:lstStyle/>
                    <a:p>
                      <a:pPr algn="ctr">
                        <a:lnSpc>
                          <a:spcPct val="115000"/>
                        </a:lnSpc>
                        <a:spcAft>
                          <a:spcPts val="0"/>
                        </a:spcAft>
                      </a:pPr>
                      <a:r>
                        <a:rPr lang="en-US" sz="1100">
                          <a:effectLst/>
                        </a:rPr>
                        <a:t>Layout Design using Bootstrap,</a:t>
                      </a:r>
                      <a:endParaRPr lang="zh-CN" sz="1100">
                        <a:effectLst/>
                      </a:endParaRPr>
                    </a:p>
                    <a:p>
                      <a:pPr algn="ctr">
                        <a:lnSpc>
                          <a:spcPct val="115000"/>
                        </a:lnSpc>
                        <a:spcAft>
                          <a:spcPts val="0"/>
                        </a:spcAft>
                      </a:pPr>
                      <a:r>
                        <a:rPr lang="en-US" sz="1100">
                          <a:effectLst/>
                        </a:rPr>
                        <a:t>GeoViz evaluation </a:t>
                      </a:r>
                      <a:endParaRPr lang="zh-CN" sz="1100">
                        <a:effectLst/>
                        <a:latin typeface="Calibri" panose="020F0502020204030204" pitchFamily="34" charset="0"/>
                        <a:ea typeface="宋体" panose="02010600030101010101" pitchFamily="2" charset="-122"/>
                        <a:cs typeface="Times New Roman" panose="02020603050405020304" pitchFamily="18" charset="0"/>
                      </a:endParaRPr>
                    </a:p>
                  </a:txBody>
                  <a:tcPr marL="43875" marR="43875" marT="0" marB="0" anchor="ctr"/>
                </a:tc>
                <a:tc>
                  <a:txBody>
                    <a:bodyPr/>
                    <a:lstStyle/>
                    <a:p>
                      <a:pPr algn="ctr">
                        <a:lnSpc>
                          <a:spcPct val="115000"/>
                        </a:lnSpc>
                        <a:spcAft>
                          <a:spcPts val="0"/>
                        </a:spcAft>
                      </a:pPr>
                      <a:r>
                        <a:rPr lang="en-US" sz="1100">
                          <a:effectLst/>
                        </a:rPr>
                        <a:t>Lab4: Geoviz Module</a:t>
                      </a:r>
                      <a:endParaRPr lang="zh-CN" sz="1100">
                        <a:effectLst/>
                        <a:latin typeface="Calibri" panose="020F0502020204030204" pitchFamily="34" charset="0"/>
                        <a:ea typeface="宋体" panose="02010600030101010101" pitchFamily="2" charset="-122"/>
                        <a:cs typeface="Times New Roman" panose="02020603050405020304" pitchFamily="18" charset="0"/>
                      </a:endParaRPr>
                    </a:p>
                  </a:txBody>
                  <a:tcPr marL="43875" marR="43875" marT="0" marB="0" anchor="ctr"/>
                </a:tc>
                <a:tc>
                  <a:txBody>
                    <a:bodyPr/>
                    <a:lstStyle/>
                    <a:p>
                      <a:pPr algn="ctr">
                        <a:lnSpc>
                          <a:spcPct val="115000"/>
                        </a:lnSpc>
                        <a:spcAft>
                          <a:spcPts val="0"/>
                        </a:spcAft>
                      </a:pPr>
                      <a:r>
                        <a:rPr lang="en-US" sz="1100">
                          <a:effectLst/>
                        </a:rPr>
                        <a:t>Color, Topography</a:t>
                      </a:r>
                      <a:endParaRPr lang="zh-CN" sz="1100">
                        <a:effectLst/>
                        <a:latin typeface="Calibri" panose="020F0502020204030204" pitchFamily="34" charset="0"/>
                        <a:ea typeface="宋体" panose="02010600030101010101" pitchFamily="2" charset="-122"/>
                        <a:cs typeface="Times New Roman" panose="02020603050405020304" pitchFamily="18" charset="0"/>
                      </a:endParaRPr>
                    </a:p>
                  </a:txBody>
                  <a:tcPr marL="43875" marR="43875" marT="0" marB="0" anchor="ctr"/>
                </a:tc>
                <a:tc>
                  <a:txBody>
                    <a:bodyPr/>
                    <a:lstStyle/>
                    <a:p>
                      <a:pPr algn="ctr">
                        <a:lnSpc>
                          <a:spcPct val="115000"/>
                        </a:lnSpc>
                        <a:spcAft>
                          <a:spcPts val="0"/>
                        </a:spcAft>
                      </a:pPr>
                      <a:r>
                        <a:rPr lang="en-US" sz="1100">
                          <a:effectLst/>
                        </a:rPr>
                        <a:t>Sketch, Interface Design</a:t>
                      </a:r>
                      <a:endParaRPr lang="zh-CN" sz="1100">
                        <a:effectLst/>
                        <a:latin typeface="Calibri" panose="020F0502020204030204" pitchFamily="34" charset="0"/>
                        <a:ea typeface="宋体" panose="02010600030101010101" pitchFamily="2" charset="-122"/>
                        <a:cs typeface="Times New Roman" panose="02020603050405020304" pitchFamily="18" charset="0"/>
                      </a:endParaRPr>
                    </a:p>
                  </a:txBody>
                  <a:tcPr marL="43875" marR="43875" marT="0" marB="0" anchor="ctr"/>
                </a:tc>
                <a:extLst>
                  <a:ext uri="{0D108BD9-81ED-4DB2-BD59-A6C34878D82A}">
                    <a16:rowId xmlns:a16="http://schemas.microsoft.com/office/drawing/2014/main" val="2750972522"/>
                  </a:ext>
                </a:extLst>
              </a:tr>
              <a:tr h="1146348">
                <a:tc>
                  <a:txBody>
                    <a:bodyPr/>
                    <a:lstStyle/>
                    <a:p>
                      <a:pPr algn="ctr">
                        <a:lnSpc>
                          <a:spcPct val="115000"/>
                        </a:lnSpc>
                        <a:spcAft>
                          <a:spcPts val="0"/>
                        </a:spcAft>
                      </a:pPr>
                      <a:r>
                        <a:rPr lang="en-US" sz="1100">
                          <a:effectLst/>
                        </a:rPr>
                        <a:t>Wk 6</a:t>
                      </a:r>
                      <a:endParaRPr lang="zh-CN" sz="1100">
                        <a:effectLst/>
                        <a:latin typeface="Calibri" panose="020F0502020204030204" pitchFamily="34" charset="0"/>
                        <a:ea typeface="宋体" panose="02010600030101010101" pitchFamily="2" charset="-122"/>
                        <a:cs typeface="Times New Roman" panose="02020603050405020304" pitchFamily="18" charset="0"/>
                      </a:endParaRPr>
                    </a:p>
                  </a:txBody>
                  <a:tcPr marL="43875" marR="43875" marT="0" marB="0" anchor="ctr"/>
                </a:tc>
                <a:tc>
                  <a:txBody>
                    <a:bodyPr/>
                    <a:lstStyle/>
                    <a:p>
                      <a:pPr algn="ctr">
                        <a:lnSpc>
                          <a:spcPct val="115000"/>
                        </a:lnSpc>
                        <a:spcAft>
                          <a:spcPts val="0"/>
                        </a:spcAft>
                      </a:pPr>
                      <a:r>
                        <a:rPr lang="en-US" sz="1100">
                          <a:effectLst/>
                        </a:rPr>
                        <a:t>SVG, Icons</a:t>
                      </a:r>
                      <a:endParaRPr lang="zh-CN" sz="1100">
                        <a:effectLst/>
                        <a:latin typeface="Calibri" panose="020F0502020204030204" pitchFamily="34" charset="0"/>
                        <a:ea typeface="宋体" panose="02010600030101010101" pitchFamily="2" charset="-122"/>
                        <a:cs typeface="Times New Roman" panose="02020603050405020304" pitchFamily="18" charset="0"/>
                      </a:endParaRPr>
                    </a:p>
                  </a:txBody>
                  <a:tcPr marL="43875" marR="43875" marT="0" marB="0" anchor="ctr"/>
                </a:tc>
                <a:tc>
                  <a:txBody>
                    <a:bodyPr/>
                    <a:lstStyle/>
                    <a:p>
                      <a:pPr algn="ctr">
                        <a:lnSpc>
                          <a:spcPct val="115000"/>
                        </a:lnSpc>
                        <a:spcAft>
                          <a:spcPts val="0"/>
                        </a:spcAft>
                      </a:pPr>
                      <a:r>
                        <a:rPr lang="en-US" sz="1100">
                          <a:effectLst/>
                        </a:rPr>
                        <a:t>Lab5: Geoviz Interaction, or Storymap</a:t>
                      </a:r>
                      <a:endParaRPr lang="zh-CN" sz="1100">
                        <a:effectLst/>
                        <a:latin typeface="Calibri" panose="020F0502020204030204" pitchFamily="34" charset="0"/>
                        <a:ea typeface="宋体" panose="02010600030101010101" pitchFamily="2" charset="-122"/>
                        <a:cs typeface="Times New Roman" panose="02020603050405020304" pitchFamily="18" charset="0"/>
                      </a:endParaRPr>
                    </a:p>
                  </a:txBody>
                  <a:tcPr marL="43875" marR="43875" marT="0" marB="0" anchor="ctr"/>
                </a:tc>
                <a:tc>
                  <a:txBody>
                    <a:bodyPr/>
                    <a:lstStyle/>
                    <a:p>
                      <a:pPr algn="ctr">
                        <a:lnSpc>
                          <a:spcPct val="115000"/>
                        </a:lnSpc>
                        <a:spcAft>
                          <a:spcPts val="0"/>
                        </a:spcAft>
                      </a:pPr>
                      <a:r>
                        <a:rPr lang="en-US" sz="1100">
                          <a:effectLst/>
                        </a:rPr>
                        <a:t>Word cloud</a:t>
                      </a:r>
                      <a:endParaRPr lang="zh-CN" sz="1100">
                        <a:effectLst/>
                        <a:latin typeface="Calibri" panose="020F0502020204030204" pitchFamily="34" charset="0"/>
                        <a:ea typeface="宋体" panose="02010600030101010101" pitchFamily="2" charset="-122"/>
                        <a:cs typeface="Times New Roman" panose="02020603050405020304" pitchFamily="18" charset="0"/>
                      </a:endParaRPr>
                    </a:p>
                  </a:txBody>
                  <a:tcPr marL="43875" marR="43875" marT="0" marB="0" anchor="ctr"/>
                </a:tc>
                <a:tc>
                  <a:txBody>
                    <a:bodyPr/>
                    <a:lstStyle/>
                    <a:p>
                      <a:pPr algn="ctr">
                        <a:lnSpc>
                          <a:spcPct val="115000"/>
                        </a:lnSpc>
                        <a:spcAft>
                          <a:spcPts val="0"/>
                        </a:spcAft>
                      </a:pPr>
                      <a:r>
                        <a:rPr lang="en-US" sz="1100">
                          <a:effectLst/>
                        </a:rPr>
                        <a:t>Design Scheme (Color, label, icon, and multimedia, etc.)</a:t>
                      </a:r>
                      <a:endParaRPr lang="zh-CN" sz="1100">
                        <a:effectLst/>
                        <a:latin typeface="Calibri" panose="020F0502020204030204" pitchFamily="34" charset="0"/>
                        <a:ea typeface="宋体" panose="02010600030101010101" pitchFamily="2" charset="-122"/>
                        <a:cs typeface="Times New Roman" panose="02020603050405020304" pitchFamily="18" charset="0"/>
                      </a:endParaRPr>
                    </a:p>
                  </a:txBody>
                  <a:tcPr marL="43875" marR="43875" marT="0" marB="0" anchor="ctr"/>
                </a:tc>
                <a:extLst>
                  <a:ext uri="{0D108BD9-81ED-4DB2-BD59-A6C34878D82A}">
                    <a16:rowId xmlns:a16="http://schemas.microsoft.com/office/drawing/2014/main" val="2767585164"/>
                  </a:ext>
                </a:extLst>
              </a:tr>
              <a:tr h="382117">
                <a:tc>
                  <a:txBody>
                    <a:bodyPr/>
                    <a:lstStyle/>
                    <a:p>
                      <a:pPr algn="ctr">
                        <a:lnSpc>
                          <a:spcPct val="115000"/>
                        </a:lnSpc>
                        <a:spcAft>
                          <a:spcPts val="0"/>
                        </a:spcAft>
                      </a:pPr>
                      <a:r>
                        <a:rPr lang="en-US" sz="1100">
                          <a:effectLst/>
                        </a:rPr>
                        <a:t>Wk 7</a:t>
                      </a:r>
                      <a:endParaRPr lang="zh-CN" sz="1100">
                        <a:effectLst/>
                        <a:latin typeface="Calibri" panose="020F0502020204030204" pitchFamily="34" charset="0"/>
                        <a:ea typeface="宋体" panose="02010600030101010101" pitchFamily="2" charset="-122"/>
                        <a:cs typeface="Times New Roman" panose="02020603050405020304" pitchFamily="18" charset="0"/>
                      </a:endParaRPr>
                    </a:p>
                  </a:txBody>
                  <a:tcPr marL="43875" marR="43875" marT="0" marB="0" anchor="ctr"/>
                </a:tc>
                <a:tc>
                  <a:txBody>
                    <a:bodyPr/>
                    <a:lstStyle/>
                    <a:p>
                      <a:pPr algn="ctr">
                        <a:lnSpc>
                          <a:spcPct val="115000"/>
                        </a:lnSpc>
                        <a:spcAft>
                          <a:spcPts val="0"/>
                        </a:spcAft>
                      </a:pPr>
                      <a:r>
                        <a:rPr lang="en-US" sz="1100">
                          <a:effectLst/>
                        </a:rPr>
                        <a:t>Real-time mapping, Heatmap</a:t>
                      </a:r>
                      <a:endParaRPr lang="zh-CN" sz="1100">
                        <a:effectLst/>
                        <a:latin typeface="Calibri" panose="020F0502020204030204" pitchFamily="34" charset="0"/>
                        <a:ea typeface="宋体" panose="02010600030101010101" pitchFamily="2" charset="-122"/>
                        <a:cs typeface="Times New Roman" panose="02020603050405020304" pitchFamily="18" charset="0"/>
                      </a:endParaRPr>
                    </a:p>
                  </a:txBody>
                  <a:tcPr marL="43875" marR="43875" marT="0" marB="0" anchor="ctr"/>
                </a:tc>
                <a:tc>
                  <a:txBody>
                    <a:bodyPr/>
                    <a:lstStyle/>
                    <a:p>
                      <a:pPr algn="ctr">
                        <a:lnSpc>
                          <a:spcPct val="115000"/>
                        </a:lnSpc>
                        <a:spcAft>
                          <a:spcPts val="0"/>
                        </a:spcAft>
                      </a:pPr>
                      <a:r>
                        <a:rPr lang="en-US" sz="1100">
                          <a:effectLst/>
                        </a:rPr>
                        <a:t>Fieldwork for Drone Mapping</a:t>
                      </a:r>
                      <a:endParaRPr lang="zh-CN" sz="1100">
                        <a:effectLst/>
                        <a:latin typeface="Calibri" panose="020F0502020204030204" pitchFamily="34" charset="0"/>
                        <a:ea typeface="宋体" panose="02010600030101010101" pitchFamily="2" charset="-122"/>
                        <a:cs typeface="Times New Roman" panose="02020603050405020304" pitchFamily="18" charset="0"/>
                      </a:endParaRPr>
                    </a:p>
                  </a:txBody>
                  <a:tcPr marL="43875" marR="43875" marT="0" marB="0" anchor="ctr"/>
                </a:tc>
                <a:tc>
                  <a:txBody>
                    <a:bodyPr/>
                    <a:lstStyle/>
                    <a:p>
                      <a:pPr algn="ctr">
                        <a:lnSpc>
                          <a:spcPct val="115000"/>
                        </a:lnSpc>
                        <a:spcAft>
                          <a:spcPts val="0"/>
                        </a:spcAft>
                      </a:pPr>
                      <a:r>
                        <a:rPr lang="en-US" sz="1100">
                          <a:effectLst/>
                        </a:rPr>
                        <a:t>GeoViz Critique</a:t>
                      </a:r>
                      <a:endParaRPr lang="zh-CN" sz="1100">
                        <a:effectLst/>
                        <a:latin typeface="Calibri" panose="020F0502020204030204" pitchFamily="34" charset="0"/>
                        <a:ea typeface="宋体" panose="02010600030101010101" pitchFamily="2" charset="-122"/>
                        <a:cs typeface="Times New Roman" panose="02020603050405020304" pitchFamily="18" charset="0"/>
                      </a:endParaRPr>
                    </a:p>
                  </a:txBody>
                  <a:tcPr marL="43875" marR="43875" marT="0" marB="0" anchor="ctr"/>
                </a:tc>
                <a:tc>
                  <a:txBody>
                    <a:bodyPr/>
                    <a:lstStyle/>
                    <a:p>
                      <a:pPr algn="ctr">
                        <a:lnSpc>
                          <a:spcPct val="115000"/>
                        </a:lnSpc>
                        <a:spcAft>
                          <a:spcPts val="0"/>
                        </a:spcAft>
                      </a:pPr>
                      <a:r>
                        <a:rPr lang="en-US" sz="1100">
                          <a:effectLst/>
                        </a:rPr>
                        <a:t>Coding</a:t>
                      </a:r>
                      <a:endParaRPr lang="zh-CN" sz="1100">
                        <a:effectLst/>
                        <a:latin typeface="Calibri" panose="020F0502020204030204" pitchFamily="34" charset="0"/>
                        <a:ea typeface="宋体" panose="02010600030101010101" pitchFamily="2" charset="-122"/>
                        <a:cs typeface="Times New Roman" panose="02020603050405020304" pitchFamily="18" charset="0"/>
                      </a:endParaRPr>
                    </a:p>
                  </a:txBody>
                  <a:tcPr marL="43875" marR="43875" marT="0" marB="0" anchor="ctr"/>
                </a:tc>
                <a:extLst>
                  <a:ext uri="{0D108BD9-81ED-4DB2-BD59-A6C34878D82A}">
                    <a16:rowId xmlns:a16="http://schemas.microsoft.com/office/drawing/2014/main" val="2842657895"/>
                  </a:ext>
                </a:extLst>
              </a:tr>
              <a:tr h="573174">
                <a:tc>
                  <a:txBody>
                    <a:bodyPr/>
                    <a:lstStyle/>
                    <a:p>
                      <a:pPr algn="ctr">
                        <a:lnSpc>
                          <a:spcPct val="115000"/>
                        </a:lnSpc>
                        <a:spcAft>
                          <a:spcPts val="0"/>
                        </a:spcAft>
                      </a:pPr>
                      <a:r>
                        <a:rPr lang="en-US" sz="1100">
                          <a:effectLst/>
                        </a:rPr>
                        <a:t>Wk 8</a:t>
                      </a:r>
                      <a:endParaRPr lang="zh-CN" sz="1100">
                        <a:effectLst/>
                        <a:latin typeface="Calibri" panose="020F0502020204030204" pitchFamily="34" charset="0"/>
                        <a:ea typeface="宋体" panose="02010600030101010101" pitchFamily="2" charset="-122"/>
                        <a:cs typeface="Times New Roman" panose="02020603050405020304" pitchFamily="18" charset="0"/>
                      </a:endParaRPr>
                    </a:p>
                  </a:txBody>
                  <a:tcPr marL="43875" marR="43875" marT="0" marB="0" anchor="ctr"/>
                </a:tc>
                <a:tc>
                  <a:txBody>
                    <a:bodyPr/>
                    <a:lstStyle/>
                    <a:p>
                      <a:pPr algn="ctr">
                        <a:lnSpc>
                          <a:spcPct val="115000"/>
                        </a:lnSpc>
                        <a:spcAft>
                          <a:spcPts val="0"/>
                        </a:spcAft>
                      </a:pPr>
                      <a:r>
                        <a:rPr lang="en-US" sz="1100">
                          <a:effectLst/>
                        </a:rPr>
                        <a:t>Geoviz of Structure-from-motion</a:t>
                      </a:r>
                      <a:endParaRPr lang="zh-CN" sz="1100">
                        <a:effectLst/>
                        <a:latin typeface="Calibri" panose="020F0502020204030204" pitchFamily="34" charset="0"/>
                        <a:ea typeface="宋体" panose="02010600030101010101" pitchFamily="2" charset="-122"/>
                        <a:cs typeface="Times New Roman" panose="02020603050405020304" pitchFamily="18" charset="0"/>
                      </a:endParaRPr>
                    </a:p>
                  </a:txBody>
                  <a:tcPr marL="43875" marR="43875" marT="0" marB="0" anchor="ctr"/>
                </a:tc>
                <a:tc>
                  <a:txBody>
                    <a:bodyPr/>
                    <a:lstStyle/>
                    <a:p>
                      <a:pPr algn="ctr">
                        <a:lnSpc>
                          <a:spcPct val="115000"/>
                        </a:lnSpc>
                        <a:spcAft>
                          <a:spcPts val="0"/>
                        </a:spcAft>
                      </a:pPr>
                      <a:r>
                        <a:rPr lang="en-US" sz="1100">
                          <a:effectLst/>
                        </a:rPr>
                        <a:t>Lab6: Point-cloud GeoViz</a:t>
                      </a:r>
                      <a:endParaRPr lang="zh-CN" sz="1100">
                        <a:effectLst/>
                        <a:latin typeface="Calibri" panose="020F0502020204030204" pitchFamily="34" charset="0"/>
                        <a:ea typeface="宋体" panose="02010600030101010101" pitchFamily="2" charset="-122"/>
                        <a:cs typeface="Times New Roman" panose="02020603050405020304" pitchFamily="18" charset="0"/>
                      </a:endParaRPr>
                    </a:p>
                  </a:txBody>
                  <a:tcPr marL="43875" marR="43875" marT="0" marB="0" anchor="ctr"/>
                </a:tc>
                <a:tc>
                  <a:txBody>
                    <a:bodyPr/>
                    <a:lstStyle/>
                    <a:p>
                      <a:pPr algn="ctr">
                        <a:lnSpc>
                          <a:spcPct val="115000"/>
                        </a:lnSpc>
                        <a:spcAft>
                          <a:spcPts val="0"/>
                        </a:spcAft>
                      </a:pPr>
                      <a:r>
                        <a:rPr lang="en-US" sz="1100">
                          <a:effectLst/>
                        </a:rPr>
                        <a:t>Hexagonal Geoviz</a:t>
                      </a:r>
                      <a:endParaRPr lang="zh-CN" sz="1100">
                        <a:effectLst/>
                        <a:latin typeface="Calibri" panose="020F0502020204030204" pitchFamily="34" charset="0"/>
                        <a:ea typeface="宋体" panose="02010600030101010101" pitchFamily="2" charset="-122"/>
                        <a:cs typeface="Times New Roman" panose="02020603050405020304" pitchFamily="18" charset="0"/>
                      </a:endParaRPr>
                    </a:p>
                  </a:txBody>
                  <a:tcPr marL="43875" marR="43875" marT="0" marB="0" anchor="ctr"/>
                </a:tc>
                <a:tc>
                  <a:txBody>
                    <a:bodyPr/>
                    <a:lstStyle/>
                    <a:p>
                      <a:pPr algn="ctr">
                        <a:lnSpc>
                          <a:spcPct val="115000"/>
                        </a:lnSpc>
                        <a:spcAft>
                          <a:spcPts val="0"/>
                        </a:spcAft>
                      </a:pPr>
                      <a:r>
                        <a:rPr lang="en-US" sz="1100">
                          <a:effectLst/>
                        </a:rPr>
                        <a:t>Coding</a:t>
                      </a:r>
                      <a:endParaRPr lang="zh-CN" sz="1100">
                        <a:effectLst/>
                        <a:latin typeface="Calibri" panose="020F0502020204030204" pitchFamily="34" charset="0"/>
                        <a:ea typeface="宋体" panose="02010600030101010101" pitchFamily="2" charset="-122"/>
                        <a:cs typeface="Times New Roman" panose="02020603050405020304" pitchFamily="18" charset="0"/>
                      </a:endParaRPr>
                    </a:p>
                  </a:txBody>
                  <a:tcPr marL="43875" marR="43875" marT="0" marB="0" anchor="ctr"/>
                </a:tc>
                <a:extLst>
                  <a:ext uri="{0D108BD9-81ED-4DB2-BD59-A6C34878D82A}">
                    <a16:rowId xmlns:a16="http://schemas.microsoft.com/office/drawing/2014/main" val="2819363713"/>
                  </a:ext>
                </a:extLst>
              </a:tr>
              <a:tr h="382117">
                <a:tc>
                  <a:txBody>
                    <a:bodyPr/>
                    <a:lstStyle/>
                    <a:p>
                      <a:pPr algn="ctr">
                        <a:lnSpc>
                          <a:spcPct val="115000"/>
                        </a:lnSpc>
                        <a:spcAft>
                          <a:spcPts val="0"/>
                        </a:spcAft>
                      </a:pPr>
                      <a:r>
                        <a:rPr lang="en-US" sz="1100">
                          <a:effectLst/>
                        </a:rPr>
                        <a:t>Wk 9</a:t>
                      </a:r>
                      <a:endParaRPr lang="zh-CN" sz="1100">
                        <a:effectLst/>
                        <a:latin typeface="Calibri" panose="020F0502020204030204" pitchFamily="34" charset="0"/>
                        <a:ea typeface="宋体" panose="02010600030101010101" pitchFamily="2" charset="-122"/>
                        <a:cs typeface="Times New Roman" panose="02020603050405020304" pitchFamily="18" charset="0"/>
                      </a:endParaRPr>
                    </a:p>
                  </a:txBody>
                  <a:tcPr marL="43875" marR="43875" marT="0" marB="0" anchor="ctr"/>
                </a:tc>
                <a:tc>
                  <a:txBody>
                    <a:bodyPr/>
                    <a:lstStyle/>
                    <a:p>
                      <a:pPr algn="ctr">
                        <a:lnSpc>
                          <a:spcPct val="115000"/>
                        </a:lnSpc>
                        <a:spcAft>
                          <a:spcPts val="0"/>
                        </a:spcAft>
                      </a:pPr>
                      <a:r>
                        <a:rPr lang="en-US" sz="1100">
                          <a:effectLst/>
                        </a:rPr>
                        <a:t>Network</a:t>
                      </a:r>
                      <a:endParaRPr lang="zh-CN" sz="1100">
                        <a:effectLst/>
                        <a:latin typeface="Calibri" panose="020F0502020204030204" pitchFamily="34" charset="0"/>
                        <a:ea typeface="宋体" panose="02010600030101010101" pitchFamily="2" charset="-122"/>
                        <a:cs typeface="Times New Roman" panose="02020603050405020304" pitchFamily="18" charset="0"/>
                      </a:endParaRPr>
                    </a:p>
                  </a:txBody>
                  <a:tcPr marL="43875" marR="43875" marT="0" marB="0" anchor="ctr"/>
                </a:tc>
                <a:tc>
                  <a:txBody>
                    <a:bodyPr/>
                    <a:lstStyle/>
                    <a:p>
                      <a:pPr algn="ctr">
                        <a:lnSpc>
                          <a:spcPct val="115000"/>
                        </a:lnSpc>
                        <a:spcAft>
                          <a:spcPts val="0"/>
                        </a:spcAft>
                      </a:pPr>
                      <a:r>
                        <a:rPr lang="en-US" sz="1100">
                          <a:effectLst/>
                        </a:rPr>
                        <a:t>Lab6: cont’d</a:t>
                      </a:r>
                      <a:endParaRPr lang="zh-CN" sz="1100">
                        <a:effectLst/>
                        <a:latin typeface="Calibri" panose="020F0502020204030204" pitchFamily="34" charset="0"/>
                        <a:ea typeface="宋体" panose="02010600030101010101" pitchFamily="2" charset="-122"/>
                        <a:cs typeface="Times New Roman" panose="02020603050405020304" pitchFamily="18" charset="0"/>
                      </a:endParaRPr>
                    </a:p>
                  </a:txBody>
                  <a:tcPr marL="43875" marR="43875" marT="0" marB="0" anchor="ctr"/>
                </a:tc>
                <a:tc>
                  <a:txBody>
                    <a:bodyPr/>
                    <a:lstStyle/>
                    <a:p>
                      <a:pPr algn="ctr">
                        <a:lnSpc>
                          <a:spcPct val="115000"/>
                        </a:lnSpc>
                        <a:spcAft>
                          <a:spcPts val="0"/>
                        </a:spcAft>
                      </a:pPr>
                      <a:r>
                        <a:rPr lang="en-US" sz="1100">
                          <a:effectLst/>
                        </a:rPr>
                        <a:t>Flow maps, Sankeys </a:t>
                      </a:r>
                      <a:endParaRPr lang="zh-CN" sz="1100">
                        <a:effectLst/>
                        <a:latin typeface="Calibri" panose="020F0502020204030204" pitchFamily="34" charset="0"/>
                        <a:ea typeface="宋体" panose="02010600030101010101" pitchFamily="2" charset="-122"/>
                        <a:cs typeface="Times New Roman" panose="02020603050405020304" pitchFamily="18" charset="0"/>
                      </a:endParaRPr>
                    </a:p>
                  </a:txBody>
                  <a:tcPr marL="43875" marR="43875" marT="0" marB="0" anchor="ctr"/>
                </a:tc>
                <a:tc>
                  <a:txBody>
                    <a:bodyPr/>
                    <a:lstStyle/>
                    <a:p>
                      <a:pPr algn="ctr">
                        <a:lnSpc>
                          <a:spcPct val="115000"/>
                        </a:lnSpc>
                        <a:spcAft>
                          <a:spcPts val="0"/>
                        </a:spcAft>
                      </a:pPr>
                      <a:r>
                        <a:rPr lang="en-US" sz="1100">
                          <a:effectLst/>
                        </a:rPr>
                        <a:t>Fine-tuning</a:t>
                      </a:r>
                      <a:endParaRPr lang="zh-CN" sz="1100">
                        <a:effectLst/>
                        <a:latin typeface="Calibri" panose="020F0502020204030204" pitchFamily="34" charset="0"/>
                        <a:ea typeface="宋体" panose="02010600030101010101" pitchFamily="2" charset="-122"/>
                        <a:cs typeface="Times New Roman" panose="02020603050405020304" pitchFamily="18" charset="0"/>
                      </a:endParaRPr>
                    </a:p>
                  </a:txBody>
                  <a:tcPr marL="43875" marR="43875" marT="0" marB="0" anchor="ctr"/>
                </a:tc>
                <a:extLst>
                  <a:ext uri="{0D108BD9-81ED-4DB2-BD59-A6C34878D82A}">
                    <a16:rowId xmlns:a16="http://schemas.microsoft.com/office/drawing/2014/main" val="1992526684"/>
                  </a:ext>
                </a:extLst>
              </a:tr>
              <a:tr h="382117">
                <a:tc>
                  <a:txBody>
                    <a:bodyPr/>
                    <a:lstStyle/>
                    <a:p>
                      <a:pPr algn="ctr">
                        <a:lnSpc>
                          <a:spcPct val="115000"/>
                        </a:lnSpc>
                        <a:spcAft>
                          <a:spcPts val="0"/>
                        </a:spcAft>
                      </a:pPr>
                      <a:r>
                        <a:rPr lang="en-US" sz="1100">
                          <a:effectLst/>
                        </a:rPr>
                        <a:t>Wk 10</a:t>
                      </a:r>
                      <a:endParaRPr lang="zh-CN" sz="1100">
                        <a:effectLst/>
                        <a:latin typeface="Calibri" panose="020F0502020204030204" pitchFamily="34" charset="0"/>
                        <a:ea typeface="宋体" panose="02010600030101010101" pitchFamily="2" charset="-122"/>
                        <a:cs typeface="Times New Roman" panose="02020603050405020304" pitchFamily="18" charset="0"/>
                      </a:endParaRPr>
                    </a:p>
                  </a:txBody>
                  <a:tcPr marL="43875" marR="43875" marT="0" marB="0" anchor="ctr"/>
                </a:tc>
                <a:tc>
                  <a:txBody>
                    <a:bodyPr/>
                    <a:lstStyle/>
                    <a:p>
                      <a:pPr algn="ctr">
                        <a:lnSpc>
                          <a:spcPct val="115000"/>
                        </a:lnSpc>
                        <a:spcAft>
                          <a:spcPts val="0"/>
                        </a:spcAft>
                      </a:pPr>
                      <a:r>
                        <a:rPr lang="en-US" sz="1100">
                          <a:effectLst/>
                        </a:rPr>
                        <a:t>Course Summary </a:t>
                      </a:r>
                      <a:endParaRPr lang="zh-CN" sz="1100">
                        <a:effectLst/>
                        <a:latin typeface="Calibri" panose="020F0502020204030204" pitchFamily="34" charset="0"/>
                        <a:ea typeface="宋体" panose="02010600030101010101" pitchFamily="2" charset="-122"/>
                        <a:cs typeface="Times New Roman" panose="02020603050405020304" pitchFamily="18" charset="0"/>
                      </a:endParaRPr>
                    </a:p>
                  </a:txBody>
                  <a:tcPr marL="43875" marR="43875" marT="0" marB="0" anchor="ctr"/>
                </a:tc>
                <a:tc>
                  <a:txBody>
                    <a:bodyPr/>
                    <a:lstStyle/>
                    <a:p>
                      <a:pPr algn="ctr">
                        <a:lnSpc>
                          <a:spcPct val="115000"/>
                        </a:lnSpc>
                        <a:spcAft>
                          <a:spcPts val="0"/>
                        </a:spcAft>
                      </a:pPr>
                      <a:r>
                        <a:rPr lang="en-US" sz="1100">
                          <a:effectLst/>
                        </a:rPr>
                        <a:t>Project Q&amp;A</a:t>
                      </a:r>
                      <a:endParaRPr lang="zh-CN" sz="1100">
                        <a:effectLst/>
                        <a:latin typeface="Calibri" panose="020F0502020204030204" pitchFamily="34" charset="0"/>
                        <a:ea typeface="宋体" panose="02010600030101010101" pitchFamily="2" charset="-122"/>
                        <a:cs typeface="Times New Roman" panose="02020603050405020304" pitchFamily="18" charset="0"/>
                      </a:endParaRPr>
                    </a:p>
                  </a:txBody>
                  <a:tcPr marL="43875" marR="43875" marT="0" marB="0" anchor="ctr"/>
                </a:tc>
                <a:tc>
                  <a:txBody>
                    <a:bodyPr/>
                    <a:lstStyle/>
                    <a:p>
                      <a:pPr algn="ctr">
                        <a:lnSpc>
                          <a:spcPct val="115000"/>
                        </a:lnSpc>
                        <a:spcAft>
                          <a:spcPts val="0"/>
                        </a:spcAft>
                      </a:pPr>
                      <a:r>
                        <a:rPr lang="en-US" sz="1100">
                          <a:effectLst/>
                        </a:rPr>
                        <a:t>Final Presentation</a:t>
                      </a:r>
                      <a:endParaRPr lang="zh-CN" sz="1100">
                        <a:effectLst/>
                        <a:latin typeface="Calibri" panose="020F0502020204030204" pitchFamily="34" charset="0"/>
                        <a:ea typeface="宋体" panose="02010600030101010101" pitchFamily="2" charset="-122"/>
                        <a:cs typeface="Times New Roman" panose="02020603050405020304" pitchFamily="18" charset="0"/>
                      </a:endParaRPr>
                    </a:p>
                  </a:txBody>
                  <a:tcPr marL="43875" marR="43875" marT="0" marB="0" anchor="ctr"/>
                </a:tc>
                <a:tc>
                  <a:txBody>
                    <a:bodyPr/>
                    <a:lstStyle/>
                    <a:p>
                      <a:pPr algn="ctr">
                        <a:lnSpc>
                          <a:spcPct val="115000"/>
                        </a:lnSpc>
                        <a:spcAft>
                          <a:spcPts val="0"/>
                        </a:spcAft>
                      </a:pPr>
                      <a:r>
                        <a:rPr lang="en-US" sz="1100" dirty="0">
                          <a:effectLst/>
                        </a:rPr>
                        <a:t>Presentation</a:t>
                      </a:r>
                      <a:endParaRPr lang="zh-CN" sz="1100" dirty="0">
                        <a:effectLst/>
                        <a:latin typeface="Calibri" panose="020F0502020204030204" pitchFamily="34" charset="0"/>
                        <a:ea typeface="宋体" panose="02010600030101010101" pitchFamily="2" charset="-122"/>
                        <a:cs typeface="Times New Roman" panose="02020603050405020304" pitchFamily="18" charset="0"/>
                      </a:endParaRPr>
                    </a:p>
                  </a:txBody>
                  <a:tcPr marL="43875" marR="43875" marT="0" marB="0" anchor="ctr"/>
                </a:tc>
                <a:extLst>
                  <a:ext uri="{0D108BD9-81ED-4DB2-BD59-A6C34878D82A}">
                    <a16:rowId xmlns:a16="http://schemas.microsoft.com/office/drawing/2014/main" val="2698445022"/>
                  </a:ext>
                </a:extLst>
              </a:tr>
            </a:tbl>
          </a:graphicData>
        </a:graphic>
      </p:graphicFrame>
    </p:spTree>
    <p:extLst>
      <p:ext uri="{BB962C8B-B14F-4D97-AF65-F5344CB8AC3E}">
        <p14:creationId xmlns:p14="http://schemas.microsoft.com/office/powerpoint/2010/main" val="4097833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58B7081-E432-4F2D-857B-58EAA35E8681}"/>
              </a:ext>
            </a:extLst>
          </p:cNvPr>
          <p:cNvSpPr>
            <a:spLocks noGrp="1"/>
          </p:cNvSpPr>
          <p:nvPr>
            <p:ph type="title"/>
          </p:nvPr>
        </p:nvSpPr>
        <p:spPr>
          <a:xfrm>
            <a:off x="250825" y="160337"/>
            <a:ext cx="7886700" cy="1325563"/>
          </a:xfrm>
        </p:spPr>
        <p:txBody>
          <a:bodyPr>
            <a:normAutofit/>
          </a:bodyPr>
          <a:lstStyle/>
          <a:p>
            <a:r>
              <a:rPr lang="en-US" altLang="zh-CN" dirty="0"/>
              <a:t>Grading</a:t>
            </a:r>
            <a:endParaRPr lang="zh-CN" altLang="en-US" dirty="0"/>
          </a:p>
        </p:txBody>
      </p:sp>
      <p:graphicFrame>
        <p:nvGraphicFramePr>
          <p:cNvPr id="3" name="Table 2">
            <a:extLst>
              <a:ext uri="{FF2B5EF4-FFF2-40B4-BE49-F238E27FC236}">
                <a16:creationId xmlns:a16="http://schemas.microsoft.com/office/drawing/2014/main" id="{265DC47B-D4E8-4C68-8A37-87F33B173E9A}"/>
              </a:ext>
            </a:extLst>
          </p:cNvPr>
          <p:cNvGraphicFramePr>
            <a:graphicFrameLocks noGrp="1"/>
          </p:cNvGraphicFramePr>
          <p:nvPr>
            <p:extLst>
              <p:ext uri="{D42A27DB-BD31-4B8C-83A1-F6EECF244321}">
                <p14:modId xmlns:p14="http://schemas.microsoft.com/office/powerpoint/2010/main" val="332674918"/>
              </p:ext>
            </p:extLst>
          </p:nvPr>
        </p:nvGraphicFramePr>
        <p:xfrm>
          <a:off x="1967344" y="160337"/>
          <a:ext cx="7024255" cy="6537326"/>
        </p:xfrm>
        <a:graphic>
          <a:graphicData uri="http://schemas.openxmlformats.org/drawingml/2006/table">
            <a:tbl>
              <a:tblPr firstRow="1" firstCol="1" bandRow="1" bandCol="1">
                <a:tableStyleId>{5C22544A-7EE6-4342-B048-85BDC9FD1C3A}</a:tableStyleId>
              </a:tblPr>
              <a:tblGrid>
                <a:gridCol w="1106602">
                  <a:extLst>
                    <a:ext uri="{9D8B030D-6E8A-4147-A177-3AD203B41FA5}">
                      <a16:colId xmlns:a16="http://schemas.microsoft.com/office/drawing/2014/main" val="2144149521"/>
                    </a:ext>
                  </a:extLst>
                </a:gridCol>
                <a:gridCol w="3893016">
                  <a:extLst>
                    <a:ext uri="{9D8B030D-6E8A-4147-A177-3AD203B41FA5}">
                      <a16:colId xmlns:a16="http://schemas.microsoft.com/office/drawing/2014/main" val="2334358239"/>
                    </a:ext>
                  </a:extLst>
                </a:gridCol>
                <a:gridCol w="1014197">
                  <a:extLst>
                    <a:ext uri="{9D8B030D-6E8A-4147-A177-3AD203B41FA5}">
                      <a16:colId xmlns:a16="http://schemas.microsoft.com/office/drawing/2014/main" val="150340103"/>
                    </a:ext>
                  </a:extLst>
                </a:gridCol>
                <a:gridCol w="1010440">
                  <a:extLst>
                    <a:ext uri="{9D8B030D-6E8A-4147-A177-3AD203B41FA5}">
                      <a16:colId xmlns:a16="http://schemas.microsoft.com/office/drawing/2014/main" val="3145538884"/>
                    </a:ext>
                  </a:extLst>
                </a:gridCol>
              </a:tblGrid>
              <a:tr h="236417">
                <a:tc rowSpan="2">
                  <a:txBody>
                    <a:bodyPr/>
                    <a:lstStyle/>
                    <a:p>
                      <a:pPr algn="ctr">
                        <a:lnSpc>
                          <a:spcPct val="115000"/>
                        </a:lnSpc>
                        <a:spcAft>
                          <a:spcPts val="0"/>
                        </a:spcAft>
                      </a:pPr>
                      <a:r>
                        <a:rPr lang="en-US" sz="1200">
                          <a:effectLst/>
                        </a:rPr>
                        <a:t>Item</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48876" marR="48876" marT="0" marB="0" anchor="ctr"/>
                </a:tc>
                <a:tc rowSpan="2">
                  <a:txBody>
                    <a:bodyPr/>
                    <a:lstStyle/>
                    <a:p>
                      <a:pPr algn="ctr">
                        <a:lnSpc>
                          <a:spcPct val="115000"/>
                        </a:lnSpc>
                        <a:spcAft>
                          <a:spcPts val="0"/>
                        </a:spcAft>
                      </a:pPr>
                      <a:r>
                        <a:rPr lang="en-US" sz="1200">
                          <a:effectLst/>
                        </a:rPr>
                        <a:t>Description</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48876" marR="48876" marT="0" marB="0" anchor="ctr"/>
                </a:tc>
                <a:tc gridSpan="2">
                  <a:txBody>
                    <a:bodyPr/>
                    <a:lstStyle/>
                    <a:p>
                      <a:pPr algn="ctr">
                        <a:lnSpc>
                          <a:spcPct val="115000"/>
                        </a:lnSpc>
                        <a:spcAft>
                          <a:spcPts val="0"/>
                        </a:spcAft>
                      </a:pPr>
                      <a:r>
                        <a:rPr lang="en-US" sz="1200">
                          <a:effectLst/>
                        </a:rPr>
                        <a:t>% of Final Grade</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48876" marR="48876" marT="0" marB="0" anchor="ctr"/>
                </a:tc>
                <a:tc hMerge="1">
                  <a:txBody>
                    <a:bodyPr/>
                    <a:lstStyle/>
                    <a:p>
                      <a:endParaRPr lang="zh-CN" altLang="en-US"/>
                    </a:p>
                  </a:txBody>
                  <a:tcPr/>
                </a:tc>
                <a:extLst>
                  <a:ext uri="{0D108BD9-81ED-4DB2-BD59-A6C34878D82A}">
                    <a16:rowId xmlns:a16="http://schemas.microsoft.com/office/drawing/2014/main" val="1730260571"/>
                  </a:ext>
                </a:extLst>
              </a:tr>
              <a:tr h="236417">
                <a:tc vMerge="1">
                  <a:txBody>
                    <a:bodyPr/>
                    <a:lstStyle/>
                    <a:p>
                      <a:endParaRPr lang="zh-CN" altLang="en-US"/>
                    </a:p>
                  </a:txBody>
                  <a:tcPr/>
                </a:tc>
                <a:tc vMerge="1">
                  <a:txBody>
                    <a:bodyPr/>
                    <a:lstStyle/>
                    <a:p>
                      <a:endParaRPr lang="zh-CN" altLang="en-US"/>
                    </a:p>
                  </a:txBody>
                  <a:tcPr/>
                </a:tc>
                <a:tc>
                  <a:txBody>
                    <a:bodyPr/>
                    <a:lstStyle/>
                    <a:p>
                      <a:pPr algn="ctr">
                        <a:lnSpc>
                          <a:spcPct val="115000"/>
                        </a:lnSpc>
                        <a:spcAft>
                          <a:spcPts val="0"/>
                        </a:spcAft>
                      </a:pPr>
                      <a:r>
                        <a:rPr lang="en-US" sz="1200">
                          <a:effectLst/>
                        </a:rPr>
                        <a:t>GEOG 472</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48876" marR="48876" marT="0" marB="0" anchor="ctr"/>
                </a:tc>
                <a:tc>
                  <a:txBody>
                    <a:bodyPr/>
                    <a:lstStyle/>
                    <a:p>
                      <a:pPr algn="ctr">
                        <a:lnSpc>
                          <a:spcPct val="115000"/>
                        </a:lnSpc>
                        <a:spcAft>
                          <a:spcPts val="0"/>
                        </a:spcAft>
                      </a:pPr>
                      <a:r>
                        <a:rPr lang="en-US" sz="1200">
                          <a:effectLst/>
                        </a:rPr>
                        <a:t>GEOG 572</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48876" marR="48876" marT="0" marB="0" anchor="ctr"/>
                </a:tc>
                <a:extLst>
                  <a:ext uri="{0D108BD9-81ED-4DB2-BD59-A6C34878D82A}">
                    <a16:rowId xmlns:a16="http://schemas.microsoft.com/office/drawing/2014/main" val="1500471078"/>
                  </a:ext>
                </a:extLst>
              </a:tr>
              <a:tr h="410150">
                <a:tc>
                  <a:txBody>
                    <a:bodyPr/>
                    <a:lstStyle/>
                    <a:p>
                      <a:pPr algn="ctr">
                        <a:lnSpc>
                          <a:spcPct val="115000"/>
                        </a:lnSpc>
                        <a:spcAft>
                          <a:spcPts val="0"/>
                        </a:spcAft>
                      </a:pPr>
                      <a:r>
                        <a:rPr lang="en-US" sz="1200">
                          <a:effectLst/>
                        </a:rPr>
                        <a:t>Participation</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48876" marR="48876" marT="0" marB="0" anchor="ctr"/>
                </a:tc>
                <a:tc>
                  <a:txBody>
                    <a:bodyPr/>
                    <a:lstStyle/>
                    <a:p>
                      <a:pPr>
                        <a:lnSpc>
                          <a:spcPct val="115000"/>
                        </a:lnSpc>
                        <a:spcAft>
                          <a:spcPts val="0"/>
                        </a:spcAft>
                      </a:pPr>
                      <a:r>
                        <a:rPr lang="en-US" sz="1200">
                          <a:effectLst/>
                        </a:rPr>
                        <a:t>Most classes have time allotted for discussions, in-class work and other activities. </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48876" marR="48876" marT="0" marB="0" anchor="ctr"/>
                </a:tc>
                <a:tc>
                  <a:txBody>
                    <a:bodyPr/>
                    <a:lstStyle/>
                    <a:p>
                      <a:pPr algn="ctr">
                        <a:lnSpc>
                          <a:spcPct val="115000"/>
                        </a:lnSpc>
                        <a:spcAft>
                          <a:spcPts val="0"/>
                        </a:spcAft>
                      </a:pPr>
                      <a:r>
                        <a:rPr lang="en-US" sz="1200">
                          <a:effectLst/>
                        </a:rPr>
                        <a:t>5</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48876" marR="48876" marT="0" marB="0" anchor="ctr"/>
                </a:tc>
                <a:tc>
                  <a:txBody>
                    <a:bodyPr/>
                    <a:lstStyle/>
                    <a:p>
                      <a:pPr algn="ctr">
                        <a:lnSpc>
                          <a:spcPct val="115000"/>
                        </a:lnSpc>
                        <a:spcAft>
                          <a:spcPts val="0"/>
                        </a:spcAft>
                      </a:pPr>
                      <a:r>
                        <a:rPr lang="en-US" sz="1200">
                          <a:effectLst/>
                        </a:rPr>
                        <a:t>5</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48876" marR="48876" marT="0" marB="0" anchor="ctr"/>
                </a:tc>
                <a:extLst>
                  <a:ext uri="{0D108BD9-81ED-4DB2-BD59-A6C34878D82A}">
                    <a16:rowId xmlns:a16="http://schemas.microsoft.com/office/drawing/2014/main" val="2748102867"/>
                  </a:ext>
                </a:extLst>
              </a:tr>
              <a:tr h="668047">
                <a:tc>
                  <a:txBody>
                    <a:bodyPr/>
                    <a:lstStyle/>
                    <a:p>
                      <a:pPr algn="ctr">
                        <a:lnSpc>
                          <a:spcPct val="115000"/>
                        </a:lnSpc>
                        <a:spcAft>
                          <a:spcPts val="0"/>
                        </a:spcAft>
                      </a:pPr>
                      <a:r>
                        <a:rPr lang="en-US" sz="1200">
                          <a:effectLst/>
                        </a:rPr>
                        <a:t>Quizzes</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48876" marR="48876" marT="0" marB="0" anchor="ctr"/>
                </a:tc>
                <a:tc>
                  <a:txBody>
                    <a:bodyPr/>
                    <a:lstStyle/>
                    <a:p>
                      <a:pPr>
                        <a:lnSpc>
                          <a:spcPct val="115000"/>
                        </a:lnSpc>
                        <a:spcAft>
                          <a:spcPts val="0"/>
                        </a:spcAft>
                      </a:pPr>
                      <a:r>
                        <a:rPr lang="en-US" sz="1200">
                          <a:effectLst/>
                        </a:rPr>
                        <a:t>8 in-class or take-home quizzes covering topics from lecture and reading assignments. </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48876" marR="48876" marT="0" marB="0" anchor="ctr"/>
                </a:tc>
                <a:tc>
                  <a:txBody>
                    <a:bodyPr/>
                    <a:lstStyle/>
                    <a:p>
                      <a:pPr algn="ctr">
                        <a:lnSpc>
                          <a:spcPct val="115000"/>
                        </a:lnSpc>
                        <a:spcAft>
                          <a:spcPts val="0"/>
                        </a:spcAft>
                      </a:pPr>
                      <a:r>
                        <a:rPr lang="en-US" sz="1200">
                          <a:effectLst/>
                        </a:rPr>
                        <a:t>25</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48876" marR="48876" marT="0" marB="0" anchor="ctr"/>
                </a:tc>
                <a:tc>
                  <a:txBody>
                    <a:bodyPr/>
                    <a:lstStyle/>
                    <a:p>
                      <a:pPr algn="ctr">
                        <a:lnSpc>
                          <a:spcPct val="115000"/>
                        </a:lnSpc>
                        <a:spcAft>
                          <a:spcPts val="0"/>
                        </a:spcAft>
                      </a:pPr>
                      <a:r>
                        <a:rPr lang="en-US" sz="1200">
                          <a:effectLst/>
                        </a:rPr>
                        <a:t>20</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48876" marR="48876" marT="0" marB="0" anchor="ctr"/>
                </a:tc>
                <a:extLst>
                  <a:ext uri="{0D108BD9-81ED-4DB2-BD59-A6C34878D82A}">
                    <a16:rowId xmlns:a16="http://schemas.microsoft.com/office/drawing/2014/main" val="1680677154"/>
                  </a:ext>
                </a:extLst>
              </a:tr>
              <a:tr h="1142231">
                <a:tc>
                  <a:txBody>
                    <a:bodyPr/>
                    <a:lstStyle/>
                    <a:p>
                      <a:pPr algn="ctr">
                        <a:lnSpc>
                          <a:spcPct val="115000"/>
                        </a:lnSpc>
                        <a:spcAft>
                          <a:spcPts val="0"/>
                        </a:spcAft>
                      </a:pPr>
                      <a:r>
                        <a:rPr lang="en-US" sz="1200">
                          <a:effectLst/>
                        </a:rPr>
                        <a:t>Labs</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48876" marR="48876" marT="0" marB="0" anchor="ctr"/>
                </a:tc>
                <a:tc>
                  <a:txBody>
                    <a:bodyPr/>
                    <a:lstStyle/>
                    <a:p>
                      <a:pPr>
                        <a:lnSpc>
                          <a:spcPct val="115000"/>
                        </a:lnSpc>
                        <a:spcAft>
                          <a:spcPts val="0"/>
                        </a:spcAft>
                      </a:pPr>
                      <a:r>
                        <a:rPr lang="en-US" sz="1200">
                          <a:effectLst/>
                        </a:rPr>
                        <a:t>2 lab assignments (15% each). We understand that many of the programming techniques discussed early in the course will be relatively new. Recognizing this, the first few assignments will contain more detailed instructions. </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48876" marR="48876" marT="0" marB="0" anchor="ctr"/>
                </a:tc>
                <a:tc>
                  <a:txBody>
                    <a:bodyPr/>
                    <a:lstStyle/>
                    <a:p>
                      <a:pPr algn="ctr">
                        <a:lnSpc>
                          <a:spcPct val="115000"/>
                        </a:lnSpc>
                        <a:spcAft>
                          <a:spcPts val="0"/>
                        </a:spcAft>
                      </a:pPr>
                      <a:r>
                        <a:rPr lang="en-US" sz="1200">
                          <a:effectLst/>
                        </a:rPr>
                        <a:t>35</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48876" marR="48876" marT="0" marB="0" anchor="ctr"/>
                </a:tc>
                <a:tc>
                  <a:txBody>
                    <a:bodyPr/>
                    <a:lstStyle/>
                    <a:p>
                      <a:pPr algn="ctr">
                        <a:lnSpc>
                          <a:spcPct val="115000"/>
                        </a:lnSpc>
                        <a:spcAft>
                          <a:spcPts val="0"/>
                        </a:spcAft>
                      </a:pPr>
                      <a:r>
                        <a:rPr lang="en-US" sz="1200">
                          <a:effectLst/>
                        </a:rPr>
                        <a:t>30</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48876" marR="48876" marT="0" marB="0" anchor="ctr"/>
                </a:tc>
                <a:extLst>
                  <a:ext uri="{0D108BD9-81ED-4DB2-BD59-A6C34878D82A}">
                    <a16:rowId xmlns:a16="http://schemas.microsoft.com/office/drawing/2014/main" val="1897795265"/>
                  </a:ext>
                </a:extLst>
              </a:tr>
              <a:tr h="905140">
                <a:tc>
                  <a:txBody>
                    <a:bodyPr/>
                    <a:lstStyle/>
                    <a:p>
                      <a:pPr algn="ctr">
                        <a:lnSpc>
                          <a:spcPct val="115000"/>
                        </a:lnSpc>
                        <a:spcAft>
                          <a:spcPts val="0"/>
                        </a:spcAft>
                      </a:pPr>
                      <a:r>
                        <a:rPr lang="en-US" sz="1200">
                          <a:effectLst/>
                        </a:rPr>
                        <a:t>Project Development</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48876" marR="48876" marT="0" marB="0" anchor="ctr"/>
                </a:tc>
                <a:tc>
                  <a:txBody>
                    <a:bodyPr/>
                    <a:lstStyle/>
                    <a:p>
                      <a:pPr>
                        <a:lnSpc>
                          <a:spcPct val="115000"/>
                        </a:lnSpc>
                        <a:spcAft>
                          <a:spcPts val="0"/>
                        </a:spcAft>
                      </a:pPr>
                      <a:r>
                        <a:rPr lang="en-US" sz="1200">
                          <a:effectLst/>
                        </a:rPr>
                        <a:t>Each student is expected to make concrete contribute to one major component of the final project. It could be the proposal, the about page, icon, color scheme, font scheme, sketch or etc.</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48876" marR="48876" marT="0" marB="0" anchor="ctr"/>
                </a:tc>
                <a:tc>
                  <a:txBody>
                    <a:bodyPr/>
                    <a:lstStyle/>
                    <a:p>
                      <a:pPr algn="ctr">
                        <a:lnSpc>
                          <a:spcPct val="115000"/>
                        </a:lnSpc>
                        <a:spcAft>
                          <a:spcPts val="0"/>
                        </a:spcAft>
                      </a:pPr>
                      <a:r>
                        <a:rPr lang="en-US" sz="1200">
                          <a:effectLst/>
                        </a:rPr>
                        <a:t>20</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48876" marR="48876" marT="0" marB="0" anchor="ctr"/>
                </a:tc>
                <a:tc>
                  <a:txBody>
                    <a:bodyPr/>
                    <a:lstStyle/>
                    <a:p>
                      <a:pPr algn="ctr">
                        <a:lnSpc>
                          <a:spcPct val="115000"/>
                        </a:lnSpc>
                        <a:spcAft>
                          <a:spcPts val="0"/>
                        </a:spcAft>
                      </a:pPr>
                      <a:r>
                        <a:rPr lang="en-US" sz="1200">
                          <a:effectLst/>
                        </a:rPr>
                        <a:t>20</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48876" marR="48876" marT="0" marB="0" anchor="ctr"/>
                </a:tc>
                <a:extLst>
                  <a:ext uri="{0D108BD9-81ED-4DB2-BD59-A6C34878D82A}">
                    <a16:rowId xmlns:a16="http://schemas.microsoft.com/office/drawing/2014/main" val="2053128965"/>
                  </a:ext>
                </a:extLst>
              </a:tr>
              <a:tr h="2708586">
                <a:tc>
                  <a:txBody>
                    <a:bodyPr/>
                    <a:lstStyle/>
                    <a:p>
                      <a:pPr algn="ctr">
                        <a:lnSpc>
                          <a:spcPct val="115000"/>
                        </a:lnSpc>
                        <a:spcAft>
                          <a:spcPts val="0"/>
                        </a:spcAft>
                      </a:pPr>
                      <a:r>
                        <a:rPr lang="en-US" sz="1200">
                          <a:effectLst/>
                        </a:rPr>
                        <a:t>Project</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48876" marR="48876" marT="0" marB="0" anchor="ctr"/>
                </a:tc>
                <a:tc>
                  <a:txBody>
                    <a:bodyPr/>
                    <a:lstStyle/>
                    <a:p>
                      <a:pPr>
                        <a:lnSpc>
                          <a:spcPct val="115000"/>
                        </a:lnSpc>
                        <a:spcAft>
                          <a:spcPts val="0"/>
                        </a:spcAft>
                      </a:pPr>
                      <a:r>
                        <a:rPr lang="en-US" sz="1200">
                          <a:effectLst/>
                        </a:rPr>
                        <a:t>Each student is required to collaboratively develop a final project using geovisual analytics. Each project should be no more than three members. </a:t>
                      </a:r>
                      <a:endParaRPr lang="zh-CN" sz="1200">
                        <a:effectLst/>
                      </a:endParaRPr>
                    </a:p>
                    <a:p>
                      <a:pPr>
                        <a:lnSpc>
                          <a:spcPct val="115000"/>
                        </a:lnSpc>
                        <a:spcAft>
                          <a:spcPts val="0"/>
                        </a:spcAft>
                      </a:pPr>
                      <a:r>
                        <a:rPr lang="en-US" sz="1200">
                          <a:effectLst/>
                        </a:rPr>
                        <a:t> </a:t>
                      </a:r>
                      <a:endParaRPr lang="zh-CN" sz="1200">
                        <a:effectLst/>
                      </a:endParaRPr>
                    </a:p>
                    <a:p>
                      <a:pPr>
                        <a:lnSpc>
                          <a:spcPct val="115000"/>
                        </a:lnSpc>
                        <a:spcAft>
                          <a:spcPts val="0"/>
                        </a:spcAft>
                      </a:pPr>
                      <a:r>
                        <a:rPr lang="en-US" sz="1200">
                          <a:effectLst/>
                        </a:rPr>
                        <a:t>Graduate students are encouraged to be the group leader or the project coordinator, and undergraduate students are encouraged to be a principle group member. </a:t>
                      </a:r>
                      <a:endParaRPr lang="zh-CN" sz="1200">
                        <a:effectLst/>
                      </a:endParaRPr>
                    </a:p>
                    <a:p>
                      <a:pPr>
                        <a:lnSpc>
                          <a:spcPct val="115000"/>
                        </a:lnSpc>
                        <a:spcAft>
                          <a:spcPts val="0"/>
                        </a:spcAft>
                      </a:pPr>
                      <a:r>
                        <a:rPr lang="en-US" sz="1200">
                          <a:effectLst/>
                        </a:rPr>
                        <a:t> </a:t>
                      </a:r>
                      <a:endParaRPr lang="zh-CN" sz="1200">
                        <a:effectLst/>
                      </a:endParaRPr>
                    </a:p>
                    <a:p>
                      <a:pPr>
                        <a:lnSpc>
                          <a:spcPct val="115000"/>
                        </a:lnSpc>
                        <a:spcAft>
                          <a:spcPts val="0"/>
                        </a:spcAft>
                      </a:pPr>
                      <a:r>
                        <a:rPr lang="en-US" sz="1200">
                          <a:effectLst/>
                        </a:rPr>
                        <a:t>Each group will make a presentation to demonstrate their work. This final project is mainly evaluated by both the presentation and the quality of the geovisual application. </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48876" marR="48876" marT="0" marB="0" anchor="ctr"/>
                </a:tc>
                <a:tc>
                  <a:txBody>
                    <a:bodyPr/>
                    <a:lstStyle/>
                    <a:p>
                      <a:pPr algn="ctr">
                        <a:lnSpc>
                          <a:spcPct val="115000"/>
                        </a:lnSpc>
                        <a:spcAft>
                          <a:spcPts val="0"/>
                        </a:spcAft>
                      </a:pPr>
                      <a:r>
                        <a:rPr lang="en-US" sz="1200">
                          <a:effectLst/>
                        </a:rPr>
                        <a:t>15</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48876" marR="48876" marT="0" marB="0" anchor="ctr"/>
                </a:tc>
                <a:tc>
                  <a:txBody>
                    <a:bodyPr/>
                    <a:lstStyle/>
                    <a:p>
                      <a:pPr algn="ctr">
                        <a:lnSpc>
                          <a:spcPct val="115000"/>
                        </a:lnSpc>
                        <a:spcAft>
                          <a:spcPts val="0"/>
                        </a:spcAft>
                      </a:pPr>
                      <a:r>
                        <a:rPr lang="en-US" sz="1200">
                          <a:effectLst/>
                        </a:rPr>
                        <a:t>25</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48876" marR="48876" marT="0" marB="0" anchor="ctr"/>
                </a:tc>
                <a:extLst>
                  <a:ext uri="{0D108BD9-81ED-4DB2-BD59-A6C34878D82A}">
                    <a16:rowId xmlns:a16="http://schemas.microsoft.com/office/drawing/2014/main" val="2284434374"/>
                  </a:ext>
                </a:extLst>
              </a:tr>
              <a:tr h="230338">
                <a:tc>
                  <a:txBody>
                    <a:bodyPr/>
                    <a:lstStyle/>
                    <a:p>
                      <a:pPr algn="ctr">
                        <a:lnSpc>
                          <a:spcPct val="115000"/>
                        </a:lnSpc>
                        <a:spcAft>
                          <a:spcPts val="0"/>
                        </a:spcAft>
                      </a:pPr>
                      <a:r>
                        <a:rPr lang="en-US" sz="1200">
                          <a:effectLst/>
                        </a:rPr>
                        <a:t>TOTAL</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48876" marR="48876" marT="0" marB="0" anchor="ctr"/>
                </a:tc>
                <a:tc>
                  <a:txBody>
                    <a:bodyPr/>
                    <a:lstStyle/>
                    <a:p>
                      <a:pPr>
                        <a:lnSpc>
                          <a:spcPct val="115000"/>
                        </a:lnSpc>
                        <a:spcAft>
                          <a:spcPts val="0"/>
                        </a:spcAft>
                      </a:pPr>
                      <a:r>
                        <a:rPr lang="en-US" sz="1200">
                          <a:effectLst/>
                        </a:rPr>
                        <a:t> </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48876" marR="48876" marT="0" marB="0" anchor="ctr"/>
                </a:tc>
                <a:tc gridSpan="2">
                  <a:txBody>
                    <a:bodyPr/>
                    <a:lstStyle/>
                    <a:p>
                      <a:pPr algn="ctr">
                        <a:lnSpc>
                          <a:spcPct val="115000"/>
                        </a:lnSpc>
                        <a:spcAft>
                          <a:spcPts val="0"/>
                        </a:spcAft>
                      </a:pPr>
                      <a:r>
                        <a:rPr lang="en-US" sz="1200" dirty="0">
                          <a:effectLst/>
                        </a:rPr>
                        <a:t>100</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48876" marR="48876" marT="0" marB="0"/>
                </a:tc>
                <a:tc hMerge="1">
                  <a:txBody>
                    <a:bodyPr/>
                    <a:lstStyle/>
                    <a:p>
                      <a:endParaRPr lang="zh-CN" altLang="en-US"/>
                    </a:p>
                  </a:txBody>
                  <a:tcPr/>
                </a:tc>
                <a:extLst>
                  <a:ext uri="{0D108BD9-81ED-4DB2-BD59-A6C34878D82A}">
                    <a16:rowId xmlns:a16="http://schemas.microsoft.com/office/drawing/2014/main" val="1158524427"/>
                  </a:ext>
                </a:extLst>
              </a:tr>
            </a:tbl>
          </a:graphicData>
        </a:graphic>
      </p:graphicFrame>
    </p:spTree>
    <p:extLst>
      <p:ext uri="{BB962C8B-B14F-4D97-AF65-F5344CB8AC3E}">
        <p14:creationId xmlns:p14="http://schemas.microsoft.com/office/powerpoint/2010/main" val="1387776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58B7081-E432-4F2D-857B-58EAA35E8681}"/>
              </a:ext>
            </a:extLst>
          </p:cNvPr>
          <p:cNvSpPr>
            <a:spLocks noGrp="1"/>
          </p:cNvSpPr>
          <p:nvPr>
            <p:ph type="title"/>
          </p:nvPr>
        </p:nvSpPr>
        <p:spPr>
          <a:xfrm>
            <a:off x="120650" y="122237"/>
            <a:ext cx="1762124" cy="1325563"/>
          </a:xfrm>
        </p:spPr>
        <p:txBody>
          <a:bodyPr>
            <a:normAutofit/>
          </a:bodyPr>
          <a:lstStyle/>
          <a:p>
            <a:pPr algn="r"/>
            <a:r>
              <a:rPr lang="en-US" altLang="zh-CN" dirty="0"/>
              <a:t>Previous</a:t>
            </a:r>
            <a:br>
              <a:rPr lang="en-US" altLang="zh-CN" dirty="0"/>
            </a:br>
            <a:r>
              <a:rPr lang="en-US" altLang="zh-CN" dirty="0"/>
              <a:t>Year</a:t>
            </a:r>
            <a:endParaRPr lang="zh-CN" altLang="en-US" dirty="0"/>
          </a:p>
        </p:txBody>
      </p:sp>
      <p:pic>
        <p:nvPicPr>
          <p:cNvPr id="4" name="Picture 3" descr="Screen Clipping">
            <a:extLst>
              <a:ext uri="{FF2B5EF4-FFF2-40B4-BE49-F238E27FC236}">
                <a16:creationId xmlns:a16="http://schemas.microsoft.com/office/drawing/2014/main" id="{5FAEA924-8F8A-4DAC-A6D6-78842666FF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4500" y="134984"/>
            <a:ext cx="6105600" cy="6588031"/>
          </a:xfrm>
          <a:prstGeom prst="rect">
            <a:avLst/>
          </a:prstGeom>
        </p:spPr>
      </p:pic>
    </p:spTree>
    <p:extLst>
      <p:ext uri="{BB962C8B-B14F-4D97-AF65-F5344CB8AC3E}">
        <p14:creationId xmlns:p14="http://schemas.microsoft.com/office/powerpoint/2010/main" val="2190702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7FEE7-A546-401A-9EE7-3E96D3EBBEE9}"/>
              </a:ext>
            </a:extLst>
          </p:cNvPr>
          <p:cNvSpPr>
            <a:spLocks noGrp="1"/>
          </p:cNvSpPr>
          <p:nvPr>
            <p:ph type="title"/>
          </p:nvPr>
        </p:nvSpPr>
        <p:spPr/>
        <p:txBody>
          <a:bodyPr/>
          <a:lstStyle/>
          <a:p>
            <a:r>
              <a:rPr lang="en-US" altLang="zh-CN" dirty="0"/>
              <a:t>You need to</a:t>
            </a:r>
            <a:endParaRPr lang="zh-CN" altLang="en-US" dirty="0"/>
          </a:p>
        </p:txBody>
      </p:sp>
      <p:sp>
        <p:nvSpPr>
          <p:cNvPr id="3" name="Content Placeholder 2">
            <a:extLst>
              <a:ext uri="{FF2B5EF4-FFF2-40B4-BE49-F238E27FC236}">
                <a16:creationId xmlns:a16="http://schemas.microsoft.com/office/drawing/2014/main" id="{75C31C18-CE5B-48BD-AC4A-C1B27A5BC4A0}"/>
              </a:ext>
            </a:extLst>
          </p:cNvPr>
          <p:cNvSpPr>
            <a:spLocks noGrp="1"/>
          </p:cNvSpPr>
          <p:nvPr>
            <p:ph idx="1"/>
          </p:nvPr>
        </p:nvSpPr>
        <p:spPr/>
        <p:txBody>
          <a:bodyPr>
            <a:normAutofit lnSpcReduction="10000"/>
          </a:bodyPr>
          <a:lstStyle/>
          <a:p>
            <a:pPr>
              <a:lnSpc>
                <a:spcPct val="150000"/>
              </a:lnSpc>
            </a:pPr>
            <a:r>
              <a:rPr lang="en-US" altLang="zh-CN" dirty="0"/>
              <a:t>Read the text required for the week</a:t>
            </a:r>
          </a:p>
          <a:p>
            <a:pPr>
              <a:lnSpc>
                <a:spcPct val="150000"/>
              </a:lnSpc>
            </a:pPr>
            <a:r>
              <a:rPr lang="en-US" altLang="zh-CN" dirty="0"/>
              <a:t>Come to lecture</a:t>
            </a:r>
          </a:p>
          <a:p>
            <a:pPr>
              <a:lnSpc>
                <a:spcPct val="150000"/>
              </a:lnSpc>
            </a:pPr>
            <a:r>
              <a:rPr lang="en-US" altLang="zh-CN" dirty="0"/>
              <a:t>Must attend the labs</a:t>
            </a:r>
          </a:p>
          <a:p>
            <a:pPr>
              <a:lnSpc>
                <a:spcPct val="150000"/>
              </a:lnSpc>
            </a:pPr>
            <a:r>
              <a:rPr lang="en-US" altLang="zh-CN" dirty="0"/>
              <a:t>Submit assignments on time</a:t>
            </a:r>
          </a:p>
          <a:p>
            <a:pPr>
              <a:lnSpc>
                <a:spcPct val="150000"/>
              </a:lnSpc>
            </a:pPr>
            <a:r>
              <a:rPr lang="en-US" altLang="zh-CN" dirty="0"/>
              <a:t>Follow the academic honest policy</a:t>
            </a:r>
          </a:p>
          <a:p>
            <a:pPr>
              <a:lnSpc>
                <a:spcPct val="150000"/>
              </a:lnSpc>
            </a:pPr>
            <a:r>
              <a:rPr lang="en-US" altLang="zh-CN" dirty="0"/>
              <a:t>Ask questions</a:t>
            </a:r>
          </a:p>
          <a:p>
            <a:pPr>
              <a:lnSpc>
                <a:spcPct val="150000"/>
              </a:lnSpc>
            </a:pPr>
            <a:r>
              <a:rPr lang="en-US" altLang="zh-CN" dirty="0"/>
              <a:t>Happy mapping + coding!</a:t>
            </a:r>
            <a:br>
              <a:rPr lang="en-US" altLang="zh-CN" dirty="0"/>
            </a:br>
            <a:endParaRPr lang="zh-CN" altLang="en-US" dirty="0"/>
          </a:p>
        </p:txBody>
      </p:sp>
    </p:spTree>
    <p:extLst>
      <p:ext uri="{BB962C8B-B14F-4D97-AF65-F5344CB8AC3E}">
        <p14:creationId xmlns:p14="http://schemas.microsoft.com/office/powerpoint/2010/main" val="3910956418"/>
      </p:ext>
    </p:extLst>
  </p:cSld>
  <p:clrMapOvr>
    <a:masterClrMapping/>
  </p:clrMapOvr>
</p:sld>
</file>

<file path=ppt/theme/theme1.xml><?xml version="1.0" encoding="utf-8"?>
<a:theme xmlns:a="http://schemas.openxmlformats.org/drawingml/2006/main" name="Office Theme">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470</TotalTime>
  <Words>622</Words>
  <Application>Microsoft Office PowerPoint</Application>
  <PresentationFormat>On-screen Show (4:3)</PresentationFormat>
  <Paragraphs>152</Paragraphs>
  <Slides>10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宋体</vt:lpstr>
      <vt:lpstr>等线</vt:lpstr>
      <vt:lpstr>等线 Light</vt:lpstr>
      <vt:lpstr>Arial</vt:lpstr>
      <vt:lpstr>Calibri</vt:lpstr>
      <vt:lpstr>Gill Sans MT</vt:lpstr>
      <vt:lpstr>Times New Roman</vt:lpstr>
      <vt:lpstr>Office Theme</vt:lpstr>
      <vt:lpstr>Intro to GEOG 472/572: Geovisual Analytics</vt:lpstr>
      <vt:lpstr>PowerPoint Presentation</vt:lpstr>
      <vt:lpstr>Now, why are you here …?</vt:lpstr>
      <vt:lpstr>PowerPoint Presentation</vt:lpstr>
      <vt:lpstr>Recommended Book</vt:lpstr>
      <vt:lpstr>Course  Schedule</vt:lpstr>
      <vt:lpstr>Grading</vt:lpstr>
      <vt:lpstr>Previous Year</vt:lpstr>
      <vt:lpstr>You need to</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GEOG 370: Cartography</dc:title>
  <dc:creator>bo zhao</dc:creator>
  <cp:lastModifiedBy>bo zhao</cp:lastModifiedBy>
  <cp:revision>36</cp:revision>
  <dcterms:created xsi:type="dcterms:W3CDTF">2018-01-06T17:29:27Z</dcterms:created>
  <dcterms:modified xsi:type="dcterms:W3CDTF">2018-04-02T06:15:56Z</dcterms:modified>
</cp:coreProperties>
</file>