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0" r:id="rId5"/>
    <p:sldId id="282" r:id="rId6"/>
    <p:sldId id="261" r:id="rId7"/>
    <p:sldId id="281" r:id="rId8"/>
    <p:sldId id="262" r:id="rId9"/>
    <p:sldId id="283" r:id="rId10"/>
    <p:sldId id="258" r:id="rId11"/>
    <p:sldId id="284" r:id="rId12"/>
    <p:sldId id="265" r:id="rId13"/>
    <p:sldId id="285" r:id="rId14"/>
    <p:sldId id="286" r:id="rId15"/>
    <p:sldId id="267" r:id="rId16"/>
    <p:sldId id="268" r:id="rId17"/>
    <p:sldId id="259" r:id="rId18"/>
    <p:sldId id="287" r:id="rId19"/>
    <p:sldId id="288" r:id="rId20"/>
    <p:sldId id="269" r:id="rId21"/>
    <p:sldId id="290" r:id="rId22"/>
    <p:sldId id="291" r:id="rId23"/>
    <p:sldId id="292" r:id="rId24"/>
    <p:sldId id="275" r:id="rId25"/>
    <p:sldId id="293" r:id="rId26"/>
    <p:sldId id="294" r:id="rId27"/>
    <p:sldId id="276" r:id="rId28"/>
    <p:sldId id="295" r:id="rId29"/>
    <p:sldId id="296" r:id="rId30"/>
    <p:sldId id="298" r:id="rId31"/>
    <p:sldId id="29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eyuan" userId="2b0d7b0725236551" providerId="LiveId" clId="{D72DC752-EEF2-4C4E-83AF-6FE8D88820C3}"/>
    <pc:docChg chg="custSel addSld modSld">
      <pc:chgData name="Xueyuan" userId="2b0d7b0725236551" providerId="LiveId" clId="{D72DC752-EEF2-4C4E-83AF-6FE8D88820C3}" dt="2020-09-24T13:49:27.930" v="18" actId="12"/>
      <pc:docMkLst>
        <pc:docMk/>
      </pc:docMkLst>
      <pc:sldChg chg="add modTransition">
        <pc:chgData name="Xueyuan" userId="2b0d7b0725236551" providerId="LiveId" clId="{D72DC752-EEF2-4C4E-83AF-6FE8D88820C3}" dt="2020-09-24T13:45:42.701" v="0"/>
        <pc:sldMkLst>
          <pc:docMk/>
          <pc:sldMk cId="0" sldId="256"/>
        </pc:sldMkLst>
      </pc:sldChg>
      <pc:sldChg chg="add modTransition">
        <pc:chgData name="Xueyuan" userId="2b0d7b0725236551" providerId="LiveId" clId="{D72DC752-EEF2-4C4E-83AF-6FE8D88820C3}" dt="2020-09-24T13:45:42.701" v="0"/>
        <pc:sldMkLst>
          <pc:docMk/>
          <pc:sldMk cId="0" sldId="257"/>
        </pc:sldMkLst>
      </pc:sldChg>
      <pc:sldChg chg="add modTransition">
        <pc:chgData name="Xueyuan" userId="2b0d7b0725236551" providerId="LiveId" clId="{D72DC752-EEF2-4C4E-83AF-6FE8D88820C3}" dt="2020-09-24T13:45:42.701" v="0"/>
        <pc:sldMkLst>
          <pc:docMk/>
          <pc:sldMk cId="0" sldId="258"/>
        </pc:sldMkLst>
      </pc:sldChg>
      <pc:sldChg chg="add modTransition">
        <pc:chgData name="Xueyuan" userId="2b0d7b0725236551" providerId="LiveId" clId="{D72DC752-EEF2-4C4E-83AF-6FE8D88820C3}" dt="2020-09-24T13:45:42.701" v="0"/>
        <pc:sldMkLst>
          <pc:docMk/>
          <pc:sldMk cId="0" sldId="259"/>
        </pc:sldMkLst>
      </pc:sldChg>
      <pc:sldChg chg="add modTransition">
        <pc:chgData name="Xueyuan" userId="2b0d7b0725236551" providerId="LiveId" clId="{D72DC752-EEF2-4C4E-83AF-6FE8D88820C3}" dt="2020-09-24T13:45:42.701" v="0"/>
        <pc:sldMkLst>
          <pc:docMk/>
          <pc:sldMk cId="0" sldId="260"/>
        </pc:sldMkLst>
      </pc:sldChg>
      <pc:sldChg chg="modSp add mod modTransition">
        <pc:chgData name="Xueyuan" userId="2b0d7b0725236551" providerId="LiveId" clId="{D72DC752-EEF2-4C4E-83AF-6FE8D88820C3}" dt="2020-09-24T13:45:42.940" v="2" actId="27636"/>
        <pc:sldMkLst>
          <pc:docMk/>
          <pc:sldMk cId="0" sldId="261"/>
        </pc:sldMkLst>
        <pc:spChg chg="mod">
          <ac:chgData name="Xueyuan" userId="2b0d7b0725236551" providerId="LiveId" clId="{D72DC752-EEF2-4C4E-83AF-6FE8D88820C3}" dt="2020-09-24T13:45:42.940" v="2" actId="27636"/>
          <ac:spMkLst>
            <pc:docMk/>
            <pc:sldMk cId="0" sldId="261"/>
            <ac:spMk id="75778" creationId="{BF78B530-5141-4DF1-B72B-DC5B3BDEA5E2}"/>
          </ac:spMkLst>
        </pc:spChg>
      </pc:sldChg>
      <pc:sldChg chg="modSp add mod modTransition">
        <pc:chgData name="Xueyuan" userId="2b0d7b0725236551" providerId="LiveId" clId="{D72DC752-EEF2-4C4E-83AF-6FE8D88820C3}" dt="2020-09-24T13:48:56.598" v="12" actId="207"/>
        <pc:sldMkLst>
          <pc:docMk/>
          <pc:sldMk cId="0" sldId="262"/>
        </pc:sldMkLst>
        <pc:spChg chg="mod">
          <ac:chgData name="Xueyuan" userId="2b0d7b0725236551" providerId="LiveId" clId="{D72DC752-EEF2-4C4E-83AF-6FE8D88820C3}" dt="2020-09-24T13:48:56.598" v="12" actId="207"/>
          <ac:spMkLst>
            <pc:docMk/>
            <pc:sldMk cId="0" sldId="262"/>
            <ac:spMk id="9218" creationId="{14EDF785-4DE8-47EB-A77B-64DDFFC6E692}"/>
          </ac:spMkLst>
        </pc:spChg>
      </pc:sldChg>
      <pc:sldChg chg="add modTransition">
        <pc:chgData name="Xueyuan" userId="2b0d7b0725236551" providerId="LiveId" clId="{D72DC752-EEF2-4C4E-83AF-6FE8D88820C3}" dt="2020-09-24T13:45:42.701" v="0"/>
        <pc:sldMkLst>
          <pc:docMk/>
          <pc:sldMk cId="0" sldId="265"/>
        </pc:sldMkLst>
      </pc:sldChg>
      <pc:sldChg chg="add modTransition">
        <pc:chgData name="Xueyuan" userId="2b0d7b0725236551" providerId="LiveId" clId="{D72DC752-EEF2-4C4E-83AF-6FE8D88820C3}" dt="2020-09-24T13:45:42.701" v="0"/>
        <pc:sldMkLst>
          <pc:docMk/>
          <pc:sldMk cId="0" sldId="267"/>
        </pc:sldMkLst>
      </pc:sldChg>
      <pc:sldChg chg="modSp add mod modTransition">
        <pc:chgData name="Xueyuan" userId="2b0d7b0725236551" providerId="LiveId" clId="{D72DC752-EEF2-4C4E-83AF-6FE8D88820C3}" dt="2020-09-24T13:49:04.646" v="14" actId="207"/>
        <pc:sldMkLst>
          <pc:docMk/>
          <pc:sldMk cId="0" sldId="268"/>
        </pc:sldMkLst>
        <pc:spChg chg="mod">
          <ac:chgData name="Xueyuan" userId="2b0d7b0725236551" providerId="LiveId" clId="{D72DC752-EEF2-4C4E-83AF-6FE8D88820C3}" dt="2020-09-24T13:49:04.646" v="14" actId="207"/>
          <ac:spMkLst>
            <pc:docMk/>
            <pc:sldMk cId="0" sldId="268"/>
            <ac:spMk id="17410" creationId="{FA78BAAA-68FF-4C76-8707-E1DD236D3CDA}"/>
          </ac:spMkLst>
        </pc:spChg>
      </pc:sldChg>
      <pc:sldChg chg="modSp add mod modTransition">
        <pc:chgData name="Xueyuan" userId="2b0d7b0725236551" providerId="LiveId" clId="{D72DC752-EEF2-4C4E-83AF-6FE8D88820C3}" dt="2020-09-24T13:49:09.087" v="15" actId="207"/>
        <pc:sldMkLst>
          <pc:docMk/>
          <pc:sldMk cId="0" sldId="269"/>
        </pc:sldMkLst>
        <pc:spChg chg="mod">
          <ac:chgData name="Xueyuan" userId="2b0d7b0725236551" providerId="LiveId" clId="{D72DC752-EEF2-4C4E-83AF-6FE8D88820C3}" dt="2020-09-24T13:45:43.142" v="7" actId="27636"/>
          <ac:spMkLst>
            <pc:docMk/>
            <pc:sldMk cId="0" sldId="269"/>
            <ac:spMk id="20482" creationId="{62260C4F-C0D9-4CFE-B65B-1CBFFFFC662F}"/>
          </ac:spMkLst>
        </pc:spChg>
        <pc:spChg chg="mod">
          <ac:chgData name="Xueyuan" userId="2b0d7b0725236551" providerId="LiveId" clId="{D72DC752-EEF2-4C4E-83AF-6FE8D88820C3}" dt="2020-09-24T13:49:09.087" v="15" actId="207"/>
          <ac:spMkLst>
            <pc:docMk/>
            <pc:sldMk cId="0" sldId="269"/>
            <ac:spMk id="21508" creationId="{BF459640-F0EE-4D99-8B15-53709A0CAC34}"/>
          </ac:spMkLst>
        </pc:spChg>
      </pc:sldChg>
      <pc:sldChg chg="modSp add mod modTransition">
        <pc:chgData name="Xueyuan" userId="2b0d7b0725236551" providerId="LiveId" clId="{D72DC752-EEF2-4C4E-83AF-6FE8D88820C3}" dt="2020-09-24T13:45:43.206" v="9" actId="27636"/>
        <pc:sldMkLst>
          <pc:docMk/>
          <pc:sldMk cId="0" sldId="275"/>
        </pc:sldMkLst>
        <pc:spChg chg="mod">
          <ac:chgData name="Xueyuan" userId="2b0d7b0725236551" providerId="LiveId" clId="{D72DC752-EEF2-4C4E-83AF-6FE8D88820C3}" dt="2020-09-24T13:45:43.206" v="9" actId="27636"/>
          <ac:spMkLst>
            <pc:docMk/>
            <pc:sldMk cId="0" sldId="275"/>
            <ac:spMk id="21506" creationId="{44E85764-94F1-4BB8-A9F5-82E681B77465}"/>
          </ac:spMkLst>
        </pc:spChg>
      </pc:sldChg>
      <pc:sldChg chg="modSp add mod modTransition">
        <pc:chgData name="Xueyuan" userId="2b0d7b0725236551" providerId="LiveId" clId="{D72DC752-EEF2-4C4E-83AF-6FE8D88820C3}" dt="2020-09-24T13:49:27.930" v="18" actId="12"/>
        <pc:sldMkLst>
          <pc:docMk/>
          <pc:sldMk cId="0" sldId="276"/>
        </pc:sldMkLst>
        <pc:spChg chg="mod">
          <ac:chgData name="Xueyuan" userId="2b0d7b0725236551" providerId="LiveId" clId="{D72DC752-EEF2-4C4E-83AF-6FE8D88820C3}" dt="2020-09-24T13:49:27.930" v="18" actId="12"/>
          <ac:spMkLst>
            <pc:docMk/>
            <pc:sldMk cId="0" sldId="276"/>
            <ac:spMk id="28674" creationId="{8FA6604F-5348-4F74-926D-31D17ADC8E7B}"/>
          </ac:spMkLst>
        </pc:spChg>
      </pc:sldChg>
      <pc:sldChg chg="add modTransition">
        <pc:chgData name="Xueyuan" userId="2b0d7b0725236551" providerId="LiveId" clId="{D72DC752-EEF2-4C4E-83AF-6FE8D88820C3}" dt="2020-09-24T13:45:42.701" v="0"/>
        <pc:sldMkLst>
          <pc:docMk/>
          <pc:sldMk cId="0" sldId="280"/>
        </pc:sldMkLst>
      </pc:sldChg>
      <pc:sldChg chg="add modTransition">
        <pc:chgData name="Xueyuan" userId="2b0d7b0725236551" providerId="LiveId" clId="{D72DC752-EEF2-4C4E-83AF-6FE8D88820C3}" dt="2020-09-24T13:45:42.701" v="0"/>
        <pc:sldMkLst>
          <pc:docMk/>
          <pc:sldMk cId="0" sldId="281"/>
        </pc:sldMkLst>
      </pc:sldChg>
      <pc:sldChg chg="add modTransition">
        <pc:chgData name="Xueyuan" userId="2b0d7b0725236551" providerId="LiveId" clId="{D72DC752-EEF2-4C4E-83AF-6FE8D88820C3}" dt="2020-09-24T13:45:42.701" v="0"/>
        <pc:sldMkLst>
          <pc:docMk/>
          <pc:sldMk cId="0" sldId="282"/>
        </pc:sldMkLst>
      </pc:sldChg>
      <pc:sldChg chg="modSp add mod modTransition">
        <pc:chgData name="Xueyuan" userId="2b0d7b0725236551" providerId="LiveId" clId="{D72DC752-EEF2-4C4E-83AF-6FE8D88820C3}" dt="2020-09-24T13:48:59.992" v="13" actId="207"/>
        <pc:sldMkLst>
          <pc:docMk/>
          <pc:sldMk cId="0" sldId="283"/>
        </pc:sldMkLst>
        <pc:spChg chg="mod">
          <ac:chgData name="Xueyuan" userId="2b0d7b0725236551" providerId="LiveId" clId="{D72DC752-EEF2-4C4E-83AF-6FE8D88820C3}" dt="2020-09-24T13:48:59.992" v="13" actId="207"/>
          <ac:spMkLst>
            <pc:docMk/>
            <pc:sldMk cId="0" sldId="283"/>
            <ac:spMk id="10242" creationId="{A6927FC0-AFFC-4BBB-A5E8-3ED63AC7833A}"/>
          </ac:spMkLst>
        </pc:spChg>
      </pc:sldChg>
      <pc:sldChg chg="add modTransition">
        <pc:chgData name="Xueyuan" userId="2b0d7b0725236551" providerId="LiveId" clId="{D72DC752-EEF2-4C4E-83AF-6FE8D88820C3}" dt="2020-09-24T13:45:42.701" v="0"/>
        <pc:sldMkLst>
          <pc:docMk/>
          <pc:sldMk cId="0" sldId="284"/>
        </pc:sldMkLst>
      </pc:sldChg>
      <pc:sldChg chg="modSp add mod modTransition">
        <pc:chgData name="Xueyuan" userId="2b0d7b0725236551" providerId="LiveId" clId="{D72DC752-EEF2-4C4E-83AF-6FE8D88820C3}" dt="2020-09-24T13:45:43.063" v="4" actId="27636"/>
        <pc:sldMkLst>
          <pc:docMk/>
          <pc:sldMk cId="0" sldId="285"/>
        </pc:sldMkLst>
        <pc:spChg chg="mod">
          <ac:chgData name="Xueyuan" userId="2b0d7b0725236551" providerId="LiveId" clId="{D72DC752-EEF2-4C4E-83AF-6FE8D88820C3}" dt="2020-09-24T13:45:43.063" v="4" actId="27636"/>
          <ac:spMkLst>
            <pc:docMk/>
            <pc:sldMk cId="0" sldId="285"/>
            <ac:spMk id="81922" creationId="{37F7914C-E04D-4FA9-A7F2-3D906FF85CBD}"/>
          </ac:spMkLst>
        </pc:spChg>
      </pc:sldChg>
      <pc:sldChg chg="add modTransition">
        <pc:chgData name="Xueyuan" userId="2b0d7b0725236551" providerId="LiveId" clId="{D72DC752-EEF2-4C4E-83AF-6FE8D88820C3}" dt="2020-09-24T13:45:42.701" v="0"/>
        <pc:sldMkLst>
          <pc:docMk/>
          <pc:sldMk cId="0" sldId="286"/>
        </pc:sldMkLst>
      </pc:sldChg>
      <pc:sldChg chg="add modTransition">
        <pc:chgData name="Xueyuan" userId="2b0d7b0725236551" providerId="LiveId" clId="{D72DC752-EEF2-4C4E-83AF-6FE8D88820C3}" dt="2020-09-24T13:45:42.701" v="0"/>
        <pc:sldMkLst>
          <pc:docMk/>
          <pc:sldMk cId="0" sldId="287"/>
        </pc:sldMkLst>
      </pc:sldChg>
      <pc:sldChg chg="modSp add mod modTransition">
        <pc:chgData name="Xueyuan" userId="2b0d7b0725236551" providerId="LiveId" clId="{D72DC752-EEF2-4C4E-83AF-6FE8D88820C3}" dt="2020-09-24T13:45:43.131" v="6" actId="27636"/>
        <pc:sldMkLst>
          <pc:docMk/>
          <pc:sldMk cId="0" sldId="288"/>
        </pc:sldMkLst>
        <pc:spChg chg="mod">
          <ac:chgData name="Xueyuan" userId="2b0d7b0725236551" providerId="LiveId" clId="{D72DC752-EEF2-4C4E-83AF-6FE8D88820C3}" dt="2020-09-24T13:45:43.131" v="6" actId="27636"/>
          <ac:spMkLst>
            <pc:docMk/>
            <pc:sldMk cId="0" sldId="288"/>
            <ac:spMk id="82946" creationId="{CC9D11E1-C5E3-412C-B263-009C9D90920F}"/>
          </ac:spMkLst>
        </pc:spChg>
      </pc:sldChg>
      <pc:sldChg chg="add modTransition">
        <pc:chgData name="Xueyuan" userId="2b0d7b0725236551" providerId="LiveId" clId="{D72DC752-EEF2-4C4E-83AF-6FE8D88820C3}" dt="2020-09-24T13:45:42.701" v="0"/>
        <pc:sldMkLst>
          <pc:docMk/>
          <pc:sldMk cId="0" sldId="290"/>
        </pc:sldMkLst>
      </pc:sldChg>
      <pc:sldChg chg="add modTransition">
        <pc:chgData name="Xueyuan" userId="2b0d7b0725236551" providerId="LiveId" clId="{D72DC752-EEF2-4C4E-83AF-6FE8D88820C3}" dt="2020-09-24T13:45:42.701" v="0"/>
        <pc:sldMkLst>
          <pc:docMk/>
          <pc:sldMk cId="0" sldId="291"/>
        </pc:sldMkLst>
      </pc:sldChg>
      <pc:sldChg chg="modSp add mod modTransition">
        <pc:chgData name="Xueyuan" userId="2b0d7b0725236551" providerId="LiveId" clId="{D72DC752-EEF2-4C4E-83AF-6FE8D88820C3}" dt="2020-09-24T13:45:43.188" v="8" actId="27636"/>
        <pc:sldMkLst>
          <pc:docMk/>
          <pc:sldMk cId="0" sldId="292"/>
        </pc:sldMkLst>
        <pc:spChg chg="mod">
          <ac:chgData name="Xueyuan" userId="2b0d7b0725236551" providerId="LiveId" clId="{D72DC752-EEF2-4C4E-83AF-6FE8D88820C3}" dt="2020-09-24T13:45:43.188" v="8" actId="27636"/>
          <ac:spMkLst>
            <pc:docMk/>
            <pc:sldMk cId="0" sldId="292"/>
            <ac:spMk id="24578" creationId="{63C4A8BD-3778-4C0C-84E4-033D943E364A}"/>
          </ac:spMkLst>
        </pc:spChg>
      </pc:sldChg>
      <pc:sldChg chg="add modTransition">
        <pc:chgData name="Xueyuan" userId="2b0d7b0725236551" providerId="LiveId" clId="{D72DC752-EEF2-4C4E-83AF-6FE8D88820C3}" dt="2020-09-24T13:45:42.701" v="0"/>
        <pc:sldMkLst>
          <pc:docMk/>
          <pc:sldMk cId="0" sldId="293"/>
        </pc:sldMkLst>
      </pc:sldChg>
      <pc:sldChg chg="add modTransition">
        <pc:chgData name="Xueyuan" userId="2b0d7b0725236551" providerId="LiveId" clId="{D72DC752-EEF2-4C4E-83AF-6FE8D88820C3}" dt="2020-09-24T13:45:42.701" v="0"/>
        <pc:sldMkLst>
          <pc:docMk/>
          <pc:sldMk cId="0" sldId="294"/>
        </pc:sldMkLst>
      </pc:sldChg>
      <pc:sldChg chg="add modTransition">
        <pc:chgData name="Xueyuan" userId="2b0d7b0725236551" providerId="LiveId" clId="{D72DC752-EEF2-4C4E-83AF-6FE8D88820C3}" dt="2020-09-24T13:45:42.701" v="0"/>
        <pc:sldMkLst>
          <pc:docMk/>
          <pc:sldMk cId="0" sldId="295"/>
        </pc:sldMkLst>
      </pc:sldChg>
      <pc:sldChg chg="add modTransition">
        <pc:chgData name="Xueyuan" userId="2b0d7b0725236551" providerId="LiveId" clId="{D72DC752-EEF2-4C4E-83AF-6FE8D88820C3}" dt="2020-09-24T13:45:42.701" v="0"/>
        <pc:sldMkLst>
          <pc:docMk/>
          <pc:sldMk cId="0" sldId="296"/>
        </pc:sldMkLst>
      </pc:sldChg>
      <pc:sldChg chg="modSp add mod modTransition">
        <pc:chgData name="Xueyuan" userId="2b0d7b0725236551" providerId="LiveId" clId="{D72DC752-EEF2-4C4E-83AF-6FE8D88820C3}" dt="2020-09-24T13:45:42.780" v="1" actId="27636"/>
        <pc:sldMkLst>
          <pc:docMk/>
          <pc:sldMk cId="0" sldId="297"/>
        </pc:sldMkLst>
        <pc:spChg chg="mod">
          <ac:chgData name="Xueyuan" userId="2b0d7b0725236551" providerId="LiveId" clId="{D72DC752-EEF2-4C4E-83AF-6FE8D88820C3}" dt="2020-09-24T13:45:42.780" v="1" actId="27636"/>
          <ac:spMkLst>
            <pc:docMk/>
            <pc:sldMk cId="0" sldId="297"/>
            <ac:spMk id="21506" creationId="{DBA14418-B619-4F93-BED7-114CCA71B255}"/>
          </ac:spMkLst>
        </pc:spChg>
      </pc:sldChg>
      <pc:sldChg chg="modSp add mod modTransition">
        <pc:chgData name="Xueyuan" userId="2b0d7b0725236551" providerId="LiveId" clId="{D72DC752-EEF2-4C4E-83AF-6FE8D88820C3}" dt="2020-09-24T13:45:43.295" v="11" actId="27636"/>
        <pc:sldMkLst>
          <pc:docMk/>
          <pc:sldMk cId="0" sldId="298"/>
        </pc:sldMkLst>
        <pc:spChg chg="mod">
          <ac:chgData name="Xueyuan" userId="2b0d7b0725236551" providerId="LiveId" clId="{D72DC752-EEF2-4C4E-83AF-6FE8D88820C3}" dt="2020-09-24T13:45:43.295" v="11" actId="27636"/>
          <ac:spMkLst>
            <pc:docMk/>
            <pc:sldMk cId="0" sldId="298"/>
            <ac:spMk id="21506" creationId="{D5F4DB68-DD29-4DE7-8FC1-2F3BEA73AA11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37C5-0AF6-46E9-851B-202A39239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47E39-F55F-4E47-961E-3E9BFC714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0D893-E232-4EAC-A93A-1C0E4033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E012-8A52-4DFE-8832-26A5547A141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30854-A812-4947-8632-EB7F08A3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007AB-68B7-4227-8735-8F42C542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D517-796A-458F-AE6E-869E08A1B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1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BF0F-F778-4223-91FA-AD8A5675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C872B-E25F-4FFB-8667-FA94BBB76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769C7-66F3-49DC-8559-165D5260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E012-8A52-4DFE-8832-26A5547A141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1D88D-A7C2-42F4-9D13-DC32740C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3AFF3-2195-4502-B1E1-C14D7298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D517-796A-458F-AE6E-869E08A1B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2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789FD-3C73-4F97-A326-7924E558A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1D5A8-2AFD-4994-B4BA-C3162361E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EB636-0F0A-49B0-ADA6-A1146AB1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E012-8A52-4DFE-8832-26A5547A141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A5A8B-0187-4584-9CFA-BA63010F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D4923-BF8B-4740-8D34-BA404BBB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D517-796A-458F-AE6E-869E08A1B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9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6FDA-ABC1-42D6-B3A4-17A7519D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AB91-6275-4DA9-9EF5-994B692F3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EC575-8DC3-4378-B001-A352EAA3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E012-8A52-4DFE-8832-26A5547A141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3736C-8F81-4E77-9AE8-8732ABE9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4B49-CD8B-44E6-AEB3-8D45F07F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D517-796A-458F-AE6E-869E08A1B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A4E4-1033-43C6-9AD5-4EEA15400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929CB-CD8B-4180-BA90-ED31E3F21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8022F-BDC4-4AD2-B8CD-583F92B3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E012-8A52-4DFE-8832-26A5547A141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33A27-4C03-43E6-B188-CE4F2472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66BF7-FEE9-420F-A403-DC198AA2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D517-796A-458F-AE6E-869E08A1B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1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1117-1ED4-4575-8CC0-75A6598A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77995-F04B-46A2-8A19-51A9358D7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22B4F-4B50-4FBD-B8A0-2C74F4F09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D2905-0A21-4F79-A91F-E0259728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E012-8A52-4DFE-8832-26A5547A141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D00AE-8180-4327-9BAE-7B237AE9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F1D68-27A4-4085-9C32-7DF3AA42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D517-796A-458F-AE6E-869E08A1B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4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1CF6-C7E6-4EBF-B7AA-86935204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A35A3-1DFC-4D15-A57A-CF3005E90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EE0E-0500-4DA9-8B45-059E84E47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BBC42-50C0-4272-9F9B-2FD8F4190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73A30-0385-4EB3-BF6A-31BE19D7F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98F6A-EC13-448D-8217-5D8ABA3E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E012-8A52-4DFE-8832-26A5547A141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0E1FB-20BF-42FE-9D36-240C8983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5CCDC-8776-456F-91CB-6F764947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D517-796A-458F-AE6E-869E08A1B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5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05C1-73DC-4A3B-B592-E2493DF0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46726-21FB-4EA7-80E6-4D715016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E012-8A52-4DFE-8832-26A5547A141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D8954-7030-49E6-B611-C4545C2A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378BC-A85C-4A66-AB0B-A9645D52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D517-796A-458F-AE6E-869E08A1B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2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224B4-DEB3-47F0-B6A0-9FDBBE73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E012-8A52-4DFE-8832-26A5547A141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B249E-8771-48FD-BE4D-EB90FA6C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F8F1C-070B-4585-9257-4244C7BB2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D517-796A-458F-AE6E-869E08A1B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8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BA1FB-8326-4B19-94A1-369B2D15A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772A8-F016-468A-9C1C-F7DB43DE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B3EDB-2B29-4CFA-AE97-A4C4CDCB2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C071D-23C4-4586-9B6F-C6012B25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E012-8A52-4DFE-8832-26A5547A141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3236B-E6A4-4510-9470-F60B90A5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CD224-57F3-40CD-A400-8D334B27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D517-796A-458F-AE6E-869E08A1B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0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2908-8BAA-4E19-BC6A-58E277BF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F42B7-F922-47F5-BDCF-7F1CCCCFF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5933D-8048-4BB1-9511-224BA8E25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A0887-468B-482A-A970-01F16965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E012-8A52-4DFE-8832-26A5547A141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B246B-9DB8-49D8-AB6B-1FBD987E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44114-D520-47BA-BA0D-138C8ED7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D517-796A-458F-AE6E-869E08A1B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6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09D570-D7F9-491D-8F54-FCE3BCBE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E11B5-5FE4-4732-B91D-67F1D648A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EAFE6-F587-408A-AE77-B34AB4CED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E012-8A52-4DFE-8832-26A5547A141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477C8-600F-40DC-AF3C-7B23A4B12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D3090-047E-4BA6-8EF8-76620D61D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DD517-796A-458F-AE6E-869E08A1B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8.xml"/><Relationship Id="rId4" Type="http://schemas.openxmlformats.org/officeDocument/2006/relationships/slide" Target="slide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5C3571EB-C496-4B5D-B5E4-7E587618A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7467600" cy="3429000"/>
          </a:xfrm>
        </p:spPr>
        <p:txBody>
          <a:bodyPr/>
          <a:lstStyle/>
          <a:p>
            <a:pPr eaLnBrk="1" hangingPunct="1"/>
            <a:r>
              <a:rPr lang="en-US" altLang="zh-CN">
                <a:hlinkClick r:id="rId2" action="ppaction://hlinksldjump"/>
              </a:rPr>
              <a:t>3.1 </a:t>
            </a:r>
            <a:r>
              <a:rPr lang="zh-CN" altLang="en-US">
                <a:hlinkClick r:id="rId2" action="ppaction://hlinksldjump"/>
              </a:rPr>
              <a:t>一维数组</a:t>
            </a:r>
            <a:endParaRPr lang="zh-CN" altLang="en-US"/>
          </a:p>
          <a:p>
            <a:pPr eaLnBrk="1" hangingPunct="1"/>
            <a:r>
              <a:rPr lang="en-US" altLang="zh-CN">
                <a:hlinkClick r:id="rId3" action="ppaction://hlinksldjump"/>
              </a:rPr>
              <a:t>3.2  </a:t>
            </a:r>
            <a:r>
              <a:rPr lang="zh-CN" altLang="en-US">
                <a:hlinkClick r:id="rId3" action="ppaction://hlinksldjump"/>
              </a:rPr>
              <a:t>二维数组</a:t>
            </a:r>
            <a:endParaRPr lang="zh-CN" altLang="en-US"/>
          </a:p>
          <a:p>
            <a:pPr eaLnBrk="1" hangingPunct="1"/>
            <a:r>
              <a:rPr lang="en-US" altLang="zh-CN">
                <a:hlinkClick r:id="rId4" action="ppaction://hlinksldjump"/>
              </a:rPr>
              <a:t>3.3  </a:t>
            </a:r>
            <a:r>
              <a:rPr lang="zh-CN" altLang="en-US">
                <a:hlinkClick r:id="rId4" action="ppaction://hlinksldjump"/>
              </a:rPr>
              <a:t>字符数组与字符串</a:t>
            </a:r>
            <a:endParaRPr lang="zh-CN" altLang="en-US"/>
          </a:p>
          <a:p>
            <a:pPr eaLnBrk="1" hangingPunct="1"/>
            <a:r>
              <a:rPr lang="en-US" altLang="zh-CN">
                <a:hlinkClick r:id="rId5" action="ppaction://hlinksldjump"/>
              </a:rPr>
              <a:t>3.4  </a:t>
            </a:r>
            <a:r>
              <a:rPr lang="zh-CN" altLang="en-US">
                <a:hlinkClick r:id="rId5" action="ppaction://hlinksldjump"/>
              </a:rPr>
              <a:t>案例实战</a:t>
            </a:r>
            <a:endParaRPr lang="en-US" altLang="zh-CN"/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65CC00E3-1EC6-4577-803A-2DE27605A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 数组</a:t>
            </a:r>
          </a:p>
        </p:txBody>
      </p:sp>
      <p:sp>
        <p:nvSpPr>
          <p:cNvPr id="5125" name="AutoShape 5">
            <a:hlinkClick r:id="" action="ppaction://hlinkshowjump?jump=endshow"/>
            <a:extLst>
              <a:ext uri="{FF2B5EF4-FFF2-40B4-BE49-F238E27FC236}">
                <a16:creationId xmlns:a16="http://schemas.microsoft.com/office/drawing/2014/main" id="{04DD0A0E-1A52-4602-83D7-596E24E03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over</a:t>
            </a:r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4531C57-A0F8-4B59-8409-3DFC6B5A3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7467600" cy="3429000"/>
          </a:xfrm>
        </p:spPr>
        <p:txBody>
          <a:bodyPr/>
          <a:lstStyle/>
          <a:p>
            <a:pPr eaLnBrk="1" hangingPunct="1"/>
            <a:r>
              <a:rPr lang="en-US" altLang="zh-CN">
                <a:hlinkClick r:id="rId2" action="ppaction://hlinksldjump"/>
              </a:rPr>
              <a:t>3.2.1  </a:t>
            </a:r>
            <a:r>
              <a:rPr lang="zh-CN" altLang="en-US">
                <a:hlinkClick r:id="rId2" action="ppaction://hlinksldjump"/>
              </a:rPr>
              <a:t>二维数组的定义</a:t>
            </a:r>
            <a:endParaRPr lang="zh-CN" altLang="en-US"/>
          </a:p>
          <a:p>
            <a:pPr eaLnBrk="1" hangingPunct="1"/>
            <a:r>
              <a:rPr lang="en-US" altLang="zh-CN">
                <a:hlinkClick r:id="rId3" action="ppaction://hlinksldjump"/>
              </a:rPr>
              <a:t>3.2.2  </a:t>
            </a:r>
            <a:r>
              <a:rPr lang="zh-CN" altLang="en-US">
                <a:hlinkClick r:id="rId3" action="ppaction://hlinksldjump"/>
              </a:rPr>
              <a:t>二维数组的初始化</a:t>
            </a:r>
            <a:endParaRPr lang="zh-CN" altLang="en-US"/>
          </a:p>
          <a:p>
            <a:pPr eaLnBrk="1" hangingPunct="1"/>
            <a:r>
              <a:rPr lang="en-US" altLang="zh-CN">
                <a:hlinkClick r:id="rId4" action="ppaction://hlinksldjump"/>
              </a:rPr>
              <a:t>3.2.3  </a:t>
            </a:r>
            <a:r>
              <a:rPr lang="zh-CN" altLang="en-US">
                <a:hlinkClick r:id="rId4" action="ppaction://hlinksldjump"/>
              </a:rPr>
              <a:t>二维数组的引用</a:t>
            </a:r>
            <a:endParaRPr lang="zh-CN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8B22B58-E292-4D9B-B69A-CEDFB6B71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533400"/>
            <a:ext cx="8915400" cy="1143000"/>
          </a:xfrm>
        </p:spPr>
        <p:txBody>
          <a:bodyPr/>
          <a:lstStyle/>
          <a:p>
            <a:pPr eaLnBrk="1" hangingPunct="1"/>
            <a:r>
              <a:rPr lang="en-US" altLang="zh-CN" sz="4000" b="1"/>
              <a:t>3.2  </a:t>
            </a:r>
            <a:r>
              <a:rPr lang="zh-CN" altLang="en-US" sz="4000" b="1"/>
              <a:t>二维数组</a:t>
            </a:r>
          </a:p>
        </p:txBody>
      </p:sp>
      <p:sp>
        <p:nvSpPr>
          <p:cNvPr id="67588" name="AutoShape 4">
            <a:hlinkClick r:id="rId5" action="ppaction://hlinksldjump"/>
            <a:extLst>
              <a:ext uri="{FF2B5EF4-FFF2-40B4-BE49-F238E27FC236}">
                <a16:creationId xmlns:a16="http://schemas.microsoft.com/office/drawing/2014/main" id="{57C68217-D073-4289-8510-3C7A82E7E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CE6ED575-C0DA-4CFB-9093-A9D7DC518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0700" y="1524000"/>
            <a:ext cx="8610600" cy="4686300"/>
          </a:xfrm>
        </p:spPr>
        <p:txBody>
          <a:bodyPr/>
          <a:lstStyle/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定义形式：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            数组类型 数组名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zh-CN" altLang="en-US" sz="2400" dirty="0">
                <a:solidFill>
                  <a:srgbClr val="FF0000"/>
                </a:solidFill>
              </a:rPr>
              <a:t>常量表达式</a:t>
            </a:r>
            <a:r>
              <a:rPr lang="en-US" altLang="zh-CN" sz="2400" dirty="0">
                <a:solidFill>
                  <a:srgbClr val="FF0000"/>
                </a:solidFill>
              </a:rPr>
              <a:t>1][</a:t>
            </a:r>
            <a:r>
              <a:rPr lang="zh-CN" altLang="en-US" sz="2400" dirty="0">
                <a:solidFill>
                  <a:srgbClr val="FF0000"/>
                </a:solidFill>
              </a:rPr>
              <a:t>常量表达式</a:t>
            </a:r>
            <a:r>
              <a:rPr lang="en-US" altLang="zh-CN" sz="2400" dirty="0">
                <a:solidFill>
                  <a:srgbClr val="FF0000"/>
                </a:solidFill>
              </a:rPr>
              <a:t>2];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例如：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a[4][3]；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定义二维数组</a:t>
            </a:r>
            <a:r>
              <a:rPr lang="en-US" altLang="zh-CN" sz="2400" dirty="0"/>
              <a:t>a</a:t>
            </a:r>
            <a:r>
              <a:rPr lang="zh-CN" altLang="en-US" sz="2400" dirty="0"/>
              <a:t>，其元素为</a:t>
            </a:r>
            <a:r>
              <a:rPr lang="en-US" altLang="zh-CN" sz="2400" dirty="0"/>
              <a:t>a[0][0]</a:t>
            </a:r>
            <a:r>
              <a:rPr lang="zh-CN" altLang="en-US" sz="2400" dirty="0"/>
              <a:t>、</a:t>
            </a:r>
            <a:r>
              <a:rPr lang="en-US" altLang="zh-CN" sz="2400" dirty="0"/>
              <a:t>a[0][1]……a[4][3]。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该数组有</a:t>
            </a:r>
            <a:r>
              <a:rPr lang="en-US" altLang="zh-CN" sz="2400" dirty="0"/>
              <a:t>4</a:t>
            </a:r>
            <a:r>
              <a:rPr lang="zh-CN" altLang="en-US" sz="2400" dirty="0"/>
              <a:t>行</a:t>
            </a:r>
            <a:r>
              <a:rPr lang="en-US" altLang="zh-CN" sz="2400" dirty="0"/>
              <a:t>3</a:t>
            </a:r>
            <a:r>
              <a:rPr lang="zh-CN" altLang="en-US" sz="2400" dirty="0"/>
              <a:t>列共</a:t>
            </a:r>
            <a:r>
              <a:rPr lang="en-US" altLang="zh-CN" sz="2400" dirty="0"/>
              <a:t>12</a:t>
            </a:r>
            <a:r>
              <a:rPr lang="zh-CN" altLang="en-US" sz="2400" dirty="0"/>
              <a:t>个元素。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/>
              <a:t>C++</a:t>
            </a:r>
            <a:r>
              <a:rPr lang="zh-CN" altLang="en-US" sz="2400" dirty="0"/>
              <a:t>语言中，二维数组是按行的顺序存储的。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88C2BC7-5D38-4ACA-9663-568E2891B8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533400"/>
            <a:ext cx="89154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3.2.1  </a:t>
            </a:r>
            <a:r>
              <a:rPr lang="zh-CN" altLang="en-US" sz="3200" b="1"/>
              <a:t>二维数组的定义</a:t>
            </a:r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9FD10746-38A9-4F8D-8C03-A2C08C7BC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7204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/>
          </a:p>
        </p:txBody>
      </p:sp>
      <p:graphicFrame>
        <p:nvGraphicFramePr>
          <p:cNvPr id="12293" name="Object 4">
            <a:extLst>
              <a:ext uri="{FF2B5EF4-FFF2-40B4-BE49-F238E27FC236}">
                <a16:creationId xmlns:a16="http://schemas.microsoft.com/office/drawing/2014/main" id="{9091CDEC-3409-48E5-8C25-8D55EC4289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276725"/>
          <a:ext cx="33528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1880408" imgH="1081354" progId="Visio.Drawing.11">
                  <p:embed/>
                </p:oleObj>
              </mc:Choice>
              <mc:Fallback>
                <p:oleObj name="Visio" r:id="rId3" imgW="1880408" imgH="1081354" progId="Visio.Drawing.11">
                  <p:embed/>
                  <p:pic>
                    <p:nvPicPr>
                      <p:cNvPr id="12293" name="Object 4">
                        <a:extLst>
                          <a:ext uri="{FF2B5EF4-FFF2-40B4-BE49-F238E27FC236}">
                            <a16:creationId xmlns:a16="http://schemas.microsoft.com/office/drawing/2014/main" id="{9091CDEC-3409-48E5-8C25-8D55EC4289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276725"/>
                        <a:ext cx="33528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5D072FED-DA97-40C3-BF83-A7B5036EED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0700" y="1524000"/>
            <a:ext cx="8610600" cy="5334000"/>
          </a:xfrm>
        </p:spPr>
        <p:txBody>
          <a:bodyPr/>
          <a:lstStyle/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定义形式：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            数组类型 数组名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zh-CN" altLang="en-US" sz="2400" dirty="0">
                <a:solidFill>
                  <a:srgbClr val="FF0000"/>
                </a:solidFill>
              </a:rPr>
              <a:t>常量表达式</a:t>
            </a:r>
            <a:r>
              <a:rPr lang="en-US" altLang="zh-CN" sz="2400" dirty="0">
                <a:solidFill>
                  <a:srgbClr val="FF0000"/>
                </a:solidFill>
              </a:rPr>
              <a:t>1][</a:t>
            </a:r>
            <a:r>
              <a:rPr lang="zh-CN" altLang="en-US" sz="2400" dirty="0">
                <a:solidFill>
                  <a:srgbClr val="FF0000"/>
                </a:solidFill>
              </a:rPr>
              <a:t>常量表达式</a:t>
            </a:r>
            <a:r>
              <a:rPr lang="en-US" altLang="zh-CN" sz="2400" dirty="0">
                <a:solidFill>
                  <a:srgbClr val="FF0000"/>
                </a:solidFill>
              </a:rPr>
              <a:t>2];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/>
              <a:t>C++</a:t>
            </a:r>
            <a:r>
              <a:rPr lang="zh-CN" altLang="en-US" sz="2400" dirty="0"/>
              <a:t>中可以把二维数组看作是元素又是一个一维数组的特殊的一维数组。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例如：</a:t>
            </a:r>
            <a:endParaRPr lang="en-US" altLang="zh-CN" sz="2400" dirty="0"/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a[4][3]；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en-US" altLang="zh-CN" sz="2400" dirty="0"/>
              <a:t>        a[4][3]</a:t>
            </a:r>
            <a:r>
              <a:rPr lang="zh-CN" altLang="en-US" sz="2400" dirty="0"/>
              <a:t>看作是一个有</a:t>
            </a:r>
            <a:r>
              <a:rPr lang="en-US" altLang="zh-CN" sz="2400" dirty="0"/>
              <a:t>a[0]</a:t>
            </a:r>
            <a:r>
              <a:rPr lang="zh-CN" altLang="en-US" sz="2400" dirty="0"/>
              <a:t>、</a:t>
            </a:r>
            <a:r>
              <a:rPr lang="en-US" altLang="zh-CN" sz="2400" dirty="0"/>
              <a:t>a[1]</a:t>
            </a:r>
            <a:r>
              <a:rPr lang="zh-CN" altLang="en-US" sz="2400" dirty="0"/>
              <a:t>、</a:t>
            </a:r>
            <a:r>
              <a:rPr lang="en-US" altLang="zh-CN" sz="2400" dirty="0"/>
              <a:t>a[2]</a:t>
            </a:r>
            <a:r>
              <a:rPr lang="zh-CN" altLang="en-US" sz="2400" dirty="0"/>
              <a:t>、</a:t>
            </a:r>
            <a:r>
              <a:rPr lang="en-US" altLang="zh-CN" sz="2400" dirty="0"/>
              <a:t>a[3]4</a:t>
            </a:r>
            <a:r>
              <a:rPr lang="zh-CN" altLang="en-US" sz="2400" dirty="0"/>
              <a:t>个元素，每个元素又是一个包含</a:t>
            </a:r>
            <a:r>
              <a:rPr lang="en-US" altLang="zh-CN" sz="2400" dirty="0"/>
              <a:t>3</a:t>
            </a:r>
            <a:r>
              <a:rPr lang="zh-CN" altLang="en-US" sz="2400" dirty="0"/>
              <a:t>个元素的一维数组的一维数组。该数组有</a:t>
            </a:r>
            <a:r>
              <a:rPr lang="en-US" altLang="zh-CN" sz="2400" dirty="0"/>
              <a:t>4</a:t>
            </a:r>
            <a:r>
              <a:rPr lang="zh-CN" altLang="en-US" sz="2400" dirty="0"/>
              <a:t>行</a:t>
            </a:r>
            <a:r>
              <a:rPr lang="en-US" altLang="zh-CN" sz="2400" dirty="0"/>
              <a:t>3</a:t>
            </a:r>
            <a:r>
              <a:rPr lang="zh-CN" altLang="en-US" sz="2400" dirty="0"/>
              <a:t>列共</a:t>
            </a:r>
            <a:r>
              <a:rPr lang="en-US" altLang="zh-CN" sz="2400" dirty="0"/>
              <a:t>12</a:t>
            </a:r>
            <a:r>
              <a:rPr lang="zh-CN" altLang="en-US" sz="2400" dirty="0"/>
              <a:t>个元素。</a:t>
            </a:r>
            <a:endParaRPr lang="en-US" altLang="zh-CN" sz="2400" dirty="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F862E8F-60BC-4A6C-8F0A-4BFC920312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533400"/>
            <a:ext cx="89154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3.2.1  </a:t>
            </a:r>
            <a:r>
              <a:rPr lang="zh-CN" altLang="en-US" sz="3200" b="1"/>
              <a:t>二维数组的定义</a:t>
            </a:r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DD676F48-5514-46DC-AD24-ED1F699E5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7204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/>
          </a:p>
        </p:txBody>
      </p:sp>
      <p:sp>
        <p:nvSpPr>
          <p:cNvPr id="80902" name="AutoShape 6">
            <a:hlinkClick r:id="rId2" action="ppaction://hlinksldjump"/>
            <a:extLst>
              <a:ext uri="{FF2B5EF4-FFF2-40B4-BE49-F238E27FC236}">
                <a16:creationId xmlns:a16="http://schemas.microsoft.com/office/drawing/2014/main" id="{70499352-E412-4429-8D43-4E0BE0144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37F7914C-E04D-4FA9-A7F2-3D906FF85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610600" cy="4953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初始化格式：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        数据类型 数组名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zh-CN" altLang="en-US" sz="2400" dirty="0">
                <a:solidFill>
                  <a:srgbClr val="FF0000"/>
                </a:solidFill>
              </a:rPr>
              <a:t>行数</a:t>
            </a:r>
            <a:r>
              <a:rPr lang="en-US" altLang="zh-CN" sz="2400" dirty="0">
                <a:solidFill>
                  <a:srgbClr val="FF0000"/>
                </a:solidFill>
              </a:rPr>
              <a:t>m][</a:t>
            </a:r>
            <a:r>
              <a:rPr lang="zh-CN" altLang="en-US" sz="2400" dirty="0">
                <a:solidFill>
                  <a:srgbClr val="FF0000"/>
                </a:solidFill>
              </a:rPr>
              <a:t>列数</a:t>
            </a:r>
            <a:r>
              <a:rPr lang="en-US" altLang="zh-CN" sz="2400" dirty="0">
                <a:solidFill>
                  <a:srgbClr val="FF0000"/>
                </a:solidFill>
              </a:rPr>
              <a:t>n]={</a:t>
            </a:r>
            <a:r>
              <a:rPr lang="zh-CN" altLang="en-US" sz="2400" dirty="0">
                <a:solidFill>
                  <a:srgbClr val="FF0000"/>
                </a:solidFill>
              </a:rPr>
              <a:t>初始化列表</a:t>
            </a:r>
            <a:r>
              <a:rPr lang="en-US" altLang="zh-CN" sz="2400" dirty="0">
                <a:solidFill>
                  <a:srgbClr val="FF0000"/>
                </a:solidFill>
              </a:rPr>
              <a:t>}</a:t>
            </a:r>
            <a:r>
              <a:rPr lang="zh-CN" altLang="en-US" sz="2400" dirty="0">
                <a:solidFill>
                  <a:srgbClr val="FF0000"/>
                </a:solidFill>
              </a:rPr>
              <a:t>；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常用的二维数组初始化方法：</a:t>
            </a:r>
            <a:endParaRPr lang="en-US" altLang="zh-CN" sz="2400" dirty="0"/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）对二维数组元素赋初值，以每行为一组，分行初始化。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zh-CN" altLang="en-US" sz="2400" dirty="0"/>
              <a:t>         例如：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a[4][3]={{0,1,2},{3,4,5},{6,7,8},{9,10,11}};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）所有数据写在一个花括弧内，则根据数组的行数和列数，自动给各数组元素赋初值。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zh-CN" altLang="en-US" sz="2400" dirty="0"/>
              <a:t>        例如：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a[3][4]={0,1,2,3,4,5,6,7,8,9,10,11}</a:t>
            </a:r>
            <a:r>
              <a:rPr lang="zh-CN" altLang="en-US" sz="2400" dirty="0"/>
              <a:t>，则</a:t>
            </a:r>
            <a:r>
              <a:rPr lang="en-US" altLang="zh-CN" sz="2400" dirty="0"/>
              <a:t>a[1][1]=5</a:t>
            </a:r>
            <a:r>
              <a:rPr lang="zh-CN" altLang="en-US" sz="2400" dirty="0"/>
              <a:t>。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）可以只给部分数组元素赋初始值。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zh-CN" altLang="en-US" sz="2400" dirty="0"/>
              <a:t>        例如：</a:t>
            </a:r>
            <a:r>
              <a:rPr lang="en-US" altLang="zh-CN" sz="2400" dirty="0"/>
              <a:t>a[4][3]={{1},{5},{6},{7}}； //</a:t>
            </a:r>
            <a:r>
              <a:rPr lang="zh-CN" altLang="en-US" sz="2400" dirty="0"/>
              <a:t> 只对每行第一列的数组元素赋初值，其余元素为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511BAC6-888D-4F93-B0CB-D8AEB0EC29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533400"/>
            <a:ext cx="89154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3.2.2  </a:t>
            </a:r>
            <a:r>
              <a:rPr lang="zh-CN" altLang="en-US" sz="3200" b="1"/>
              <a:t>二维数组的初始化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512392C8-1EC3-49B6-8E63-61BD9050DB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610600" cy="4953000"/>
          </a:xfrm>
        </p:spPr>
        <p:txBody>
          <a:bodyPr/>
          <a:lstStyle/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常用的二维数组初始化方法：</a:t>
            </a:r>
            <a:endParaRPr lang="en-US" altLang="zh-CN" sz="2400" dirty="0"/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）可以对某一行中的某一元素赋初值，也可以对某一行不进行赋值。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zh-CN" altLang="en-US" sz="2400" dirty="0"/>
              <a:t>       例如：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a[4][3]={{0,1},{},{0,0,2},{0,1}}；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en-US" altLang="zh-CN" sz="2400" dirty="0"/>
              <a:t>       //a[0][0]=a[0][2]=0</a:t>
            </a:r>
            <a:r>
              <a:rPr lang="zh-CN" altLang="en-US" sz="2400" dirty="0"/>
              <a:t>，</a:t>
            </a:r>
            <a:r>
              <a:rPr lang="en-US" altLang="zh-CN" sz="2400" dirty="0"/>
              <a:t>a[0][1]=1</a:t>
            </a:r>
            <a:r>
              <a:rPr lang="zh-CN" altLang="en-US" sz="2400" dirty="0"/>
              <a:t>，</a:t>
            </a:r>
            <a:r>
              <a:rPr lang="en-US" altLang="zh-CN" sz="2400" dirty="0"/>
              <a:t>a[1][0]=a[1][1]=a[1][2]=0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）如果对全部数组元素赋初始值，则定义数组时第一维的长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zh-CN" altLang="en-US" sz="2400" dirty="0"/>
              <a:t>度，可以不指定，但第二维的长度不能省略。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zh-CN" altLang="en-US" sz="2400" dirty="0"/>
              <a:t>       例如：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a[2][3]={1,2,3,4,5,6}；</a:t>
            </a:r>
            <a:r>
              <a:rPr lang="zh-CN" altLang="en-US" sz="2400" dirty="0"/>
              <a:t>可写成</a:t>
            </a:r>
            <a:endParaRPr lang="en-US" altLang="zh-CN" sz="2400" dirty="0"/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en-US" altLang="zh-CN" sz="2400" dirty="0"/>
              <a:t>           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a[ ][3]={1,2,3,4,5,6}</a:t>
            </a:r>
            <a:r>
              <a:rPr lang="zh-CN" altLang="en-US" sz="2400" dirty="0"/>
              <a:t>。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9B2FA52-727A-43B0-A7A8-A69F04D27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533400"/>
            <a:ext cx="89154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3.2.2  </a:t>
            </a:r>
            <a:r>
              <a:rPr lang="zh-CN" altLang="en-US" sz="3200" b="1"/>
              <a:t>二维数组的初始化</a:t>
            </a:r>
          </a:p>
        </p:txBody>
      </p:sp>
      <p:sp>
        <p:nvSpPr>
          <p:cNvPr id="4" name="AutoShape 5">
            <a:hlinkClick r:id="rId2" action="ppaction://hlinksldjump"/>
            <a:extLst>
              <a:ext uri="{FF2B5EF4-FFF2-40B4-BE49-F238E27FC236}">
                <a16:creationId xmlns:a16="http://schemas.microsoft.com/office/drawing/2014/main" id="{FE2E58F7-BAD9-4D0D-BC07-9A0FDDC49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7BC4302B-7717-4121-B9B1-B64F0D33D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8229600" cy="4800600"/>
          </a:xfrm>
        </p:spPr>
        <p:txBody>
          <a:bodyPr/>
          <a:lstStyle/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二维数组元素引用格式：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zh-CN" altLang="en-US" sz="2400" dirty="0"/>
              <a:t>               </a:t>
            </a:r>
            <a:r>
              <a:rPr lang="zh-CN" altLang="en-US" sz="2400" dirty="0">
                <a:solidFill>
                  <a:srgbClr val="FF0000"/>
                </a:solidFill>
              </a:rPr>
              <a:t>数组名 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zh-CN" altLang="en-US" sz="2400" dirty="0">
                <a:solidFill>
                  <a:srgbClr val="FF0000"/>
                </a:solidFill>
              </a:rPr>
              <a:t>行下标</a:t>
            </a:r>
            <a:r>
              <a:rPr lang="en-US" altLang="zh-CN" sz="2400" dirty="0">
                <a:solidFill>
                  <a:srgbClr val="FF0000"/>
                </a:solidFill>
              </a:rPr>
              <a:t>][</a:t>
            </a:r>
            <a:r>
              <a:rPr lang="zh-CN" altLang="en-US" sz="2400" dirty="0">
                <a:solidFill>
                  <a:srgbClr val="FF0000"/>
                </a:solidFill>
              </a:rPr>
              <a:t>列下标</a:t>
            </a:r>
            <a:r>
              <a:rPr lang="en-US" altLang="zh-CN" sz="2400" dirty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例如：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a[2][3]</a:t>
            </a:r>
            <a:r>
              <a:rPr lang="zh-CN" altLang="en-US" sz="2400" dirty="0"/>
              <a:t>；</a:t>
            </a:r>
            <a:r>
              <a:rPr lang="en-US" altLang="zh-CN" sz="2400" dirty="0"/>
              <a:t>     </a:t>
            </a:r>
            <a:r>
              <a:rPr lang="zh-CN" altLang="en-US" sz="2400" dirty="0"/>
              <a:t>则</a:t>
            </a:r>
            <a:r>
              <a:rPr lang="en-US" altLang="zh-CN" sz="2400" dirty="0"/>
              <a:t>a[1][0]</a:t>
            </a:r>
            <a:r>
              <a:rPr lang="zh-CN" altLang="en-US" sz="2400" dirty="0"/>
              <a:t>为第</a:t>
            </a:r>
            <a:r>
              <a:rPr lang="en-US" altLang="zh-CN" sz="2400" dirty="0"/>
              <a:t>2</a:t>
            </a:r>
            <a:r>
              <a:rPr lang="zh-CN" altLang="en-US" sz="2400" dirty="0"/>
              <a:t>行、第</a:t>
            </a:r>
            <a:r>
              <a:rPr lang="en-US" altLang="zh-CN" sz="2400" dirty="0"/>
              <a:t>1</a:t>
            </a:r>
            <a:r>
              <a:rPr lang="zh-CN" altLang="en-US" sz="2400" dirty="0"/>
              <a:t>列元素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注意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二维数组的行下标和列下标可以是整数常量或整型表达式。如果行下标为</a:t>
            </a:r>
            <a:r>
              <a:rPr lang="en-US" altLang="zh-CN" sz="2400" dirty="0"/>
              <a:t>m</a:t>
            </a:r>
            <a:r>
              <a:rPr lang="zh-CN" altLang="en-US" sz="2400" dirty="0"/>
              <a:t>，列下标为</a:t>
            </a:r>
            <a:r>
              <a:rPr lang="en-US" altLang="zh-CN" sz="2400" dirty="0"/>
              <a:t>n</a:t>
            </a:r>
            <a:r>
              <a:rPr lang="zh-CN" altLang="en-US" sz="2400" dirty="0"/>
              <a:t>，则该二维数组共包含</a:t>
            </a:r>
            <a:r>
              <a:rPr lang="en-US" altLang="zh-CN" sz="2400" dirty="0"/>
              <a:t>m*n</a:t>
            </a:r>
            <a:r>
              <a:rPr lang="zh-CN" altLang="en-US" sz="2400" dirty="0"/>
              <a:t>个数组元素。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下标值要在已定义的数组的最大范围内，即不要越界。行下标最大值为</a:t>
            </a:r>
            <a:r>
              <a:rPr lang="en-US" altLang="zh-CN" sz="2400" dirty="0"/>
              <a:t>m-1</a:t>
            </a:r>
            <a:r>
              <a:rPr lang="zh-CN" altLang="en-US" sz="2400" dirty="0"/>
              <a:t>，列下标最大值为</a:t>
            </a:r>
            <a:r>
              <a:rPr lang="en-US" altLang="zh-CN" sz="2400" dirty="0"/>
              <a:t>n-1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不要把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a[3][2] </a:t>
            </a:r>
            <a:r>
              <a:rPr lang="zh-CN" altLang="en-US" sz="2400" dirty="0"/>
              <a:t>写成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a[3,2]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F9FAD4E-E922-4FAA-B391-D2CCD52C9B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533400"/>
            <a:ext cx="89154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3.2.3  </a:t>
            </a:r>
            <a:r>
              <a:rPr lang="zh-CN" altLang="en-US" sz="3200" b="1"/>
              <a:t>二维数组的引用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A78BAAA-68FF-4C76-8707-E1DD236D3C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609600"/>
            <a:ext cx="8534400" cy="60960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例</a:t>
            </a:r>
            <a:r>
              <a:rPr lang="en-US" altLang="zh-CN" sz="2000" dirty="0"/>
              <a:t>3.4】</a:t>
            </a:r>
            <a:r>
              <a:rPr lang="zh-CN" altLang="en-US" sz="2000" dirty="0"/>
              <a:t>已知</a:t>
            </a:r>
            <a:r>
              <a:rPr lang="en-US" altLang="zh-CN" sz="2000" dirty="0"/>
              <a:t>4</a:t>
            </a:r>
            <a:r>
              <a:rPr lang="zh-CN" altLang="en-US" sz="2000" dirty="0"/>
              <a:t>名学生的数理化成绩分别为</a:t>
            </a:r>
            <a:r>
              <a:rPr lang="en-US" altLang="zh-CN" sz="2000" dirty="0"/>
              <a:t>{78,85,79}</a:t>
            </a:r>
            <a:r>
              <a:rPr lang="zh-CN" altLang="en-US" sz="2000" dirty="0"/>
              <a:t>、</a:t>
            </a:r>
            <a:r>
              <a:rPr lang="en-US" altLang="zh-CN" sz="2000" dirty="0"/>
              <a:t>{63,72,70}</a:t>
            </a:r>
            <a:r>
              <a:rPr lang="zh-CN" altLang="en-US" sz="2000" dirty="0"/>
              <a:t>、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{86,78,93}</a:t>
            </a:r>
            <a:r>
              <a:rPr lang="zh-CN" altLang="en-US" sz="2000" dirty="0"/>
              <a:t>、</a:t>
            </a:r>
            <a:r>
              <a:rPr lang="en-US" altLang="zh-CN" sz="2000" dirty="0"/>
              <a:t>74,63,77}</a:t>
            </a:r>
            <a:r>
              <a:rPr lang="zh-CN" altLang="en-US" sz="2000" dirty="0"/>
              <a:t>，求出并显示每个学生的平均成绩及总的平均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/>
              <a:t>成绩。</a:t>
            </a:r>
          </a:p>
          <a:p>
            <a:pPr eaLnBrk="1" hangingPunct="1"/>
            <a:r>
              <a:rPr lang="en-US" altLang="zh-CN" sz="2000" dirty="0"/>
              <a:t>#include &lt;iostream&gt;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using namespace std;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int main()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{   float sum=0,d[4][3]={{78,85,79}, {63,72,70},{86,78,93},{74,63,77}};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float c[4]={0};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=0;i&lt;4;i++)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{    for(int j=0;j&lt;3;j++)      c[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]+=d[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][j];     //</a:t>
            </a:r>
            <a:r>
              <a:rPr lang="zh-CN" altLang="zh-CN" sz="2000" dirty="0"/>
              <a:t>求每名学生的总成绩</a:t>
            </a:r>
          </a:p>
          <a:p>
            <a:pPr eaLnBrk="1" hangingPunct="1"/>
            <a:r>
              <a:rPr lang="en-US" altLang="zh-CN" sz="2000" dirty="0"/>
              <a:t>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&lt;&lt;c[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]/3&lt;&lt; ' ';   		//</a:t>
            </a:r>
            <a:r>
              <a:rPr lang="zh-CN" altLang="zh-CN" sz="2000" dirty="0"/>
              <a:t>输出每名学生的平均成绩</a:t>
            </a:r>
          </a:p>
          <a:p>
            <a:pPr eaLnBrk="1" hangingPunct="1"/>
            <a:r>
              <a:rPr lang="en-US" altLang="zh-CN" sz="2000" dirty="0"/>
              <a:t>         sum+=c[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]/3;         		            //</a:t>
            </a:r>
            <a:r>
              <a:rPr lang="zh-CN" altLang="zh-CN" sz="2000" dirty="0"/>
              <a:t>求</a:t>
            </a:r>
            <a:r>
              <a:rPr lang="en-US" altLang="zh-CN" sz="2000" dirty="0"/>
              <a:t>4</a:t>
            </a:r>
            <a:r>
              <a:rPr lang="zh-CN" altLang="zh-CN" sz="2000" dirty="0"/>
              <a:t>名学生的平均成绩之和</a:t>
            </a:r>
          </a:p>
          <a:p>
            <a:pPr eaLnBrk="1" hangingPunct="1"/>
            <a:r>
              <a:rPr lang="en-US" altLang="zh-CN" sz="2000" dirty="0"/>
              <a:t>    }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&lt;&lt;sum/4&lt;&lt;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return 0;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}</a:t>
            </a:r>
            <a:endParaRPr lang="zh-CN" altLang="zh-CN" sz="2000" dirty="0"/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955718E8-8887-4100-93A0-0BF09C748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1447800"/>
            <a:ext cx="4495800" cy="64135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Arial" charset="0"/>
              </a:rPr>
              <a:t>运行结果：</a:t>
            </a: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80.6667  68.3333  85.6667  71.3333  76.5</a:t>
            </a:r>
          </a:p>
        </p:txBody>
      </p:sp>
      <p:sp>
        <p:nvSpPr>
          <p:cNvPr id="83973" name="AutoShape 5">
            <a:hlinkClick r:id="rId2" action="ppaction://hlinksldjump"/>
            <a:extLst>
              <a:ext uri="{FF2B5EF4-FFF2-40B4-BE49-F238E27FC236}">
                <a16:creationId xmlns:a16="http://schemas.microsoft.com/office/drawing/2014/main" id="{BE6EB615-C3C6-41C4-B988-39E522750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2CC3534-2410-4B76-9BCA-9453DDB9E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7467600" cy="3429000"/>
          </a:xfrm>
        </p:spPr>
        <p:txBody>
          <a:bodyPr/>
          <a:lstStyle/>
          <a:p>
            <a:pPr eaLnBrk="1" hangingPunct="1"/>
            <a:r>
              <a:rPr lang="en-US" altLang="zh-CN">
                <a:hlinkClick r:id="rId2" action="ppaction://hlinksldjump"/>
              </a:rPr>
              <a:t>3.3.1  </a:t>
            </a:r>
            <a:r>
              <a:rPr lang="zh-CN" altLang="en-US">
                <a:hlinkClick r:id="rId2" action="ppaction://hlinksldjump"/>
              </a:rPr>
              <a:t>字符串</a:t>
            </a:r>
            <a:endParaRPr lang="en-US" altLang="zh-CN"/>
          </a:p>
          <a:p>
            <a:pPr eaLnBrk="1" hangingPunct="1"/>
            <a:r>
              <a:rPr lang="en-US" altLang="zh-CN">
                <a:hlinkClick r:id="rId3" action="ppaction://hlinksldjump"/>
              </a:rPr>
              <a:t>3.3.2  </a:t>
            </a:r>
            <a:r>
              <a:rPr lang="zh-CN" altLang="en-US">
                <a:hlinkClick r:id="rId3" action="ppaction://hlinksldjump"/>
              </a:rPr>
              <a:t>字符数组的定义和初始化</a:t>
            </a:r>
            <a:endParaRPr lang="zh-CN" altLang="en-US"/>
          </a:p>
          <a:p>
            <a:pPr eaLnBrk="1" hangingPunct="1"/>
            <a:r>
              <a:rPr lang="en-US" altLang="zh-CN">
                <a:hlinkClick r:id="rId4" action="ppaction://hlinksldjump"/>
              </a:rPr>
              <a:t>3.3.3  </a:t>
            </a:r>
            <a:r>
              <a:rPr lang="zh-CN" altLang="en-US">
                <a:hlinkClick r:id="rId4" action="ppaction://hlinksldjump"/>
              </a:rPr>
              <a:t>字符串处理函数</a:t>
            </a:r>
            <a:endParaRPr lang="zh-CN" altLang="en-U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372A9B8-F56A-4A0F-8096-EFE1E84B4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3.3</a:t>
            </a:r>
            <a:r>
              <a:rPr lang="zh-CN" altLang="en-US" sz="4000"/>
              <a:t>字符串与字符数组</a:t>
            </a:r>
          </a:p>
        </p:txBody>
      </p:sp>
      <p:sp>
        <p:nvSpPr>
          <p:cNvPr id="68612" name="AutoShape 4">
            <a:hlinkClick r:id="rId5" action="ppaction://hlinksldjump"/>
            <a:extLst>
              <a:ext uri="{FF2B5EF4-FFF2-40B4-BE49-F238E27FC236}">
                <a16:creationId xmlns:a16="http://schemas.microsoft.com/office/drawing/2014/main" id="{068957F1-235C-47EB-836A-9F759B774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C5766AD-2B04-4A61-A498-2035F2D9DE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8229600" cy="4800600"/>
          </a:xfrm>
        </p:spPr>
        <p:txBody>
          <a:bodyPr/>
          <a:lstStyle/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在</a:t>
            </a:r>
            <a:r>
              <a:rPr lang="en-US" altLang="zh-CN" sz="2400"/>
              <a:t>C++</a:t>
            </a:r>
            <a:r>
              <a:rPr lang="zh-CN" altLang="zh-CN" sz="2400"/>
              <a:t>中，字符串就是用一对双引号括起来的一串字符，其中双引号是字符串的起止标志，并不属于字符串本身。</a:t>
            </a:r>
            <a:endParaRPr lang="zh-CN" altLang="en-US" sz="2400"/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/>
              <a:t>例如：</a:t>
            </a:r>
            <a:r>
              <a:rPr lang="en-US" altLang="zh-CN" sz="2400"/>
              <a:t>"string"   "</a:t>
            </a:r>
            <a:r>
              <a:rPr lang="zh-CN" altLang="zh-CN" sz="2400"/>
              <a:t>欢迎学习</a:t>
            </a:r>
            <a:r>
              <a:rPr lang="en-US" altLang="zh-CN" sz="2400"/>
              <a:t>C++</a:t>
            </a:r>
            <a:r>
              <a:rPr lang="zh-CN" altLang="zh-CN" sz="2400"/>
              <a:t>语言</a:t>
            </a:r>
            <a:r>
              <a:rPr lang="en-US" altLang="zh-CN" sz="2400"/>
              <a:t>“</a:t>
            </a:r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字符串在内存中连续存储，并在最后加上字符</a:t>
            </a:r>
            <a:r>
              <a:rPr lang="en-US" altLang="zh-CN" sz="2400"/>
              <a:t>'\0'</a:t>
            </a:r>
            <a:r>
              <a:rPr lang="zh-CN" altLang="zh-CN" sz="2400"/>
              <a:t>作为字符串结束的标志。</a:t>
            </a:r>
            <a:endParaRPr lang="en-US" altLang="zh-CN" sz="2400"/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当一个字符串含有</a:t>
            </a:r>
            <a:r>
              <a:rPr lang="en-US" altLang="zh-CN" sz="2400" i="1"/>
              <a:t>n</a:t>
            </a:r>
            <a:r>
              <a:rPr lang="zh-CN" altLang="zh-CN" sz="2400"/>
              <a:t>个字符时，用于存储该字符串的空间至少为</a:t>
            </a:r>
            <a:r>
              <a:rPr lang="en-US" altLang="zh-CN" sz="2400" i="1"/>
              <a:t>n</a:t>
            </a:r>
            <a:r>
              <a:rPr lang="en-US" altLang="zh-CN" sz="2400"/>
              <a:t>+1</a:t>
            </a:r>
            <a:r>
              <a:rPr lang="zh-CN" altLang="zh-CN" sz="2400"/>
              <a:t>个存储单元。</a:t>
            </a:r>
            <a:endParaRPr lang="en-US" altLang="zh-CN" sz="2400"/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一个字符串的长度等于双引号内所有字符的长度之和</a:t>
            </a:r>
            <a:r>
              <a:rPr lang="zh-CN" altLang="en-US" sz="2400"/>
              <a:t>。</a:t>
            </a:r>
            <a:endParaRPr lang="en-US" altLang="zh-CN" sz="2400"/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当一个字符串不含任何字符时，称为空串，长度为</a:t>
            </a:r>
            <a:r>
              <a:rPr lang="en-US" altLang="zh-CN" sz="2400"/>
              <a:t>0</a:t>
            </a:r>
            <a:r>
              <a:rPr lang="zh-CN" altLang="zh-CN" sz="2400"/>
              <a:t>。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C003077-2E5E-4D14-AF31-20C55A89C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533400"/>
            <a:ext cx="89154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3.3.1  </a:t>
            </a:r>
            <a:r>
              <a:rPr lang="zh-CN" altLang="en-US" sz="3200" b="1"/>
              <a:t>字符串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CC9D11E1-C5E3-412C-B263-009C9D909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8229600" cy="4800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在</a:t>
            </a:r>
            <a:r>
              <a:rPr lang="en-US" altLang="zh-CN" sz="2400" dirty="0"/>
              <a:t>C++</a:t>
            </a:r>
            <a:r>
              <a:rPr lang="zh-CN" altLang="en-US" sz="2400" dirty="0"/>
              <a:t>中，字符串可以通过字符数组表示，也可以通过定义</a:t>
            </a:r>
            <a:r>
              <a:rPr lang="en-US" altLang="zh-CN" sz="2400" dirty="0"/>
              <a:t>string</a:t>
            </a:r>
            <a:r>
              <a:rPr lang="zh-CN" altLang="en-US" sz="2400" dirty="0"/>
              <a:t>类变量来表示。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/>
              <a:t>ISO/ANSI C++</a:t>
            </a:r>
            <a:r>
              <a:rPr lang="zh-CN" altLang="en-US" sz="2400" dirty="0"/>
              <a:t>标准通过添加</a:t>
            </a:r>
            <a:r>
              <a:rPr lang="en-US" altLang="zh-CN" sz="2400" dirty="0"/>
              <a:t>string</a:t>
            </a:r>
            <a:r>
              <a:rPr lang="zh-CN" altLang="en-US" sz="2400" dirty="0"/>
              <a:t>类扩展了</a:t>
            </a:r>
            <a:r>
              <a:rPr lang="en-US" altLang="zh-CN" sz="2400" dirty="0"/>
              <a:t>C++</a:t>
            </a:r>
            <a:r>
              <a:rPr lang="zh-CN" altLang="en-US" sz="2400" dirty="0"/>
              <a:t>库，所以才可以定义</a:t>
            </a:r>
            <a:r>
              <a:rPr lang="en-US" altLang="zh-CN" sz="2400" dirty="0"/>
              <a:t>string</a:t>
            </a:r>
            <a:r>
              <a:rPr lang="zh-CN" altLang="en-US" sz="2400" dirty="0"/>
              <a:t>类的变量来表示字符串，将字符串作为一种数据类型来表示。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注意：使用</a:t>
            </a:r>
            <a:r>
              <a:rPr lang="en-US" altLang="zh-CN" sz="2400" dirty="0"/>
              <a:t>string</a:t>
            </a:r>
            <a:r>
              <a:rPr lang="zh-CN" altLang="en-US" sz="2400" dirty="0"/>
              <a:t>时，需要添加相应头文件。</a:t>
            </a:r>
            <a:endParaRPr lang="en-US" altLang="zh-CN" sz="2400" dirty="0"/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en-US" altLang="zh-CN" sz="2400" dirty="0"/>
              <a:t>               </a:t>
            </a:r>
            <a:r>
              <a:rPr lang="en-US" altLang="zh-CN" sz="2400" dirty="0">
                <a:solidFill>
                  <a:srgbClr val="FF0000"/>
                </a:solidFill>
              </a:rPr>
              <a:t>#include  &lt;string&gt;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例如：</a:t>
            </a:r>
            <a:r>
              <a:rPr lang="en-US" altLang="zh-CN" sz="2400" dirty="0"/>
              <a:t>string  str1,str2,str3;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en-US" altLang="zh-CN" sz="2400" dirty="0"/>
              <a:t>             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&gt;&gt;str1&gt;&gt;str2;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en-US" altLang="zh-CN" sz="2400" dirty="0"/>
              <a:t>               str3=str1+str2;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en-US" altLang="zh-CN" sz="2400" dirty="0"/>
              <a:t>           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&lt;&lt;str3&lt;&lt;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en-US" altLang="zh-CN" sz="2400" dirty="0"/>
              <a:t>              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E4A85CD-1934-434C-982E-80995F59C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533400"/>
            <a:ext cx="89154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3.3.1  </a:t>
            </a:r>
            <a:r>
              <a:rPr lang="zh-CN" altLang="en-US" sz="3200" b="1"/>
              <a:t>字符串</a:t>
            </a:r>
          </a:p>
        </p:txBody>
      </p:sp>
      <p:sp>
        <p:nvSpPr>
          <p:cNvPr id="82948" name="AutoShape 4">
            <a:hlinkClick r:id="rId2" action="ppaction://hlinksldjump"/>
            <a:extLst>
              <a:ext uri="{FF2B5EF4-FFF2-40B4-BE49-F238E27FC236}">
                <a16:creationId xmlns:a16="http://schemas.microsoft.com/office/drawing/2014/main" id="{BE9751F0-9D69-41F0-9237-4A119737B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C8DEC83-A4F9-492E-99B7-B2E7B1BBB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7467600" cy="3429000"/>
          </a:xfrm>
        </p:spPr>
        <p:txBody>
          <a:bodyPr/>
          <a:lstStyle/>
          <a:p>
            <a:pPr eaLnBrk="1" hangingPunct="1"/>
            <a:r>
              <a:rPr lang="en-US" altLang="zh-CN">
                <a:hlinkClick r:id="rId2" action="ppaction://hlinksldjump"/>
              </a:rPr>
              <a:t>3.1.1  </a:t>
            </a:r>
            <a:r>
              <a:rPr lang="zh-CN" altLang="en-US">
                <a:hlinkClick r:id="rId2" action="ppaction://hlinksldjump"/>
              </a:rPr>
              <a:t>一维数组的定义</a:t>
            </a:r>
            <a:endParaRPr lang="zh-CN" altLang="en-US"/>
          </a:p>
          <a:p>
            <a:pPr eaLnBrk="1" hangingPunct="1"/>
            <a:r>
              <a:rPr lang="en-US" altLang="zh-CN">
                <a:hlinkClick r:id="rId3" action="ppaction://hlinksldjump"/>
              </a:rPr>
              <a:t>3.1.2  </a:t>
            </a:r>
            <a:r>
              <a:rPr lang="zh-CN" altLang="en-US">
                <a:hlinkClick r:id="rId3" action="ppaction://hlinksldjump"/>
              </a:rPr>
              <a:t>一维数组的初始化</a:t>
            </a:r>
            <a:endParaRPr lang="zh-CN" altLang="en-US"/>
          </a:p>
          <a:p>
            <a:pPr eaLnBrk="1" hangingPunct="1"/>
            <a:r>
              <a:rPr lang="en-US" altLang="zh-CN">
                <a:hlinkClick r:id="rId4" action="ppaction://hlinksldjump"/>
              </a:rPr>
              <a:t>3.1.3  </a:t>
            </a:r>
            <a:r>
              <a:rPr lang="zh-CN" altLang="en-US">
                <a:hlinkClick r:id="rId4" action="ppaction://hlinksldjump"/>
              </a:rPr>
              <a:t>一维数组的引用</a:t>
            </a: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EF832EA-F8D8-402D-8CF2-9F46AF087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 b="1"/>
              <a:t>3.1 </a:t>
            </a:r>
            <a:r>
              <a:rPr lang="zh-CN" altLang="en-US" sz="4000" b="1"/>
              <a:t>一维数组</a:t>
            </a:r>
          </a:p>
        </p:txBody>
      </p:sp>
      <p:sp>
        <p:nvSpPr>
          <p:cNvPr id="62469" name="AutoShape 5">
            <a:hlinkClick r:id="rId5" action="ppaction://hlinksldjump"/>
            <a:extLst>
              <a:ext uri="{FF2B5EF4-FFF2-40B4-BE49-F238E27FC236}">
                <a16:creationId xmlns:a16="http://schemas.microsoft.com/office/drawing/2014/main" id="{9622F265-BDA8-4978-AB31-9EC481A66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2260C4F-C0D9-4CFE-B65B-1CBFFFFC6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447800"/>
            <a:ext cx="8305800" cy="1905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字符数组定义格式：</a:t>
            </a:r>
            <a:endParaRPr lang="en-US" altLang="zh-CN" sz="2400" dirty="0"/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en-US" altLang="zh-CN" sz="2400" dirty="0"/>
              <a:t>            </a:t>
            </a:r>
            <a:r>
              <a:rPr lang="en-US" altLang="zh-CN" sz="2400" dirty="0">
                <a:solidFill>
                  <a:srgbClr val="FF0000"/>
                </a:solidFill>
              </a:rPr>
              <a:t>char      </a:t>
            </a:r>
            <a:r>
              <a:rPr lang="zh-CN" altLang="en-US" sz="2400" dirty="0">
                <a:solidFill>
                  <a:srgbClr val="FF0000"/>
                </a:solidFill>
              </a:rPr>
              <a:t>数组名</a:t>
            </a:r>
            <a:r>
              <a:rPr lang="en-US" altLang="zh-CN" sz="2400" dirty="0">
                <a:solidFill>
                  <a:srgbClr val="FF0000"/>
                </a:solidFill>
              </a:rPr>
              <a:t>[n]</a:t>
            </a:r>
            <a:r>
              <a:rPr lang="zh-CN" altLang="en-US" sz="2400" dirty="0">
                <a:solidFill>
                  <a:srgbClr val="FF0000"/>
                </a:solidFill>
              </a:rPr>
              <a:t>；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两种字符数组的初始化方法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⑴逐个字符赋给数组中的元素。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0788392-350A-4371-B352-95B7B9F74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3.3.2  </a:t>
            </a:r>
            <a:r>
              <a:rPr lang="zh-CN" altLang="en-US" sz="3200" b="1"/>
              <a:t>字符数组的定义及初始化</a:t>
            </a: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BF459640-F0EE-4D99-8B15-53709A0CA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276600"/>
            <a:ext cx="83058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000" dirty="0"/>
              <a:t>【例</a:t>
            </a:r>
            <a:r>
              <a:rPr lang="en-US" altLang="zh-CN" sz="2000" dirty="0"/>
              <a:t>3.5</a:t>
            </a:r>
            <a:r>
              <a:rPr lang="zh-CN" altLang="zh-CN" sz="2000" dirty="0"/>
              <a:t>】逐个字符初始化字符数组。</a:t>
            </a:r>
          </a:p>
          <a:p>
            <a:r>
              <a:rPr lang="en-US" altLang="zh-CN" sz="2000" dirty="0"/>
              <a:t>#include&lt;iostream&gt;</a:t>
            </a:r>
            <a:endParaRPr lang="zh-CN" altLang="zh-CN" sz="2000" dirty="0"/>
          </a:p>
          <a:p>
            <a:r>
              <a:rPr lang="en-US" altLang="zh-CN" sz="2000" dirty="0"/>
              <a:t>using namespace std;</a:t>
            </a:r>
            <a:endParaRPr lang="zh-CN" altLang="zh-CN" sz="2000" dirty="0"/>
          </a:p>
          <a:p>
            <a:r>
              <a:rPr lang="en-US" altLang="zh-CN" sz="2000" dirty="0"/>
              <a:t>int main()</a:t>
            </a:r>
            <a:endParaRPr lang="zh-CN" altLang="zh-CN" sz="2000" dirty="0"/>
          </a:p>
          <a:p>
            <a:r>
              <a:rPr lang="en-US" altLang="zh-CN" sz="2000" dirty="0"/>
              <a:t>{     char </a:t>
            </a:r>
            <a:r>
              <a:rPr lang="en-US" altLang="zh-CN" sz="2000" dirty="0">
                <a:solidFill>
                  <a:srgbClr val="FF0000"/>
                </a:solidFill>
              </a:rPr>
              <a:t>a[13]={'</a:t>
            </a:r>
            <a:r>
              <a:rPr lang="en-US" altLang="zh-CN" sz="2000" dirty="0" err="1">
                <a:solidFill>
                  <a:srgbClr val="FF0000"/>
                </a:solidFill>
              </a:rPr>
              <a:t>H','e','l','l','o',',','W','o','r','l','d</a:t>
            </a:r>
            <a:r>
              <a:rPr lang="en-US" altLang="zh-CN" sz="2000" dirty="0">
                <a:solidFill>
                  <a:srgbClr val="FF0000"/>
                </a:solidFill>
              </a:rPr>
              <a:t>','!'}; </a:t>
            </a:r>
            <a:endParaRPr lang="zh-CN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&lt;&lt;a&lt;&lt;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              	//</a:t>
            </a:r>
            <a:r>
              <a:rPr lang="zh-CN" altLang="zh-CN" sz="2000" dirty="0"/>
              <a:t>输出字符数组，遇到</a:t>
            </a:r>
            <a:r>
              <a:rPr lang="en-US" altLang="zh-CN" sz="2000" dirty="0"/>
              <a:t>‘\0’</a:t>
            </a:r>
            <a:r>
              <a:rPr lang="zh-CN" altLang="en-US" sz="2000" dirty="0"/>
              <a:t>结束</a:t>
            </a:r>
            <a:endParaRPr lang="zh-CN" altLang="zh-CN" sz="2000" dirty="0"/>
          </a:p>
          <a:p>
            <a:r>
              <a:rPr lang="en-US" altLang="zh-CN" sz="2000" dirty="0"/>
              <a:t>    </a:t>
            </a:r>
            <a:r>
              <a:rPr lang="zh-CN" altLang="en-US" sz="2000" dirty="0"/>
              <a:t>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&lt;&lt;a[10]&lt;&lt;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          	//</a:t>
            </a:r>
            <a:r>
              <a:rPr lang="zh-CN" altLang="zh-CN" sz="2000" dirty="0"/>
              <a:t>输出字符数组元素</a:t>
            </a:r>
            <a:r>
              <a:rPr lang="en-US" altLang="zh-CN" sz="2000" dirty="0"/>
              <a:t>a[10]</a:t>
            </a:r>
            <a:endParaRPr lang="zh-CN" altLang="zh-CN" sz="2000" dirty="0"/>
          </a:p>
          <a:p>
            <a:r>
              <a:rPr lang="en-US" altLang="zh-CN" sz="2000" dirty="0"/>
              <a:t>      return 0;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zh-CN" altLang="zh-CN" sz="20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56E7DEC-5A6E-4343-9E18-D065FEF27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505200"/>
            <a:ext cx="2895600" cy="1016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/>
              <a:t>运行结果：</a:t>
            </a:r>
          </a:p>
          <a:p>
            <a:pPr eaLnBrk="1" hangingPunct="1">
              <a:defRPr/>
            </a:pPr>
            <a:r>
              <a:rPr lang="en-US" altLang="zh-CN" sz="2000" dirty="0" err="1"/>
              <a:t>Hello,World</a:t>
            </a:r>
            <a:r>
              <a:rPr lang="en-US" altLang="zh-CN" sz="2000" dirty="0"/>
              <a:t>!</a:t>
            </a:r>
          </a:p>
          <a:p>
            <a:pPr eaLnBrk="1" hangingPunct="1">
              <a:defRPr/>
            </a:pPr>
            <a:r>
              <a:rPr lang="en-US" altLang="zh-CN" sz="2000" dirty="0"/>
              <a:t>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1E610B5-D4AD-4DC1-85CE-069D9C521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447800"/>
            <a:ext cx="8305800" cy="4876800"/>
          </a:xfrm>
        </p:spPr>
        <p:txBody>
          <a:bodyPr/>
          <a:lstStyle/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字符数组定义格式：</a:t>
            </a:r>
            <a:endParaRPr lang="en-US" altLang="zh-CN" sz="2400" dirty="0"/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            char      </a:t>
            </a:r>
            <a:r>
              <a:rPr lang="zh-CN" altLang="en-US" sz="2400" dirty="0">
                <a:solidFill>
                  <a:srgbClr val="FF0000"/>
                </a:solidFill>
              </a:rPr>
              <a:t>数组名</a:t>
            </a:r>
            <a:r>
              <a:rPr lang="en-US" altLang="zh-CN" sz="2400" dirty="0">
                <a:solidFill>
                  <a:srgbClr val="FF0000"/>
                </a:solidFill>
              </a:rPr>
              <a:t>[n]</a:t>
            </a:r>
            <a:r>
              <a:rPr lang="zh-CN" altLang="en-US" sz="2400" dirty="0">
                <a:solidFill>
                  <a:srgbClr val="FF0000"/>
                </a:solidFill>
              </a:rPr>
              <a:t>；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两种字符数组的初始化方法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⑴逐个字符赋给数组中的元素。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例如：</a:t>
            </a:r>
            <a:endParaRPr lang="en-US" altLang="zh-CN" sz="2400" dirty="0"/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en-US" altLang="zh-CN" sz="2400" dirty="0"/>
              <a:t>        char a[13]={'</a:t>
            </a:r>
            <a:r>
              <a:rPr lang="en-US" altLang="zh-CN" sz="2400" dirty="0" err="1"/>
              <a:t>H','e','l','l','o',',','W','o','r','l','d</a:t>
            </a:r>
            <a:r>
              <a:rPr lang="en-US" altLang="zh-CN" sz="2400" dirty="0"/>
              <a:t>','!'}; 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注意：</a:t>
            </a:r>
            <a:r>
              <a:rPr lang="zh-CN" altLang="zh-CN" sz="2400" dirty="0"/>
              <a:t>如果花括弧中提供的初值字符个数</a:t>
            </a:r>
            <a:r>
              <a:rPr lang="zh-CN" altLang="en-US" sz="2400" dirty="0"/>
              <a:t>不能</a:t>
            </a:r>
            <a:r>
              <a:rPr lang="zh-CN" altLang="zh-CN" sz="2400" dirty="0"/>
              <a:t>大于数组长度如果初值个数小于数组长度，则多余的数组元素自动定义为字符串结束符‘</a:t>
            </a:r>
            <a:r>
              <a:rPr lang="en-US" altLang="zh-CN" sz="2400" dirty="0"/>
              <a:t>\0’</a:t>
            </a:r>
            <a:r>
              <a:rPr lang="zh-CN" altLang="zh-CN" sz="2400" dirty="0"/>
              <a:t>。</a:t>
            </a:r>
            <a:endParaRPr lang="en-US" altLang="zh-CN" sz="2400" dirty="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7EF0DF2-8BDC-4E1C-B6A4-89E42772B8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3.3.2  </a:t>
            </a:r>
            <a:r>
              <a:rPr lang="zh-CN" altLang="en-US" sz="3200" b="1"/>
              <a:t>字符数组的定义及初始化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248FD8F-3466-4981-ACF2-AA8AFEE98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447800"/>
            <a:ext cx="8305800" cy="4876800"/>
          </a:xfrm>
        </p:spPr>
        <p:txBody>
          <a:bodyPr/>
          <a:lstStyle/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字符数组定义格式：</a:t>
            </a:r>
            <a:endParaRPr lang="en-US" altLang="zh-CN" sz="2400" dirty="0"/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            </a:t>
            </a:r>
            <a:r>
              <a:rPr lang="en-US" altLang="zh-CN" sz="2400" dirty="0"/>
              <a:t>char      </a:t>
            </a:r>
            <a:r>
              <a:rPr lang="zh-CN" altLang="en-US" sz="2400" dirty="0"/>
              <a:t>数组名</a:t>
            </a:r>
            <a:r>
              <a:rPr lang="en-US" altLang="zh-CN" sz="2400" dirty="0"/>
              <a:t>[n]</a:t>
            </a:r>
            <a:r>
              <a:rPr lang="zh-CN" altLang="en-US" sz="2400" dirty="0"/>
              <a:t>；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两种字符数组的初始化方法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⑴逐个字符赋给数组中的元素。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例如：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en-US" altLang="zh-CN" sz="2400" dirty="0"/>
              <a:t>        char a[13]={'</a:t>
            </a:r>
            <a:r>
              <a:rPr lang="en-US" altLang="zh-CN" sz="2400" dirty="0" err="1"/>
              <a:t>H','e','l','l','o',',','W','o','r','l','d</a:t>
            </a:r>
            <a:r>
              <a:rPr lang="en-US" altLang="zh-CN" sz="2400" dirty="0"/>
              <a:t>','!'}; 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⑵对整个字符数组赋初值。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例如：</a:t>
            </a:r>
            <a:endParaRPr lang="en-US" altLang="zh-CN" sz="2400" dirty="0"/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en-US" altLang="zh-CN" sz="2400" dirty="0"/>
              <a:t>        char a[13]= "</a:t>
            </a:r>
            <a:r>
              <a:rPr lang="en-US" altLang="zh-CN" sz="2400" dirty="0" err="1"/>
              <a:t>Hello,World</a:t>
            </a:r>
            <a:r>
              <a:rPr lang="en-US" altLang="zh-CN" sz="2400" dirty="0"/>
              <a:t>!"; 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BE18D50-FBFE-41D9-98FB-A7B320F72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3.3.2  </a:t>
            </a:r>
            <a:r>
              <a:rPr lang="zh-CN" altLang="en-US" sz="3200" b="1"/>
              <a:t>字符数组的定义及初始化</a:t>
            </a:r>
          </a:p>
        </p:txBody>
      </p:sp>
      <p:sp>
        <p:nvSpPr>
          <p:cNvPr id="4" name="AutoShape 5">
            <a:hlinkClick r:id="rId2" action="ppaction://hlinksldjump"/>
            <a:extLst>
              <a:ext uri="{FF2B5EF4-FFF2-40B4-BE49-F238E27FC236}">
                <a16:creationId xmlns:a16="http://schemas.microsoft.com/office/drawing/2014/main" id="{B06F40DA-F023-490D-A1F3-926C0EE8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3C4A8BD-3778-4C0C-84E4-033D943E3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458200" cy="4876800"/>
          </a:xfrm>
        </p:spPr>
        <p:txBody>
          <a:bodyPr>
            <a:normAutofit fontScale="92500"/>
          </a:bodyPr>
          <a:lstStyle/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C++</a:t>
            </a:r>
            <a:r>
              <a:rPr lang="zh-CN" altLang="en-US" sz="2400"/>
              <a:t>提供了一些常用的字符串处理函数，并存放在</a:t>
            </a:r>
            <a:r>
              <a:rPr lang="en-US" altLang="zh-CN" sz="2400"/>
              <a:t>string.h</a:t>
            </a:r>
            <a:r>
              <a:rPr lang="zh-CN" altLang="en-US" sz="2400"/>
              <a:t>头文件中，在调用字符串处理函数时，需要要包含</a:t>
            </a:r>
            <a:r>
              <a:rPr lang="en-US" altLang="zh-CN" sz="2400"/>
              <a:t>string.h</a:t>
            </a:r>
            <a:r>
              <a:rPr lang="zh-CN" altLang="en-US" sz="2400"/>
              <a:t>头文件。</a:t>
            </a:r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b="1"/>
              <a:t>1</a:t>
            </a:r>
            <a:r>
              <a:rPr lang="zh-CN" altLang="en-US" sz="2400" b="1"/>
              <a:t>．字符串拷贝函数</a:t>
            </a:r>
            <a:r>
              <a:rPr lang="en-US" altLang="zh-CN" sz="2400" b="1"/>
              <a:t>strcpy()</a:t>
            </a:r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2400"/>
              <a:t>功能：实现字符串复制。</a:t>
            </a:r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2400"/>
              <a:t>格式：</a:t>
            </a:r>
            <a:r>
              <a:rPr lang="en-US" altLang="zh-CN" sz="2400"/>
              <a:t>strcpy(str1, str2);</a:t>
            </a:r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2400"/>
              <a:t>        其中，</a:t>
            </a:r>
            <a:r>
              <a:rPr lang="en-US" altLang="zh-CN" sz="2400"/>
              <a:t>str1</a:t>
            </a:r>
            <a:r>
              <a:rPr lang="zh-CN" altLang="en-US" sz="2400"/>
              <a:t>和</a:t>
            </a:r>
            <a:r>
              <a:rPr lang="en-US" altLang="zh-CN" sz="2400"/>
              <a:t>str2</a:t>
            </a:r>
            <a:r>
              <a:rPr lang="zh-CN" altLang="en-US" sz="2400"/>
              <a:t>是字符指针或者字符数组。该函数的功能是将</a:t>
            </a:r>
            <a:r>
              <a:rPr lang="en-US" altLang="zh-CN" sz="2400"/>
              <a:t>str2</a:t>
            </a:r>
            <a:r>
              <a:rPr lang="zh-CN" altLang="en-US" sz="2400"/>
              <a:t>所指向的字符串复制到</a:t>
            </a:r>
            <a:r>
              <a:rPr lang="en-US" altLang="zh-CN" sz="2400"/>
              <a:t>str1</a:t>
            </a:r>
            <a:r>
              <a:rPr lang="zh-CN" altLang="en-US" sz="2400"/>
              <a:t>所指向的字符数组中，然后返回</a:t>
            </a:r>
            <a:r>
              <a:rPr lang="en-US" altLang="zh-CN" sz="2400"/>
              <a:t>str1</a:t>
            </a:r>
            <a:r>
              <a:rPr lang="zh-CN" altLang="en-US" sz="2400"/>
              <a:t>的地址值。复制的时候，连同</a:t>
            </a:r>
            <a:r>
              <a:rPr lang="en-US" altLang="zh-CN" sz="2400"/>
              <a:t>str2</a:t>
            </a:r>
            <a:r>
              <a:rPr lang="zh-CN" altLang="en-US" sz="2400"/>
              <a:t>后面的</a:t>
            </a:r>
            <a:r>
              <a:rPr lang="en-US" altLang="zh-CN" sz="2400"/>
              <a:t>'\0'</a:t>
            </a:r>
            <a:r>
              <a:rPr lang="zh-CN" altLang="en-US" sz="2400"/>
              <a:t>一起复制。</a:t>
            </a:r>
          </a:p>
          <a:p>
            <a:pPr>
              <a:lnSpc>
                <a:spcPts val="2875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2400"/>
              <a:t>注意：在使用该函数时注意，必须保证</a:t>
            </a:r>
            <a:r>
              <a:rPr lang="en-US" altLang="zh-CN" sz="2400"/>
              <a:t>str1</a:t>
            </a:r>
            <a:r>
              <a:rPr lang="zh-CN" altLang="en-US" sz="2400"/>
              <a:t>所指向的对象能够容纳下</a:t>
            </a:r>
            <a:r>
              <a:rPr lang="en-US" altLang="zh-CN" sz="2400"/>
              <a:t>str2</a:t>
            </a:r>
            <a:r>
              <a:rPr lang="zh-CN" altLang="en-US" sz="2400"/>
              <a:t>所指向的字符串，否则将出现错误。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3C19E34-F47B-4433-9009-FB765D287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3.3.3  </a:t>
            </a:r>
            <a:r>
              <a:rPr lang="zh-CN" altLang="en-US" sz="3200" b="1"/>
              <a:t>字符串处理函数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4E85764-94F1-4BB8-A9F5-82E681B77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458200" cy="4876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．字符串连接函数</a:t>
            </a:r>
            <a:r>
              <a:rPr lang="en-US" altLang="zh-CN" sz="2400" dirty="0" err="1"/>
              <a:t>strcat</a:t>
            </a:r>
            <a:r>
              <a:rPr lang="en-US" altLang="zh-CN" sz="2400" dirty="0"/>
              <a:t>()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功能：将一个字符串连接到另外一个字符串的后面，构成包含两个字符串内容的新字符串。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格式：</a:t>
            </a:r>
            <a:r>
              <a:rPr lang="en-US" altLang="zh-CN" sz="2400" dirty="0" err="1"/>
              <a:t>strcat</a:t>
            </a:r>
            <a:r>
              <a:rPr lang="en-US" altLang="zh-CN" sz="2400" dirty="0"/>
              <a:t>(str1, str2);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       其中，</a:t>
            </a:r>
            <a:r>
              <a:rPr lang="en-US" altLang="zh-CN" sz="2400" dirty="0"/>
              <a:t>str1</a:t>
            </a:r>
            <a:r>
              <a:rPr lang="zh-CN" altLang="en-US" sz="2400" dirty="0"/>
              <a:t>和</a:t>
            </a:r>
            <a:r>
              <a:rPr lang="en-US" altLang="zh-CN" sz="2400" dirty="0"/>
              <a:t>str2</a:t>
            </a:r>
            <a:r>
              <a:rPr lang="zh-CN" altLang="en-US" sz="2400" dirty="0"/>
              <a:t>是字符指针或者字符数组。该函数的功能是将</a:t>
            </a:r>
            <a:r>
              <a:rPr lang="en-US" altLang="zh-CN" sz="2400" dirty="0"/>
              <a:t>str2</a:t>
            </a:r>
            <a:r>
              <a:rPr lang="zh-CN" altLang="en-US" sz="2400" dirty="0"/>
              <a:t>所指向的字符串连接到</a:t>
            </a:r>
            <a:r>
              <a:rPr lang="en-US" altLang="zh-CN" sz="2400" dirty="0"/>
              <a:t>str1</a:t>
            </a:r>
            <a:r>
              <a:rPr lang="zh-CN" altLang="en-US" sz="2400" dirty="0"/>
              <a:t>所指向的字符数组中。然后返回</a:t>
            </a:r>
            <a:r>
              <a:rPr lang="en-US" altLang="zh-CN" sz="2400" dirty="0"/>
              <a:t>str1</a:t>
            </a:r>
            <a:r>
              <a:rPr lang="zh-CN" altLang="en-US" sz="2400" dirty="0"/>
              <a:t>的地址值。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注意：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在使用该函数时必须保证</a:t>
            </a:r>
            <a:r>
              <a:rPr lang="en-US" altLang="zh-CN" sz="2400" dirty="0"/>
              <a:t>str1</a:t>
            </a:r>
            <a:r>
              <a:rPr lang="zh-CN" altLang="en-US" sz="2400" dirty="0"/>
              <a:t>所指向的对象能够容纳下</a:t>
            </a:r>
            <a:r>
              <a:rPr lang="en-US" altLang="zh-CN" sz="2400" dirty="0"/>
              <a:t>str1</a:t>
            </a:r>
            <a:r>
              <a:rPr lang="zh-CN" altLang="en-US" sz="2400" dirty="0"/>
              <a:t>和</a:t>
            </a:r>
            <a:r>
              <a:rPr lang="en-US" altLang="zh-CN" sz="2400" dirty="0"/>
              <a:t>str2</a:t>
            </a:r>
            <a:r>
              <a:rPr lang="zh-CN" altLang="en-US" sz="2400" dirty="0"/>
              <a:t>的字符。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两个字符数组连接后，则前一个数组的结束字符</a:t>
            </a:r>
            <a:r>
              <a:rPr lang="en-US" altLang="zh-CN" sz="2400" dirty="0"/>
              <a:t>'\0'</a:t>
            </a:r>
            <a:r>
              <a:rPr lang="zh-CN" altLang="en-US" sz="2400" dirty="0"/>
              <a:t>消失了。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endParaRPr lang="zh-CN" altLang="en-US" sz="2400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F47F209-91EC-4039-894C-763CB384A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3.3.3  </a:t>
            </a:r>
            <a:r>
              <a:rPr lang="zh-CN" altLang="en-US" sz="3200" b="1"/>
              <a:t>字符串处理函数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A59C789-6DA1-48E7-97FD-6F0C1E6A0A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458200" cy="4876800"/>
          </a:xfrm>
        </p:spPr>
        <p:txBody>
          <a:bodyPr/>
          <a:lstStyle/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．字符串比较函数</a:t>
            </a:r>
            <a:r>
              <a:rPr lang="en-US" altLang="zh-CN" sz="2400" dirty="0" err="1"/>
              <a:t>strcmp</a:t>
            </a:r>
            <a:r>
              <a:rPr lang="en-US" altLang="zh-CN" sz="2400" dirty="0"/>
              <a:t>()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功能：从左到右比较两个字符串的大小（按</a:t>
            </a:r>
            <a:r>
              <a:rPr lang="en-US" altLang="zh-CN" sz="2400" dirty="0"/>
              <a:t>ASCII</a:t>
            </a:r>
            <a:r>
              <a:rPr lang="zh-CN" altLang="en-US" sz="2400" dirty="0"/>
              <a:t>码值大小比较），直到出现不同的字符或遇到‘</a:t>
            </a:r>
            <a:r>
              <a:rPr lang="en-US" altLang="zh-CN" sz="2400" dirty="0"/>
              <a:t>\0’</a:t>
            </a:r>
            <a:r>
              <a:rPr lang="zh-CN" altLang="en-US" sz="2400" dirty="0"/>
              <a:t>为止。如果两个字符串中全部字符串都相同，则认为两个字符串相等；若出现不相同的字符，则以第一个不相同的字符的比较结果为准，比较的结果由函数值带回。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zh-CN" altLang="en-US" sz="2400" dirty="0"/>
              <a:t>         ⑴如果字符串</a:t>
            </a:r>
            <a:r>
              <a:rPr lang="en-US" altLang="zh-CN" sz="2400" dirty="0"/>
              <a:t>1</a:t>
            </a:r>
            <a:r>
              <a:rPr lang="zh-CN" altLang="en-US" sz="2400" dirty="0"/>
              <a:t>和字符串</a:t>
            </a:r>
            <a:r>
              <a:rPr lang="en-US" altLang="zh-CN" sz="2400" dirty="0"/>
              <a:t>2</a:t>
            </a:r>
            <a:r>
              <a:rPr lang="zh-CN" altLang="en-US" sz="2400" dirty="0"/>
              <a:t>完全相同，函数值为</a:t>
            </a:r>
            <a:r>
              <a:rPr lang="en-US" altLang="zh-CN" sz="2400" dirty="0"/>
              <a:t>0</a:t>
            </a:r>
            <a:r>
              <a:rPr lang="zh-CN" altLang="en-US" sz="2400" dirty="0"/>
              <a:t>；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zh-CN" altLang="en-US" sz="2400" dirty="0"/>
              <a:t>         ⑵如果字符串</a:t>
            </a:r>
            <a:r>
              <a:rPr lang="en-US" altLang="zh-CN" sz="2400" dirty="0"/>
              <a:t>1</a:t>
            </a:r>
            <a:r>
              <a:rPr lang="zh-CN" altLang="en-US" sz="2400" dirty="0"/>
              <a:t>大于字符串</a:t>
            </a:r>
            <a:r>
              <a:rPr lang="en-US" altLang="zh-CN" sz="2400" dirty="0"/>
              <a:t>2</a:t>
            </a:r>
            <a:r>
              <a:rPr lang="zh-CN" altLang="en-US" sz="2400" dirty="0"/>
              <a:t>，函数值为</a:t>
            </a:r>
            <a:r>
              <a:rPr lang="en-US" altLang="zh-CN" sz="2400" dirty="0"/>
              <a:t>1</a:t>
            </a:r>
            <a:r>
              <a:rPr lang="zh-CN" altLang="en-US" sz="2400" dirty="0"/>
              <a:t>；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zh-CN" altLang="en-US" sz="2400" dirty="0"/>
              <a:t>         ⑶如果字符串</a:t>
            </a:r>
            <a:r>
              <a:rPr lang="en-US" altLang="zh-CN" sz="2400" dirty="0"/>
              <a:t>1</a:t>
            </a:r>
            <a:r>
              <a:rPr lang="zh-CN" altLang="en-US" sz="2400" dirty="0"/>
              <a:t>小于字符串</a:t>
            </a:r>
            <a:r>
              <a:rPr lang="en-US" altLang="zh-CN" sz="2400" dirty="0"/>
              <a:t>2</a:t>
            </a:r>
            <a:r>
              <a:rPr lang="zh-CN" altLang="en-US" sz="2400" dirty="0"/>
              <a:t>，函数值为</a:t>
            </a:r>
            <a:r>
              <a:rPr lang="en-US" altLang="zh-CN" sz="2400" dirty="0"/>
              <a:t>-1</a:t>
            </a:r>
            <a:r>
              <a:rPr lang="zh-CN" altLang="en-US" sz="2400" dirty="0"/>
              <a:t>。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格式：</a:t>
            </a:r>
            <a:r>
              <a:rPr lang="en-US" altLang="zh-CN" sz="2400" dirty="0" err="1"/>
              <a:t>strcmp</a:t>
            </a:r>
            <a:r>
              <a:rPr lang="en-US" altLang="zh-CN" sz="2400" dirty="0"/>
              <a:t>(str1, str2);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endParaRPr lang="zh-CN" altLang="en-US" sz="2400" dirty="0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33C5488-1510-48AF-8999-3A107D00F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3.3.3  </a:t>
            </a:r>
            <a:r>
              <a:rPr lang="zh-CN" altLang="en-US" sz="3200" b="1"/>
              <a:t>字符串处理函数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F77EBE2-FE8C-4CF4-9E39-C98B4063D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458200" cy="4876800"/>
          </a:xfrm>
        </p:spPr>
        <p:txBody>
          <a:bodyPr/>
          <a:lstStyle/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/>
              <a:t>4</a:t>
            </a:r>
            <a:r>
              <a:rPr lang="zh-CN" altLang="en-US" sz="2400" dirty="0"/>
              <a:t>．字符串长度函数</a:t>
            </a:r>
            <a:r>
              <a:rPr lang="en-US" altLang="zh-CN" sz="2400" dirty="0" err="1"/>
              <a:t>strlen</a:t>
            </a:r>
            <a:r>
              <a:rPr lang="en-US" altLang="zh-CN" sz="2400" dirty="0"/>
              <a:t>()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功能：计算字符串的长度。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格式：</a:t>
            </a:r>
            <a:r>
              <a:rPr lang="en-US" altLang="zh-CN" sz="2400" dirty="0" err="1">
                <a:solidFill>
                  <a:srgbClr val="CC3300"/>
                </a:solidFill>
              </a:rPr>
              <a:t>strlen</a:t>
            </a:r>
            <a:r>
              <a:rPr lang="en-US" altLang="zh-CN" sz="2400" dirty="0">
                <a:solidFill>
                  <a:srgbClr val="CC3300"/>
                </a:solidFill>
              </a:rPr>
              <a:t>(</a:t>
            </a:r>
            <a:r>
              <a:rPr lang="en-US" altLang="zh-CN" sz="2400" dirty="0" err="1">
                <a:solidFill>
                  <a:srgbClr val="CC3300"/>
                </a:solidFill>
              </a:rPr>
              <a:t>str</a:t>
            </a:r>
            <a:r>
              <a:rPr lang="en-US" altLang="zh-CN" sz="2400" dirty="0">
                <a:solidFill>
                  <a:srgbClr val="CC3300"/>
                </a:solidFill>
              </a:rPr>
              <a:t>)</a:t>
            </a:r>
            <a:r>
              <a:rPr lang="zh-CN" altLang="en-US" sz="2400" dirty="0">
                <a:solidFill>
                  <a:srgbClr val="CC3300"/>
                </a:solidFill>
              </a:rPr>
              <a:t>；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zh-CN" altLang="en-US" sz="2400" dirty="0"/>
              <a:t>        计算</a:t>
            </a:r>
            <a:r>
              <a:rPr lang="en-US" altLang="zh-CN" sz="2400" dirty="0" err="1"/>
              <a:t>str</a:t>
            </a:r>
            <a:r>
              <a:rPr lang="zh-CN" altLang="en-US" sz="2400" dirty="0"/>
              <a:t>所指向字符串的长度，函数值为字符的实际长度，不包括字符串结束符</a:t>
            </a:r>
            <a:r>
              <a:rPr lang="en-US" altLang="zh-CN" sz="2400" dirty="0"/>
              <a:t>′ \0′</a:t>
            </a:r>
            <a:r>
              <a:rPr lang="zh-CN" altLang="en-US" sz="2400" dirty="0"/>
              <a:t>在内。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例如：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zh-CN" altLang="en-US" sz="2400" dirty="0"/>
              <a:t>            </a:t>
            </a:r>
            <a:r>
              <a:rPr lang="en-US" altLang="zh-CN" sz="2400" dirty="0"/>
              <a:t>char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[10]={ "Good! " }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en-US" altLang="zh-CN" sz="2400" dirty="0"/>
              <a:t>        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strlen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en-US" altLang="zh-CN" sz="2400" dirty="0"/>
              <a:t>            </a:t>
            </a:r>
            <a:r>
              <a:rPr lang="zh-CN" altLang="en-US" sz="2400" dirty="0"/>
              <a:t>输出的结果为</a:t>
            </a:r>
            <a:r>
              <a:rPr lang="en-US" altLang="zh-CN" sz="2400" dirty="0"/>
              <a:t>5</a:t>
            </a:r>
            <a:r>
              <a:rPr lang="zh-CN" altLang="en-US" sz="2400" dirty="0"/>
              <a:t>，不是</a:t>
            </a:r>
            <a:r>
              <a:rPr lang="en-US" altLang="zh-CN" sz="2400" dirty="0"/>
              <a:t>6</a:t>
            </a:r>
            <a:r>
              <a:rPr lang="zh-CN" altLang="en-US" sz="2400" dirty="0"/>
              <a:t>，也不是</a:t>
            </a:r>
            <a:r>
              <a:rPr lang="en-US" altLang="zh-CN" sz="2400" dirty="0"/>
              <a:t>10</a:t>
            </a:r>
            <a:r>
              <a:rPr lang="zh-CN" altLang="en-US" sz="2400" dirty="0"/>
              <a:t>。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endParaRPr lang="zh-CN" altLang="en-US" sz="2400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67F8960-4865-488C-8526-994D0DEB5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3.3.3  </a:t>
            </a:r>
            <a:r>
              <a:rPr lang="zh-CN" altLang="en-US" sz="3200" b="1"/>
              <a:t>字符串处理函数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FA6604F-5348-4F74-926D-31D17ADC8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"/>
            <a:ext cx="8534400" cy="6781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/>
              <a:t>【</a:t>
            </a:r>
            <a:r>
              <a:rPr lang="zh-CN" altLang="en-US" sz="1600" dirty="0"/>
              <a:t>例</a:t>
            </a:r>
            <a:r>
              <a:rPr lang="en-US" altLang="zh-CN" sz="1600" dirty="0"/>
              <a:t>3.6】</a:t>
            </a:r>
            <a:r>
              <a:rPr lang="zh-CN" altLang="en-US" sz="1600" dirty="0"/>
              <a:t>字符串处理函数的使用。</a:t>
            </a:r>
          </a:p>
          <a:p>
            <a:pPr marL="0" indent="0">
              <a:buNone/>
            </a:pPr>
            <a:r>
              <a:rPr lang="en-US" altLang="zh-CN" sz="1600" dirty="0"/>
              <a:t>#include&lt;iostream&gt;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#include&lt;string&gt;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using namespace std;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int main() 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{</a:t>
            </a:r>
            <a:r>
              <a:rPr lang="zh-CN" altLang="en-US" sz="1600" dirty="0"/>
              <a:t>   </a:t>
            </a:r>
            <a:r>
              <a:rPr lang="en-US" altLang="zh-CN" sz="1600" dirty="0"/>
              <a:t>char </a:t>
            </a:r>
            <a:r>
              <a:rPr lang="en-US" altLang="zh-CN" sz="1600" dirty="0" err="1"/>
              <a:t>stra</a:t>
            </a:r>
            <a:r>
              <a:rPr lang="en-US" altLang="zh-CN" sz="1600" dirty="0"/>
              <a:t>[50]="china";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char </a:t>
            </a:r>
            <a:r>
              <a:rPr lang="en-US" altLang="zh-CN" sz="1600" dirty="0" err="1"/>
              <a:t>strb</a:t>
            </a:r>
            <a:r>
              <a:rPr lang="en-US" altLang="zh-CN" sz="1600" dirty="0"/>
              <a:t>[]="Beijing";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char </a:t>
            </a:r>
            <a:r>
              <a:rPr lang="en-US" altLang="zh-CN" sz="1600" dirty="0" err="1"/>
              <a:t>strc</a:t>
            </a:r>
            <a:r>
              <a:rPr lang="en-US" altLang="zh-CN" sz="1600" dirty="0"/>
              <a:t>[]="Shanghai";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</a:t>
            </a:r>
            <a:r>
              <a:rPr lang="en-US" altLang="zh-CN" sz="1600" dirty="0" err="1"/>
              <a:t>stra</a:t>
            </a:r>
            <a:r>
              <a:rPr lang="en-US" altLang="zh-CN" sz="1600" dirty="0"/>
              <a:t>&lt;&lt;'\t'&lt;&lt;</a:t>
            </a:r>
            <a:r>
              <a:rPr lang="en-US" altLang="zh-CN" sz="1600" dirty="0" err="1"/>
              <a:t>strb</a:t>
            </a:r>
            <a:r>
              <a:rPr lang="en-US" altLang="zh-CN" sz="1600" dirty="0"/>
              <a:t>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strcpy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stra,strb</a:t>
            </a:r>
            <a:r>
              <a:rPr lang="en-US" altLang="zh-CN" sz="1600" dirty="0"/>
              <a:t>);                		//</a:t>
            </a:r>
            <a:r>
              <a:rPr lang="zh-CN" altLang="zh-CN" sz="1600" dirty="0"/>
              <a:t>字符串复制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</a:t>
            </a:r>
            <a:r>
              <a:rPr lang="en-US" altLang="zh-CN" sz="1600" dirty="0" err="1"/>
              <a:t>stra</a:t>
            </a:r>
            <a:r>
              <a:rPr lang="en-US" altLang="zh-CN" sz="1600" dirty="0"/>
              <a:t>&lt;&lt;'\t'&lt;&lt;</a:t>
            </a:r>
            <a:r>
              <a:rPr lang="en-US" altLang="zh-CN" sz="1600" dirty="0" err="1"/>
              <a:t>strb</a:t>
            </a:r>
            <a:r>
              <a:rPr lang="en-US" altLang="zh-CN" sz="1600" dirty="0"/>
              <a:t>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strcat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stra,strc</a:t>
            </a:r>
            <a:r>
              <a:rPr lang="en-US" altLang="zh-CN" sz="1600" dirty="0"/>
              <a:t>);                 		//</a:t>
            </a:r>
            <a:r>
              <a:rPr lang="zh-CN" altLang="zh-CN" sz="1600" dirty="0"/>
              <a:t>字符串连接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</a:t>
            </a:r>
            <a:r>
              <a:rPr lang="en-US" altLang="zh-CN" sz="1600" dirty="0" err="1"/>
              <a:t>stra</a:t>
            </a:r>
            <a:r>
              <a:rPr lang="en-US" altLang="zh-CN" sz="1600" dirty="0"/>
              <a:t>&lt;&lt;'\t'&lt;&lt;</a:t>
            </a:r>
            <a:r>
              <a:rPr lang="en-US" altLang="zh-CN" sz="1600" dirty="0" err="1"/>
              <a:t>strc</a:t>
            </a:r>
            <a:r>
              <a:rPr lang="en-US" altLang="zh-CN" sz="1600" dirty="0"/>
              <a:t>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int x1,x2,x3;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x1=</a:t>
            </a:r>
            <a:r>
              <a:rPr lang="en-US" altLang="zh-CN" sz="1600" dirty="0" err="1"/>
              <a:t>strcmp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China","Russia</a:t>
            </a:r>
            <a:r>
              <a:rPr lang="en-US" altLang="zh-CN" sz="1600" dirty="0"/>
              <a:t>");     	 //</a:t>
            </a:r>
            <a:r>
              <a:rPr lang="zh-CN" altLang="zh-CN" sz="1600" dirty="0"/>
              <a:t>字符串比较</a:t>
            </a:r>
          </a:p>
          <a:p>
            <a:pPr marL="0" indent="0">
              <a:buNone/>
            </a:pPr>
            <a:r>
              <a:rPr lang="en-US" altLang="zh-CN" sz="1600" dirty="0"/>
              <a:t>    x2=</a:t>
            </a:r>
            <a:r>
              <a:rPr lang="en-US" altLang="zh-CN" sz="1600" dirty="0" err="1"/>
              <a:t>strcmp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China","China</a:t>
            </a:r>
            <a:r>
              <a:rPr lang="en-US" altLang="zh-CN" sz="1600" dirty="0"/>
              <a:t>");      	 //</a:t>
            </a:r>
            <a:r>
              <a:rPr lang="zh-CN" altLang="zh-CN" sz="1600" dirty="0"/>
              <a:t>字符串比较</a:t>
            </a:r>
          </a:p>
          <a:p>
            <a:pPr marL="0" indent="0">
              <a:buNone/>
            </a:pPr>
            <a:r>
              <a:rPr lang="en-US" altLang="zh-CN" sz="1600" dirty="0"/>
              <a:t>    x3=</a:t>
            </a:r>
            <a:r>
              <a:rPr lang="en-US" altLang="zh-CN" sz="1600" dirty="0" err="1"/>
              <a:t>strcmp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China","Beijing</a:t>
            </a:r>
            <a:r>
              <a:rPr lang="en-US" altLang="zh-CN" sz="1600" dirty="0"/>
              <a:t>");      	 //</a:t>
            </a:r>
            <a:r>
              <a:rPr lang="zh-CN" altLang="zh-CN" sz="1600" dirty="0"/>
              <a:t>字符串比较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 "x1= "&lt;&lt;x1&lt;&lt;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 "x2= "&lt;&lt;x2&lt;&lt;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 "x3= "&lt;&lt;x3&lt;&lt;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</a:t>
            </a:r>
            <a:r>
              <a:rPr lang="en-US" altLang="zh-CN" sz="1600" dirty="0" err="1"/>
              <a:t>stra</a:t>
            </a:r>
            <a:r>
              <a:rPr lang="en-US" altLang="zh-CN" sz="1600" dirty="0"/>
              <a:t>&lt;&lt;" length is: "&lt;&lt;</a:t>
            </a:r>
            <a:r>
              <a:rPr lang="en-US" altLang="zh-CN" sz="1600" dirty="0" err="1"/>
              <a:t>strlen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stra</a:t>
            </a:r>
            <a:r>
              <a:rPr lang="en-US" altLang="zh-CN" sz="1600" dirty="0"/>
              <a:t>)&lt;&lt;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 	//</a:t>
            </a:r>
            <a:r>
              <a:rPr lang="zh-CN" altLang="zh-CN" sz="1600" dirty="0"/>
              <a:t>求字符串长度</a:t>
            </a:r>
          </a:p>
          <a:p>
            <a:pPr marL="0" indent="0">
              <a:buNone/>
            </a:pPr>
            <a:r>
              <a:rPr lang="en-US" altLang="zh-CN" sz="1600" dirty="0"/>
              <a:t>	return 0;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}</a:t>
            </a:r>
            <a:endParaRPr lang="zh-CN" altLang="zh-CN" sz="1600" dirty="0"/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052E1304-F8D0-4B76-B990-5F8121FAA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04801"/>
            <a:ext cx="3276600" cy="228917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/>
              <a:t>运行结果：</a:t>
            </a:r>
          </a:p>
          <a:p>
            <a:pPr eaLnBrk="1" hangingPunct="1">
              <a:defRPr/>
            </a:pPr>
            <a:r>
              <a:rPr lang="en-US" altLang="zh-CN" dirty="0"/>
              <a:t>china  Beijing</a:t>
            </a:r>
          </a:p>
          <a:p>
            <a:pPr eaLnBrk="1" hangingPunct="1">
              <a:defRPr/>
            </a:pPr>
            <a:r>
              <a:rPr lang="en-US" altLang="zh-CN" dirty="0"/>
              <a:t>Beijing  </a:t>
            </a:r>
            <a:r>
              <a:rPr lang="en-US" altLang="zh-CN" dirty="0" err="1"/>
              <a:t>Beijing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 err="1"/>
              <a:t>BeijingShanghai</a:t>
            </a:r>
            <a:r>
              <a:rPr lang="en-US" altLang="zh-CN" dirty="0"/>
              <a:t>   Shanghai</a:t>
            </a:r>
          </a:p>
          <a:p>
            <a:pPr eaLnBrk="1" hangingPunct="1">
              <a:defRPr/>
            </a:pPr>
            <a:r>
              <a:rPr lang="en-US" altLang="zh-CN" dirty="0"/>
              <a:t>x1=-1</a:t>
            </a:r>
          </a:p>
          <a:p>
            <a:pPr eaLnBrk="1" hangingPunct="1">
              <a:defRPr/>
            </a:pPr>
            <a:r>
              <a:rPr lang="en-US" altLang="zh-CN" dirty="0"/>
              <a:t>x2= 0</a:t>
            </a:r>
          </a:p>
          <a:p>
            <a:pPr eaLnBrk="1" hangingPunct="1">
              <a:defRPr/>
            </a:pPr>
            <a:r>
              <a:rPr lang="en-US" altLang="zh-CN" dirty="0"/>
              <a:t>x3= 1</a:t>
            </a:r>
          </a:p>
          <a:p>
            <a:pPr eaLnBrk="1" hangingPunct="1">
              <a:defRPr/>
            </a:pPr>
            <a:r>
              <a:rPr lang="en-US" altLang="zh-CN" dirty="0" err="1"/>
              <a:t>BeijingShanghai</a:t>
            </a:r>
            <a:r>
              <a:rPr lang="en-US" altLang="zh-CN" dirty="0"/>
              <a:t> length is: 15</a:t>
            </a:r>
          </a:p>
        </p:txBody>
      </p:sp>
      <p:sp>
        <p:nvSpPr>
          <p:cNvPr id="93190" name="AutoShape 6">
            <a:hlinkClick r:id="rId2" action="ppaction://hlinksldjump"/>
            <a:extLst>
              <a:ext uri="{FF2B5EF4-FFF2-40B4-BE49-F238E27FC236}">
                <a16:creationId xmlns:a16="http://schemas.microsoft.com/office/drawing/2014/main" id="{C3063F9B-1E4E-47F6-92E2-6E30D3EEA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61722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8F414FE-E417-4E9C-BDAB-C768376BD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7467600" cy="3429000"/>
          </a:xfrm>
        </p:spPr>
        <p:txBody>
          <a:bodyPr/>
          <a:lstStyle/>
          <a:p>
            <a:pPr eaLnBrk="1" hangingPunct="1"/>
            <a:r>
              <a:rPr lang="en-US" altLang="zh-CN">
                <a:hlinkClick r:id="rId2" action="ppaction://hlinksldjump"/>
              </a:rPr>
              <a:t>3.4.1  </a:t>
            </a:r>
            <a:r>
              <a:rPr lang="zh-CN" altLang="en-US">
                <a:hlinkClick r:id="rId2" action="ppaction://hlinksldjump"/>
              </a:rPr>
              <a:t>实战目标</a:t>
            </a:r>
            <a:endParaRPr lang="en-US" altLang="zh-CN"/>
          </a:p>
          <a:p>
            <a:pPr eaLnBrk="1" hangingPunct="1"/>
            <a:r>
              <a:rPr lang="en-US" altLang="zh-CN">
                <a:hlinkClick r:id="rId3" action="ppaction://hlinksldjump"/>
              </a:rPr>
              <a:t>3.4.2  </a:t>
            </a:r>
            <a:r>
              <a:rPr lang="zh-CN" altLang="en-US">
                <a:hlinkClick r:id="rId3" action="ppaction://hlinksldjump"/>
              </a:rPr>
              <a:t>功能描述</a:t>
            </a:r>
            <a:endParaRPr lang="en-US" altLang="zh-CN"/>
          </a:p>
          <a:p>
            <a:pPr eaLnBrk="1" hangingPunct="1"/>
            <a:r>
              <a:rPr lang="en-US" altLang="zh-CN">
                <a:hlinkClick r:id="rId4" action="ppaction://hlinksldjump"/>
              </a:rPr>
              <a:t>3.4.3  </a:t>
            </a:r>
            <a:r>
              <a:rPr lang="zh-CN" altLang="en-US">
                <a:hlinkClick r:id="rId4" action="ppaction://hlinksldjump"/>
              </a:rPr>
              <a:t>案例实现</a:t>
            </a:r>
            <a:endParaRPr lang="zh-CN" alt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1B5578F-8D9B-4EB6-A01C-1DD74CF55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b="1"/>
              <a:t>3.4</a:t>
            </a:r>
            <a:r>
              <a:rPr lang="zh-CN" altLang="en-US" sz="4000" b="1"/>
              <a:t>案例实战</a:t>
            </a:r>
          </a:p>
        </p:txBody>
      </p:sp>
      <p:sp>
        <p:nvSpPr>
          <p:cNvPr id="68612" name="AutoShape 4">
            <a:hlinkClick r:id="rId5" action="ppaction://hlinksldjump"/>
            <a:extLst>
              <a:ext uri="{FF2B5EF4-FFF2-40B4-BE49-F238E27FC236}">
                <a16:creationId xmlns:a16="http://schemas.microsoft.com/office/drawing/2014/main" id="{26A3FC1E-75FC-4A36-B4AE-04C18126D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520553F-D8DC-4000-9D14-2D0F823AE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828800"/>
            <a:ext cx="8458200" cy="4495800"/>
          </a:xfrm>
        </p:spPr>
        <p:txBody>
          <a:bodyPr/>
          <a:lstStyle/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/>
              <a:t>目标</a:t>
            </a:r>
            <a:endParaRPr lang="en-US" altLang="zh-CN" sz="2400" b="1" dirty="0"/>
          </a:p>
          <a:p>
            <a:pP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）理解数组的作用。</a:t>
            </a:r>
          </a:p>
          <a:p>
            <a:pP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）熟练掌握数组的定义、使用。</a:t>
            </a:r>
          </a:p>
          <a:p>
            <a:pP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）根据需求定义相应的数组，编程解决实际问题。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endParaRPr lang="zh-CN" altLang="en-US" sz="2400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648F5C5-216C-4466-9E52-C135E8AAA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3.4.1  </a:t>
            </a:r>
            <a:r>
              <a:rPr lang="zh-CN" altLang="en-US" sz="3200" b="1"/>
              <a:t>实战目标</a:t>
            </a:r>
          </a:p>
        </p:txBody>
      </p:sp>
      <p:sp>
        <p:nvSpPr>
          <p:cNvPr id="4" name="AutoShape 6">
            <a:hlinkClick r:id="rId2" action="ppaction://hlinksldjump"/>
            <a:extLst>
              <a:ext uri="{FF2B5EF4-FFF2-40B4-BE49-F238E27FC236}">
                <a16:creationId xmlns:a16="http://schemas.microsoft.com/office/drawing/2014/main" id="{B69CEA82-29DF-46FC-BCE2-84DD66EAB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61722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96D2C4BF-8906-4681-B3B4-96E1A4632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924800" cy="49530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将若干个相同类型的数据线性的组合在一起，就构成一维数组。</a:t>
            </a:r>
            <a:endParaRPr lang="en-US" altLang="zh-CN" sz="2400" dirty="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定义格式：</a:t>
            </a:r>
          </a:p>
          <a:p>
            <a:pPr marL="0" indent="0">
              <a:buClr>
                <a:srgbClr val="0070C0"/>
              </a:buClr>
              <a:defRPr/>
            </a:pPr>
            <a:r>
              <a:rPr lang="zh-CN" altLang="en-US" sz="2400" dirty="0">
                <a:solidFill>
                  <a:srgbClr val="CC3300"/>
                </a:solidFill>
              </a:rPr>
              <a:t>            数据类型 数组名</a:t>
            </a:r>
            <a:r>
              <a:rPr lang="en-US" altLang="zh-CN" sz="2400" dirty="0">
                <a:solidFill>
                  <a:srgbClr val="CC3300"/>
                </a:solidFill>
              </a:rPr>
              <a:t>[</a:t>
            </a:r>
            <a:r>
              <a:rPr lang="zh-CN" altLang="en-US" sz="2400" dirty="0">
                <a:solidFill>
                  <a:srgbClr val="CC3300"/>
                </a:solidFill>
              </a:rPr>
              <a:t>常量表达式</a:t>
            </a:r>
            <a:r>
              <a:rPr lang="en-US" altLang="zh-CN" sz="2400" dirty="0">
                <a:solidFill>
                  <a:srgbClr val="CC3300"/>
                </a:solidFill>
              </a:rPr>
              <a:t>]</a:t>
            </a:r>
            <a:r>
              <a:rPr lang="zh-CN" altLang="en-US" sz="2400" dirty="0">
                <a:solidFill>
                  <a:srgbClr val="CC3300"/>
                </a:solidFill>
              </a:rPr>
              <a:t>；</a:t>
            </a: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例如：</a:t>
            </a: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A[100];   //</a:t>
            </a:r>
            <a:r>
              <a:rPr lang="zh-CN" altLang="en-US" sz="2400" dirty="0"/>
              <a:t>定义有</a:t>
            </a:r>
            <a:r>
              <a:rPr lang="en-US" altLang="zh-CN" sz="2400" dirty="0"/>
              <a:t>100</a:t>
            </a:r>
            <a:r>
              <a:rPr lang="zh-CN" altLang="en-US" sz="2400" dirty="0"/>
              <a:t>个整型元素的数组</a:t>
            </a:r>
            <a:r>
              <a:rPr lang="en-US" altLang="zh-CN" sz="2400" dirty="0"/>
              <a:t>A</a:t>
            </a: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/>
              <a:t>float b[20];   //</a:t>
            </a:r>
            <a:r>
              <a:rPr lang="zh-CN" altLang="en-US" sz="2400" dirty="0"/>
              <a:t>定义有</a:t>
            </a:r>
            <a:r>
              <a:rPr lang="en-US" altLang="zh-CN" sz="2400" dirty="0"/>
              <a:t>20</a:t>
            </a:r>
            <a:r>
              <a:rPr lang="zh-CN" altLang="en-US" sz="2400" dirty="0"/>
              <a:t>个实型元素的数组</a:t>
            </a:r>
            <a:r>
              <a:rPr lang="en-US" altLang="zh-CN" sz="2400" dirty="0"/>
              <a:t>b</a:t>
            </a: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区分以下语句：</a:t>
            </a:r>
          </a:p>
          <a:p>
            <a:pPr eaLnBrk="1" hangingPunct="1">
              <a:defRPr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A(100);     //</a:t>
            </a:r>
            <a:r>
              <a:rPr lang="zh-CN" altLang="en-US" sz="2400" dirty="0"/>
              <a:t>定义整型变量</a:t>
            </a:r>
            <a:r>
              <a:rPr lang="en-US" altLang="zh-CN" sz="2400" dirty="0"/>
              <a:t>A</a:t>
            </a:r>
            <a:r>
              <a:rPr lang="zh-CN" altLang="en-US" sz="2400" dirty="0"/>
              <a:t>，并赋初值为</a:t>
            </a:r>
            <a:r>
              <a:rPr lang="en-US" altLang="zh-CN" sz="2400" dirty="0"/>
              <a:t>100</a:t>
            </a:r>
          </a:p>
          <a:p>
            <a:pPr eaLnBrk="1" hangingPunct="1">
              <a:defRPr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A[100];     //</a:t>
            </a:r>
            <a:r>
              <a:rPr lang="zh-CN" altLang="en-US" sz="2400" dirty="0"/>
              <a:t>定义一个整型数组</a:t>
            </a:r>
            <a:r>
              <a:rPr lang="en-US" altLang="zh-CN" sz="2400" dirty="0"/>
              <a:t>A</a:t>
            </a:r>
            <a:r>
              <a:rPr lang="zh-CN" altLang="en-US" sz="2400" dirty="0"/>
              <a:t>，数组长度为</a:t>
            </a:r>
            <a:r>
              <a:rPr lang="en-US" altLang="zh-CN" sz="2400" dirty="0"/>
              <a:t>100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EB214E9-4C92-4346-8D2B-133AEDB70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3.1.1  </a:t>
            </a:r>
            <a:r>
              <a:rPr lang="zh-CN" altLang="en-US" sz="3200" b="1"/>
              <a:t>一维数组的定义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5F4DB68-DD29-4DE7-8FC1-2F3BEA73A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458200" cy="5029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功能：</a:t>
            </a:r>
            <a:r>
              <a:rPr lang="zh-CN" altLang="zh-CN" sz="2400" dirty="0"/>
              <a:t>上一章案例的基础上，将对单一订单管理改为对多个订单进行管理。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dirty="0"/>
              <a:t>具体说明</a:t>
            </a:r>
            <a:r>
              <a:rPr lang="zh-CN" altLang="en-US" sz="2400" dirty="0"/>
              <a:t>：</a:t>
            </a:r>
            <a:endParaRPr lang="zh-CN" altLang="zh-CN" sz="2400" dirty="0"/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zh-CN" altLang="zh-CN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）订单信息的设计</a:t>
            </a:r>
            <a:endParaRPr lang="en-US" altLang="zh-CN" sz="2400" b="1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zh-CN" sz="2400" dirty="0"/>
              <a:t>定义</a:t>
            </a:r>
            <a:r>
              <a:rPr lang="en-US" altLang="zh-CN" sz="2400" dirty="0"/>
              <a:t>5</a:t>
            </a:r>
            <a:r>
              <a:rPr lang="zh-CN" altLang="zh-CN" sz="2400" dirty="0"/>
              <a:t>个数组，用来存储多个订单的</a:t>
            </a:r>
            <a:r>
              <a:rPr lang="zh-CN" altLang="en-US" sz="2400" dirty="0"/>
              <a:t>相关</a:t>
            </a:r>
            <a:r>
              <a:rPr lang="zh-CN" altLang="zh-CN" sz="2400" dirty="0"/>
              <a:t>信息。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zh-CN" sz="2400" dirty="0"/>
              <a:t>每个数组都分配较大的固定存储空间，再定义一个整型变量来记录当前订单个数。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zh-CN" altLang="zh-CN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）添加订单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zh-CN" sz="2400" dirty="0"/>
              <a:t>键盘输入订单各种信息，以追加的方式存储在数组的最后，记录个数加</a:t>
            </a:r>
            <a:r>
              <a:rPr lang="en-US" altLang="zh-CN" sz="2400" dirty="0"/>
              <a:t>1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zh-CN" sz="2400" dirty="0"/>
              <a:t>因订单编号是唯一的，所以追加新订单时，要求判断订单号的唯一性。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0AFD055-F6A4-46D9-AB03-317BAD5D5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3.4.2  </a:t>
            </a:r>
            <a:r>
              <a:rPr lang="zh-CN" altLang="en-US" sz="3200" b="1"/>
              <a:t>功能描述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BA14418-B619-4F93-BED7-114CCA71B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458200" cy="5181600"/>
          </a:xfrm>
        </p:spPr>
        <p:txBody>
          <a:bodyPr>
            <a:normAutofit fontScale="92500"/>
          </a:bodyPr>
          <a:lstStyle/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dirty="0"/>
              <a:t>具体说明</a:t>
            </a:r>
            <a:r>
              <a:rPr lang="zh-CN" altLang="en-US" sz="2400" dirty="0"/>
              <a:t>：</a:t>
            </a:r>
            <a:endParaRPr lang="zh-CN" altLang="zh-CN" sz="2400" dirty="0"/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zh-CN" altLang="zh-CN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zh-CN" sz="2400" b="1" dirty="0"/>
              <a:t>）浏览订单</a:t>
            </a:r>
            <a:r>
              <a:rPr lang="zh-CN" altLang="en-US" sz="2400" b="1" dirty="0"/>
              <a:t>：</a:t>
            </a:r>
            <a:r>
              <a:rPr lang="zh-CN" altLang="zh-CN" sz="2400" dirty="0"/>
              <a:t>将所有订单的信息显示在显示器上。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zh-CN" altLang="zh-CN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zh-CN" sz="2400" b="1" dirty="0"/>
              <a:t>）查询订单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zh-CN" sz="2400" dirty="0"/>
              <a:t>输入查找的订单编号，若查找成功，则输出订单详细信息；若查找失败，则给出相应的提示信息。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zh-CN" altLang="zh-CN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zh-CN" sz="2400" b="1" dirty="0"/>
              <a:t>）删除订单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zh-CN" sz="2400" dirty="0"/>
              <a:t>输入删除的订单编号，在订单编号数组中进行查找。若查找成功，则给出订单详细信息，等用户输入确认信息后，进行删除操作，否则放弃本次删除操作；若查找失败，给出相应提示信息。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zh-CN" altLang="zh-CN" sz="2400" b="1" dirty="0"/>
              <a:t>（</a:t>
            </a:r>
            <a:r>
              <a:rPr lang="en-US" altLang="zh-CN" sz="2400" b="1" dirty="0"/>
              <a:t>6</a:t>
            </a:r>
            <a:r>
              <a:rPr lang="zh-CN" altLang="zh-CN" sz="2400" b="1" dirty="0"/>
              <a:t>）修改订单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zh-CN" sz="2400" dirty="0"/>
              <a:t>没做</a:t>
            </a:r>
            <a:r>
              <a:rPr lang="zh-CN" altLang="en-US" sz="2400" dirty="0"/>
              <a:t>任何</a:t>
            </a:r>
            <a:r>
              <a:rPr lang="zh-CN" altLang="zh-CN" sz="2400" dirty="0"/>
              <a:t>操作，读者感兴趣可以自己加相应功能代码。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4F9D34A-3DE6-404B-898F-95EBEB500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3.4.2  </a:t>
            </a:r>
            <a:r>
              <a:rPr lang="zh-CN" altLang="en-US" sz="3200" b="1"/>
              <a:t>功能描述</a:t>
            </a:r>
          </a:p>
        </p:txBody>
      </p:sp>
      <p:sp>
        <p:nvSpPr>
          <p:cNvPr id="4" name="AutoShape 6">
            <a:hlinkClick r:id="rId2" action="ppaction://hlinksldjump"/>
            <a:extLst>
              <a:ext uri="{FF2B5EF4-FFF2-40B4-BE49-F238E27FC236}">
                <a16:creationId xmlns:a16="http://schemas.microsoft.com/office/drawing/2014/main" id="{A49906BB-D070-49F6-B4D9-F4443585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61722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9FE15E2-821A-4019-AFC8-E1B002C22D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924800" cy="49530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</a:rPr>
              <a:t>注意：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/>
              <a:t>⑴数据类型指该数组元素的类型。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/>
              <a:t>⑵数组名的命名规则要遵循</a:t>
            </a:r>
            <a:r>
              <a:rPr lang="en-US" altLang="zh-CN" sz="2400"/>
              <a:t>C++</a:t>
            </a:r>
            <a:r>
              <a:rPr lang="zh-CN" altLang="en-US" sz="2400"/>
              <a:t>关于标识符的命名规则。</a:t>
            </a:r>
            <a:endParaRPr lang="en-US" altLang="zh-CN" sz="2400"/>
          </a:p>
          <a:p>
            <a:pPr eaLnBrk="1" hangingPunct="1"/>
            <a:r>
              <a:rPr lang="en-US" altLang="zh-CN" sz="2400"/>
              <a:t>⑶</a:t>
            </a:r>
            <a:r>
              <a:rPr lang="zh-CN" altLang="en-US" sz="2400"/>
              <a:t>常量表达式必须用方括号括起来，指元素个数，即数组长度，它是一个整型值，不能是是变量。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/>
              <a:t>⑷数组元素的下标从</a:t>
            </a:r>
            <a:r>
              <a:rPr lang="en-US" altLang="zh-CN" sz="2400"/>
              <a:t>0</a:t>
            </a:r>
            <a:r>
              <a:rPr lang="zh-CN" altLang="en-US" sz="2400"/>
              <a:t>开始。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/>
              <a:t>⑸一次可以说明多个同类型数组。</a:t>
            </a:r>
          </a:p>
          <a:p>
            <a:pPr eaLnBrk="1" hangingPunct="1"/>
            <a:r>
              <a:rPr lang="zh-CN" altLang="en-US" sz="2400"/>
              <a:t>例如：</a:t>
            </a:r>
            <a:r>
              <a:rPr lang="en-US" altLang="zh-CN" sz="2400"/>
              <a:t>int a[10],b[15],c[20]</a:t>
            </a:r>
            <a:r>
              <a:rPr lang="zh-CN" altLang="en-US" sz="2400"/>
              <a:t>；        </a:t>
            </a:r>
          </a:p>
          <a:p>
            <a:pPr eaLnBrk="1" hangingPunct="1"/>
            <a:endParaRPr lang="en-US" altLang="zh-CN" sz="200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EAC3E2F-BF93-48C8-964B-0320FFD1F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3.1.1  </a:t>
            </a:r>
            <a:r>
              <a:rPr lang="zh-CN" altLang="en-US" sz="3200" b="1"/>
              <a:t>一维数组的定义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C0E1B6FB-3144-4AFD-9457-F5FB7226B2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924800" cy="49530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存储方式：</a:t>
            </a: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一维数组各元素在内存中是连续存储的。</a:t>
            </a:r>
            <a:endParaRPr lang="en-US" altLang="zh-CN" sz="2400" dirty="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例如：数组：</a:t>
            </a:r>
            <a:r>
              <a:rPr lang="en-US" altLang="zh-CN" sz="2400" dirty="0"/>
              <a:t>short a[4]={1,2,3,4};</a:t>
            </a:r>
          </a:p>
          <a:p>
            <a:pPr marL="0" indent="0">
              <a:buClr>
                <a:srgbClr val="0070C0"/>
              </a:buClr>
              <a:defRPr/>
            </a:pPr>
            <a:r>
              <a:rPr lang="en-US" altLang="zh-CN" sz="2400" dirty="0"/>
              <a:t>        </a:t>
            </a:r>
            <a:r>
              <a:rPr lang="zh-CN" altLang="en-US" sz="2400" dirty="0"/>
              <a:t>设数组存储的首地址为</a:t>
            </a:r>
            <a:r>
              <a:rPr lang="en-US" altLang="zh-CN" sz="2400" dirty="0"/>
              <a:t>2000</a:t>
            </a:r>
            <a:r>
              <a:rPr lang="zh-CN" altLang="en-US" sz="2400" dirty="0"/>
              <a:t>，则每个短整型元素占两个字节空间，所以元素</a:t>
            </a:r>
            <a:r>
              <a:rPr lang="en-US" altLang="zh-CN" sz="2400" dirty="0"/>
              <a:t>a[0]</a:t>
            </a:r>
            <a:r>
              <a:rPr lang="zh-CN" altLang="en-US" sz="2400" dirty="0"/>
              <a:t>存储在</a:t>
            </a:r>
            <a:r>
              <a:rPr lang="en-US" altLang="zh-CN" sz="2400" dirty="0"/>
              <a:t>2000</a:t>
            </a:r>
            <a:r>
              <a:rPr lang="zh-CN" altLang="en-US" sz="2400" dirty="0"/>
              <a:t>和</a:t>
            </a:r>
            <a:r>
              <a:rPr lang="en-US" altLang="zh-CN" sz="2400" dirty="0"/>
              <a:t>2001</a:t>
            </a:r>
            <a:r>
              <a:rPr lang="zh-CN" altLang="en-US" sz="2400" dirty="0"/>
              <a:t>这两个字节单元中，其他三个元素依此依次存储在内存中。</a:t>
            </a: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注意：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数组名就代表数组在内存中的首地址。</a:t>
            </a: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dirty="0" err="1"/>
              <a:t>a+n</a:t>
            </a:r>
            <a:r>
              <a:rPr lang="zh-CN" altLang="en-US" sz="2400" dirty="0"/>
              <a:t>代表的不是加</a:t>
            </a:r>
            <a:r>
              <a:rPr lang="en-US" altLang="zh-CN" sz="2400" dirty="0"/>
              <a:t>n</a:t>
            </a:r>
            <a:r>
              <a:rPr lang="zh-CN" altLang="en-US" sz="2400" dirty="0"/>
              <a:t>个字节，而是加</a:t>
            </a:r>
            <a:r>
              <a:rPr lang="en-US" altLang="zh-CN" sz="2400" dirty="0"/>
              <a:t>n</a:t>
            </a:r>
            <a:r>
              <a:rPr lang="zh-CN" altLang="en-US" sz="2400" dirty="0"/>
              <a:t>个数据的存储单位。</a:t>
            </a:r>
            <a:endParaRPr lang="en-US" altLang="zh-CN" sz="2400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60C34A7-8FAC-4A91-A9B6-B74F296EA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3.1.1  </a:t>
            </a:r>
            <a:r>
              <a:rPr lang="zh-CN" altLang="en-US" sz="3200" b="1"/>
              <a:t>一维数组的定义</a:t>
            </a:r>
          </a:p>
        </p:txBody>
      </p:sp>
      <p:sp>
        <p:nvSpPr>
          <p:cNvPr id="4" name="AutoShape 5">
            <a:hlinkClick r:id="rId2" action="ppaction://hlinksldjump"/>
            <a:extLst>
              <a:ext uri="{FF2B5EF4-FFF2-40B4-BE49-F238E27FC236}">
                <a16:creationId xmlns:a16="http://schemas.microsoft.com/office/drawing/2014/main" id="{DDD6B466-DB8A-425C-911F-F67F5F6CA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BF78B530-5141-4DF1-B72B-DC5B3BDEA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077200" cy="5105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数组的初始化：在定义数组的同时给各元素赋值。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初始化格式为：</a:t>
            </a:r>
            <a:endParaRPr lang="en-US" altLang="zh-CN" sz="2400" dirty="0"/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           数据类型 数组名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zh-CN" altLang="en-US" sz="2400" dirty="0">
                <a:solidFill>
                  <a:srgbClr val="FF0000"/>
                </a:solidFill>
              </a:rPr>
              <a:t>常量表达式</a:t>
            </a:r>
            <a:r>
              <a:rPr lang="en-US" altLang="zh-CN" sz="2400" dirty="0">
                <a:solidFill>
                  <a:srgbClr val="FF0000"/>
                </a:solidFill>
              </a:rPr>
              <a:t>]={</a:t>
            </a:r>
            <a:r>
              <a:rPr lang="zh-CN" altLang="en-US" sz="2400" dirty="0">
                <a:solidFill>
                  <a:srgbClr val="FF0000"/>
                </a:solidFill>
              </a:rPr>
              <a:t>初始化列表</a:t>
            </a:r>
            <a:r>
              <a:rPr lang="en-US" altLang="zh-CN" sz="2400" dirty="0">
                <a:solidFill>
                  <a:srgbClr val="FF0000"/>
                </a:solidFill>
              </a:rPr>
              <a:t>}</a:t>
            </a:r>
            <a:r>
              <a:rPr lang="zh-CN" altLang="en-US" sz="2400" dirty="0">
                <a:solidFill>
                  <a:srgbClr val="FF0000"/>
                </a:solidFill>
              </a:rPr>
              <a:t>；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例如：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a[5]={0,1,2,3,4}; 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注意：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在定义数组时既可以对所有元素进行初始化，也可以只对其中的一部分元素进行初始化。</a:t>
            </a:r>
            <a:endParaRPr lang="en-US" altLang="zh-CN" sz="2400" dirty="0"/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zh-CN" altLang="en-US" sz="2400" dirty="0"/>
              <a:t>   </a:t>
            </a:r>
            <a:r>
              <a:rPr lang="en-US" altLang="zh-CN" sz="2400" dirty="0"/>
              <a:t> </a:t>
            </a:r>
            <a:r>
              <a:rPr lang="zh-CN" altLang="en-US" sz="2400" dirty="0"/>
              <a:t> 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a[4]={7</a:t>
            </a:r>
            <a:r>
              <a:rPr lang="zh-CN" altLang="en-US" sz="2400" dirty="0"/>
              <a:t>，</a:t>
            </a:r>
            <a:r>
              <a:rPr lang="en-US" altLang="zh-CN" sz="2400" dirty="0"/>
              <a:t>8}；</a:t>
            </a:r>
            <a:r>
              <a:rPr lang="zh-CN" altLang="en-US" sz="2400" dirty="0"/>
              <a:t>元素</a:t>
            </a:r>
            <a:r>
              <a:rPr lang="en-US" altLang="zh-CN" sz="2400" dirty="0"/>
              <a:t>a[0]</a:t>
            </a:r>
            <a:r>
              <a:rPr lang="zh-CN" altLang="en-US" sz="2400" dirty="0"/>
              <a:t>，</a:t>
            </a:r>
            <a:r>
              <a:rPr lang="en-US" altLang="zh-CN" sz="2400" dirty="0"/>
              <a:t>a[1]</a:t>
            </a:r>
            <a:r>
              <a:rPr lang="zh-CN" altLang="en-US" sz="2400" dirty="0"/>
              <a:t>赋值，其余默认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要使一个数组中全部元素的值为</a:t>
            </a:r>
            <a:r>
              <a:rPr lang="en-US" altLang="zh-CN" sz="2400" dirty="0"/>
              <a:t>0</a:t>
            </a:r>
            <a:r>
              <a:rPr lang="zh-CN" altLang="en-US" sz="2400" dirty="0"/>
              <a:t>，可定义为：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en-US" altLang="zh-CN" sz="2400" dirty="0"/>
              <a:t>     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a[4]={ }</a:t>
            </a:r>
            <a:r>
              <a:rPr lang="zh-CN" altLang="en-US" sz="2400" dirty="0"/>
              <a:t>；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a[4]={0,0,0,0}</a:t>
            </a:r>
            <a:r>
              <a:rPr lang="zh-CN" altLang="en-US" sz="2400" dirty="0"/>
              <a:t>；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a[4]={0}</a:t>
            </a:r>
            <a:r>
              <a:rPr lang="zh-CN" altLang="en-US" sz="2400" dirty="0"/>
              <a:t>；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数组元素全部被赋初始值时，可以不指定数组长度。 </a:t>
            </a:r>
            <a:endParaRPr lang="en-US" altLang="zh-CN" sz="2400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E143118-13E6-4FE2-BFC5-08FA09C99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686800" cy="9906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3.1.2  </a:t>
            </a:r>
            <a:r>
              <a:rPr lang="zh-CN" altLang="en-US" sz="3200" b="1"/>
              <a:t>一维数组的初始化</a:t>
            </a:r>
          </a:p>
        </p:txBody>
      </p:sp>
      <p:sp>
        <p:nvSpPr>
          <p:cNvPr id="75780" name="AutoShape 4">
            <a:hlinkClick r:id="rId2" action="ppaction://hlinksldjump"/>
            <a:extLst>
              <a:ext uri="{FF2B5EF4-FFF2-40B4-BE49-F238E27FC236}">
                <a16:creationId xmlns:a16="http://schemas.microsoft.com/office/drawing/2014/main" id="{4F140D67-0689-43D7-8FF7-5A08A8615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6160A556-99A7-4A13-9DEA-647D2D520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467600" cy="5029200"/>
          </a:xfrm>
        </p:spPr>
        <p:txBody>
          <a:bodyPr/>
          <a:lstStyle/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数组引用格式：</a:t>
            </a:r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            数组名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zh-CN" altLang="en-US" sz="2400" dirty="0">
                <a:solidFill>
                  <a:srgbClr val="FF0000"/>
                </a:solidFill>
              </a:rPr>
              <a:t>下标</a:t>
            </a:r>
            <a:r>
              <a:rPr lang="en-US" altLang="zh-CN" sz="2400" dirty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其中，下标可以是整型常量或整型表达式。</a:t>
            </a:r>
            <a:endParaRPr lang="en-US" altLang="zh-CN" sz="2400" dirty="0"/>
          </a:p>
          <a:p>
            <a:pPr marL="0" indent="0">
              <a:lnSpc>
                <a:spcPts val="2880"/>
              </a:lnSpc>
              <a:buClr>
                <a:srgbClr val="0070C0"/>
              </a:buClr>
              <a:defRPr/>
            </a:pPr>
            <a:r>
              <a:rPr lang="en-US" altLang="zh-CN" sz="2400" dirty="0"/>
              <a:t>               </a:t>
            </a:r>
            <a:r>
              <a:rPr lang="zh-CN" altLang="en-US" sz="2400" dirty="0"/>
              <a:t>例如，</a:t>
            </a:r>
            <a:r>
              <a:rPr lang="en-US" altLang="zh-CN" sz="2400" dirty="0"/>
              <a:t>a[8]=a[1+1]+a[3]-a[2*2]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dirty="0"/>
              <a:t>可以利用</a:t>
            </a:r>
            <a:r>
              <a:rPr lang="en-US" altLang="zh-CN" sz="2400" dirty="0"/>
              <a:t>for</a:t>
            </a:r>
            <a:r>
              <a:rPr lang="zh-CN" altLang="zh-CN" sz="2400" dirty="0"/>
              <a:t>循环语句</a:t>
            </a:r>
            <a:r>
              <a:rPr lang="zh-CN" altLang="en-US" sz="2400" dirty="0"/>
              <a:t>访问数组中元素。</a:t>
            </a:r>
            <a:endParaRPr lang="en-US" altLang="zh-CN" sz="2400" dirty="0"/>
          </a:p>
          <a:p>
            <a:pPr>
              <a:lnSpc>
                <a:spcPts val="288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dirty="0"/>
              <a:t>例如：</a:t>
            </a:r>
          </a:p>
          <a:p>
            <a:pPr eaLnBrk="1" hangingPunct="1">
              <a:defRPr/>
            </a:pPr>
            <a:r>
              <a:rPr lang="en-US" altLang="zh-CN" sz="2400" dirty="0"/>
              <a:t> </a:t>
            </a:r>
            <a:r>
              <a:rPr lang="zh-CN" altLang="en-US" sz="2400" dirty="0"/>
              <a:t>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a[100];</a:t>
            </a:r>
            <a:endParaRPr lang="zh-CN" altLang="zh-CN" sz="2400" dirty="0"/>
          </a:p>
          <a:p>
            <a:pPr eaLnBrk="1" hangingPunct="1">
              <a:defRPr/>
            </a:pPr>
            <a:r>
              <a:rPr lang="en-US" altLang="zh-CN" sz="2400" dirty="0"/>
              <a:t>        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=0;i&lt;100;i++) </a:t>
            </a:r>
            <a:endParaRPr lang="zh-CN" altLang="zh-CN" sz="2400" dirty="0"/>
          </a:p>
          <a:p>
            <a:pPr eaLnBrk="1" hangingPunct="1">
              <a:defRPr/>
            </a:pPr>
            <a:r>
              <a:rPr lang="en-US" altLang="zh-CN" sz="2400" dirty="0"/>
              <a:t>                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]=i+1; </a:t>
            </a:r>
            <a:endParaRPr lang="zh-CN" altLang="zh-CN" sz="2400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7B7F3CA-4D76-4B8C-839F-35DE3EE97C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3.1.3  </a:t>
            </a:r>
            <a:r>
              <a:rPr lang="zh-CN" altLang="en-US" sz="3200" b="1"/>
              <a:t>一维数组的引用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4EDF785-4DE8-47EB-A77B-64DDFFC6E6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990600"/>
            <a:ext cx="8153400" cy="5257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3.1】</a:t>
            </a:r>
            <a:r>
              <a:rPr lang="zh-CN" altLang="en-US" sz="2400" dirty="0"/>
              <a:t>求出一个数组</a:t>
            </a:r>
            <a:r>
              <a:rPr lang="en-US" altLang="zh-CN" sz="2400" dirty="0"/>
              <a:t>a[8]</a:t>
            </a:r>
            <a:r>
              <a:rPr lang="zh-CN" altLang="en-US" sz="2400" dirty="0"/>
              <a:t>，使</a:t>
            </a:r>
            <a:r>
              <a:rPr lang="en-US" altLang="zh-CN" sz="2400" dirty="0"/>
              <a:t>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的值为下标值的平方，然后按逆序输出。</a:t>
            </a:r>
          </a:p>
          <a:p>
            <a:pPr eaLnBrk="1" hangingPunct="1"/>
            <a:r>
              <a:rPr lang="en-US" altLang="zh-CN" sz="2400" dirty="0"/>
              <a:t>#include&lt;iostream&gt;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using namespace std;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int main()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{      int </a:t>
            </a:r>
            <a:r>
              <a:rPr lang="en-US" altLang="zh-CN" sz="2400" dirty="0" err="1"/>
              <a:t>i,a</a:t>
            </a:r>
            <a:r>
              <a:rPr lang="en-US" altLang="zh-CN" sz="2400" dirty="0"/>
              <a:t>[8];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       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=0;i&lt;=7;i++)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             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*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              //</a:t>
            </a:r>
            <a:r>
              <a:rPr lang="zh-CN" altLang="zh-CN" sz="2400" dirty="0"/>
              <a:t>利用</a:t>
            </a:r>
            <a:r>
              <a:rPr lang="en-US" altLang="zh-CN" sz="2400" dirty="0"/>
              <a:t>for</a:t>
            </a:r>
            <a:r>
              <a:rPr lang="zh-CN" altLang="zh-CN" sz="2400" dirty="0"/>
              <a:t>语句给数组元素赋值</a:t>
            </a:r>
          </a:p>
          <a:p>
            <a:pPr eaLnBrk="1" hangingPunct="1"/>
            <a:r>
              <a:rPr lang="en-US" altLang="zh-CN" sz="2400" dirty="0"/>
              <a:t>       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=7;i&gt;=0;i--)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         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]&lt;&lt;" ";  //</a:t>
            </a:r>
            <a:r>
              <a:rPr lang="zh-CN" altLang="zh-CN" sz="2400" dirty="0"/>
              <a:t>利用</a:t>
            </a:r>
            <a:r>
              <a:rPr lang="en-US" altLang="zh-CN" sz="2400" dirty="0"/>
              <a:t>for</a:t>
            </a:r>
            <a:r>
              <a:rPr lang="zh-CN" altLang="zh-CN" sz="2400" dirty="0"/>
              <a:t>语句输出各数组元素</a:t>
            </a:r>
          </a:p>
          <a:p>
            <a:pPr eaLnBrk="1" hangingPunct="1"/>
            <a:r>
              <a:rPr lang="en-US" altLang="zh-CN" sz="2400" dirty="0"/>
              <a:t>    return 0;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}</a:t>
            </a:r>
            <a:endParaRPr lang="zh-CN" altLang="zh-CN" sz="2400" dirty="0"/>
          </a:p>
          <a:p>
            <a:pPr eaLnBrk="1" hangingPunct="1">
              <a:lnSpc>
                <a:spcPct val="80000"/>
              </a:lnSpc>
            </a:pPr>
            <a:endParaRPr lang="en-US" altLang="zh-CN" sz="2000" dirty="0"/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B882E039-66A6-4D46-9277-8A163D20E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730376"/>
            <a:ext cx="3048000" cy="70802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Arial" charset="0"/>
              </a:rPr>
              <a:t>运行结果：</a:t>
            </a:r>
          </a:p>
          <a:p>
            <a:pPr>
              <a:defRPr/>
            </a:pPr>
            <a:r>
              <a:rPr lang="en-US" altLang="zh-CN" sz="2000" dirty="0">
                <a:latin typeface="Arial" charset="0"/>
              </a:rPr>
              <a:t>49  36  25  16  9  4  1  0</a:t>
            </a:r>
            <a:endParaRPr lang="zh-CN" altLang="zh-CN" sz="20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6927FC0-AFFC-4BBB-A5E8-3ED63AC78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762000"/>
            <a:ext cx="8382000" cy="57150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/>
              <a:t>【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3.2】</a:t>
            </a:r>
            <a:r>
              <a:rPr lang="zh-CN" altLang="zh-CN" sz="2000" dirty="0"/>
              <a:t>从键盘输入</a:t>
            </a:r>
            <a:r>
              <a:rPr lang="en-US" altLang="zh-CN" sz="2000" dirty="0"/>
              <a:t>10</a:t>
            </a:r>
            <a:r>
              <a:rPr lang="zh-CN" altLang="zh-CN" sz="2000" dirty="0"/>
              <a:t>个整数，求其中最大的一个数，并显示该最大数。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#include &lt;iostream&gt;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using namespace std;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int main( )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{    int </a:t>
            </a:r>
            <a:r>
              <a:rPr lang="en-US" altLang="zh-CN" sz="2000" dirty="0" err="1"/>
              <a:t>i,a</a:t>
            </a:r>
            <a:r>
              <a:rPr lang="en-US" altLang="zh-CN" sz="2000" dirty="0"/>
              <a:t>[10];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</a:t>
            </a:r>
            <a:r>
              <a:rPr lang="zh-CN" altLang="zh-CN" sz="2000" dirty="0"/>
              <a:t>请输入</a:t>
            </a:r>
            <a:r>
              <a:rPr lang="en-US" altLang="zh-CN" sz="2000" dirty="0"/>
              <a:t>10</a:t>
            </a:r>
            <a:r>
              <a:rPr lang="zh-CN" altLang="zh-CN" sz="2000" dirty="0"/>
              <a:t>个整数</a:t>
            </a:r>
            <a:r>
              <a:rPr lang="en-US" altLang="zh-CN" sz="2000" dirty="0"/>
              <a:t>:"&lt;&lt;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=0;i&lt;10;i++) 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 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 int max=a[0];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=1;i&lt;10;i++)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     if(a[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]&gt;max)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          max=a[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&lt;&lt;"max="&lt;&lt;max&lt;&lt;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 return 0;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}</a:t>
            </a:r>
            <a:endParaRPr lang="zh-CN" altLang="zh-CN" sz="2000" dirty="0"/>
          </a:p>
          <a:p>
            <a:pPr eaLnBrk="1" hangingPunct="1">
              <a:lnSpc>
                <a:spcPct val="80000"/>
              </a:lnSpc>
            </a:pPr>
            <a:endParaRPr lang="en-US" altLang="zh-CN" sz="2000" dirty="0"/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80E32035-0DD2-4F6D-9AD5-F82853FCA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938" y="1376364"/>
            <a:ext cx="3505200" cy="132397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Arial" charset="0"/>
              </a:rPr>
              <a:t>运行结果：</a:t>
            </a:r>
          </a:p>
          <a:p>
            <a:pPr>
              <a:defRPr/>
            </a:pPr>
            <a:r>
              <a:rPr lang="en-US" altLang="zh-CN" sz="2000" dirty="0">
                <a:latin typeface="Arial" charset="0"/>
              </a:rPr>
              <a:t> </a:t>
            </a:r>
            <a:r>
              <a:rPr lang="zh-CN" altLang="zh-CN" sz="2000" dirty="0">
                <a:latin typeface="Arial" charset="0"/>
              </a:rPr>
              <a:t>请输入</a:t>
            </a:r>
            <a:r>
              <a:rPr lang="en-US" altLang="zh-CN" sz="2000" dirty="0">
                <a:latin typeface="Arial" charset="0"/>
              </a:rPr>
              <a:t>10</a:t>
            </a:r>
            <a:r>
              <a:rPr lang="zh-CN" altLang="zh-CN" sz="2000" dirty="0">
                <a:latin typeface="Arial" charset="0"/>
              </a:rPr>
              <a:t>个整数：</a:t>
            </a:r>
          </a:p>
          <a:p>
            <a:pPr>
              <a:defRPr/>
            </a:pPr>
            <a:r>
              <a:rPr lang="en-US" altLang="zh-CN" sz="2000" dirty="0">
                <a:latin typeface="Arial" charset="0"/>
              </a:rPr>
              <a:t>12 55 23 8 99 45 34 44 80 2</a:t>
            </a:r>
            <a:endParaRPr lang="zh-CN" altLang="zh-CN" sz="2000" dirty="0">
              <a:latin typeface="Arial" charset="0"/>
            </a:endParaRPr>
          </a:p>
          <a:p>
            <a:pPr>
              <a:defRPr/>
            </a:pPr>
            <a:r>
              <a:rPr lang="en-US" altLang="zh-CN" sz="2000" dirty="0">
                <a:latin typeface="Arial" charset="0"/>
              </a:rPr>
              <a:t>max=99</a:t>
            </a:r>
            <a:endParaRPr lang="zh-CN" altLang="zh-CN" sz="2000" dirty="0">
              <a:latin typeface="Arial" charset="0"/>
            </a:endParaRPr>
          </a:p>
        </p:txBody>
      </p:sp>
      <p:sp>
        <p:nvSpPr>
          <p:cNvPr id="76805" name="AutoShape 5">
            <a:hlinkClick r:id="rId2" action="ppaction://hlinksldjump"/>
            <a:extLst>
              <a:ext uri="{FF2B5EF4-FFF2-40B4-BE49-F238E27FC236}">
                <a16:creationId xmlns:a16="http://schemas.microsoft.com/office/drawing/2014/main" id="{CCD51B57-10C0-43B4-B2D7-536A3AAC7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4531</Words>
  <Application>Microsoft Office PowerPoint</Application>
  <PresentationFormat>Widescreen</PresentationFormat>
  <Paragraphs>312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Wingdings</vt:lpstr>
      <vt:lpstr>Office Theme</vt:lpstr>
      <vt:lpstr>Visio</vt:lpstr>
      <vt:lpstr>第3章  数组</vt:lpstr>
      <vt:lpstr>3.1 一维数组</vt:lpstr>
      <vt:lpstr>3.1.1  一维数组的定义</vt:lpstr>
      <vt:lpstr>3.1.1  一维数组的定义</vt:lpstr>
      <vt:lpstr>3.1.1  一维数组的定义</vt:lpstr>
      <vt:lpstr>3.1.2  一维数组的初始化</vt:lpstr>
      <vt:lpstr>3.1.3  一维数组的引用</vt:lpstr>
      <vt:lpstr>PowerPoint Presentation</vt:lpstr>
      <vt:lpstr>PowerPoint Presentation</vt:lpstr>
      <vt:lpstr>3.2  二维数组</vt:lpstr>
      <vt:lpstr>3.2.1  二维数组的定义</vt:lpstr>
      <vt:lpstr>3.2.1  二维数组的定义</vt:lpstr>
      <vt:lpstr>3.2.2  二维数组的初始化</vt:lpstr>
      <vt:lpstr>3.2.2  二维数组的初始化</vt:lpstr>
      <vt:lpstr>3.2.3  二维数组的引用</vt:lpstr>
      <vt:lpstr>PowerPoint Presentation</vt:lpstr>
      <vt:lpstr>3.3字符串与字符数组</vt:lpstr>
      <vt:lpstr>3.3.1  字符串</vt:lpstr>
      <vt:lpstr>3.3.1  字符串</vt:lpstr>
      <vt:lpstr>3.3.2  字符数组的定义及初始化</vt:lpstr>
      <vt:lpstr>3.3.2  字符数组的定义及初始化</vt:lpstr>
      <vt:lpstr>3.3.2  字符数组的定义及初始化</vt:lpstr>
      <vt:lpstr>3.3.3  字符串处理函数</vt:lpstr>
      <vt:lpstr>3.3.3  字符串处理函数</vt:lpstr>
      <vt:lpstr>3.3.3  字符串处理函数</vt:lpstr>
      <vt:lpstr>3.3.3  字符串处理函数</vt:lpstr>
      <vt:lpstr>PowerPoint Presentation</vt:lpstr>
      <vt:lpstr>3.4案例实战</vt:lpstr>
      <vt:lpstr>3.4.1  实战目标</vt:lpstr>
      <vt:lpstr>3.4.2  功能描述</vt:lpstr>
      <vt:lpstr>3.4.2  功能描述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 数组</dc:title>
  <dc:creator>Xueyuan</dc:creator>
  <cp:lastModifiedBy>Xueyuan</cp:lastModifiedBy>
  <cp:revision>1</cp:revision>
  <dcterms:created xsi:type="dcterms:W3CDTF">2020-09-24T13:45:31Z</dcterms:created>
  <dcterms:modified xsi:type="dcterms:W3CDTF">2020-09-24T13:49:28Z</dcterms:modified>
</cp:coreProperties>
</file>