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88" r:id="rId5"/>
    <p:sldId id="289" r:id="rId6"/>
    <p:sldId id="290" r:id="rId7"/>
    <p:sldId id="291" r:id="rId8"/>
    <p:sldId id="266" r:id="rId9"/>
    <p:sldId id="292" r:id="rId10"/>
    <p:sldId id="258" r:id="rId11"/>
    <p:sldId id="267" r:id="rId12"/>
    <p:sldId id="293" r:id="rId13"/>
    <p:sldId id="294" r:id="rId14"/>
    <p:sldId id="274" r:id="rId15"/>
    <p:sldId id="269" r:id="rId16"/>
    <p:sldId id="276" r:id="rId17"/>
    <p:sldId id="278" r:id="rId18"/>
    <p:sldId id="296" r:id="rId19"/>
    <p:sldId id="295" r:id="rId20"/>
    <p:sldId id="268" r:id="rId21"/>
    <p:sldId id="259" r:id="rId22"/>
    <p:sldId id="279" r:id="rId23"/>
    <p:sldId id="281" r:id="rId24"/>
    <p:sldId id="280" r:id="rId25"/>
    <p:sldId id="297" r:id="rId26"/>
    <p:sldId id="282" r:id="rId27"/>
    <p:sldId id="260" r:id="rId28"/>
    <p:sldId id="262" r:id="rId29"/>
    <p:sldId id="283" r:id="rId30"/>
    <p:sldId id="263" r:id="rId31"/>
    <p:sldId id="284" r:id="rId32"/>
    <p:sldId id="286" r:id="rId33"/>
    <p:sldId id="298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uan" userId="2b0d7b0725236551" providerId="LiveId" clId="{339BE905-453E-4367-8B02-FBA364CAA756}"/>
    <pc:docChg chg="custSel addSld modSld">
      <pc:chgData name="Xueyuan" userId="2b0d7b0725236551" providerId="LiveId" clId="{339BE905-453E-4367-8B02-FBA364CAA756}" dt="2020-10-08T12:58:34.267" v="28" actId="255"/>
      <pc:docMkLst>
        <pc:docMk/>
      </pc:docMkLst>
      <pc:sldChg chg="add">
        <pc:chgData name="Xueyuan" userId="2b0d7b0725236551" providerId="LiveId" clId="{339BE905-453E-4367-8B02-FBA364CAA756}" dt="2020-10-08T12:54:42.740" v="0"/>
        <pc:sldMkLst>
          <pc:docMk/>
          <pc:sldMk cId="0" sldId="256"/>
        </pc:sldMkLst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58"/>
        </pc:sldMkLst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59"/>
        </pc:sldMkLst>
      </pc:sldChg>
      <pc:sldChg chg="modSp add mod">
        <pc:chgData name="Xueyuan" userId="2b0d7b0725236551" providerId="LiveId" clId="{339BE905-453E-4367-8B02-FBA364CAA756}" dt="2020-10-08T12:55:45.285" v="23" actId="207"/>
        <pc:sldMkLst>
          <pc:docMk/>
          <pc:sldMk cId="0" sldId="260"/>
        </pc:sldMkLst>
        <pc:spChg chg="mod">
          <ac:chgData name="Xueyuan" userId="2b0d7b0725236551" providerId="LiveId" clId="{339BE905-453E-4367-8B02-FBA364CAA756}" dt="2020-10-08T12:55:45.285" v="23" actId="207"/>
          <ac:spMkLst>
            <pc:docMk/>
            <pc:sldMk cId="0" sldId="260"/>
            <ac:spMk id="28674" creationId="{458C9020-B1BC-45D9-9DD4-0BC320476ABA}"/>
          </ac:spMkLst>
        </pc:spChg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62"/>
        </pc:sldMkLst>
      </pc:sldChg>
      <pc:sldChg chg="modSp add mod">
        <pc:chgData name="Xueyuan" userId="2b0d7b0725236551" providerId="LiveId" clId="{339BE905-453E-4367-8B02-FBA364CAA756}" dt="2020-10-08T12:54:43.317" v="13" actId="27636"/>
        <pc:sldMkLst>
          <pc:docMk/>
          <pc:sldMk cId="0" sldId="263"/>
        </pc:sldMkLst>
        <pc:spChg chg="mod">
          <ac:chgData name="Xueyuan" userId="2b0d7b0725236551" providerId="LiveId" clId="{339BE905-453E-4367-8B02-FBA364CAA756}" dt="2020-10-08T12:54:43.317" v="13" actId="27636"/>
          <ac:spMkLst>
            <pc:docMk/>
            <pc:sldMk cId="0" sldId="263"/>
            <ac:spMk id="30722" creationId="{DCBC82CE-02C4-421B-ADCC-92D1A9CEE944}"/>
          </ac:spMkLst>
        </pc:spChg>
      </pc:sldChg>
      <pc:sldChg chg="modSp add mod">
        <pc:chgData name="Xueyuan" userId="2b0d7b0725236551" providerId="LiveId" clId="{339BE905-453E-4367-8B02-FBA364CAA756}" dt="2020-10-08T12:54:42.881" v="1" actId="27636"/>
        <pc:sldMkLst>
          <pc:docMk/>
          <pc:sldMk cId="0" sldId="265"/>
        </pc:sldMkLst>
        <pc:spChg chg="mod">
          <ac:chgData name="Xueyuan" userId="2b0d7b0725236551" providerId="LiveId" clId="{339BE905-453E-4367-8B02-FBA364CAA756}" dt="2020-10-08T12:54:42.881" v="1" actId="27636"/>
          <ac:spMkLst>
            <pc:docMk/>
            <pc:sldMk cId="0" sldId="265"/>
            <ac:spMk id="39938" creationId="{769248D7-DAA8-45B9-A723-D072C80CEE92}"/>
          </ac:spMkLst>
        </pc:spChg>
      </pc:sldChg>
      <pc:sldChg chg="modSp add mod">
        <pc:chgData name="Xueyuan" userId="2b0d7b0725236551" providerId="LiveId" clId="{339BE905-453E-4367-8B02-FBA364CAA756}" dt="2020-10-08T12:54:43.038" v="5" actId="27636"/>
        <pc:sldMkLst>
          <pc:docMk/>
          <pc:sldMk cId="0" sldId="266"/>
        </pc:sldMkLst>
        <pc:spChg chg="mod">
          <ac:chgData name="Xueyuan" userId="2b0d7b0725236551" providerId="LiveId" clId="{339BE905-453E-4367-8B02-FBA364CAA756}" dt="2020-10-08T12:54:43.038" v="5" actId="27636"/>
          <ac:spMkLst>
            <pc:docMk/>
            <pc:sldMk cId="0" sldId="266"/>
            <ac:spMk id="40962" creationId="{75677C09-CAE7-4447-BEDC-2F7D15E7E46C}"/>
          </ac:spMkLst>
        </pc:spChg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67"/>
        </pc:sldMkLst>
      </pc:sldChg>
      <pc:sldChg chg="modSp add">
        <pc:chgData name="Xueyuan" userId="2b0d7b0725236551" providerId="LiveId" clId="{339BE905-453E-4367-8B02-FBA364CAA756}" dt="2020-10-08T12:55:36.174" v="21" actId="207"/>
        <pc:sldMkLst>
          <pc:docMk/>
          <pc:sldMk cId="0" sldId="268"/>
        </pc:sldMkLst>
        <pc:spChg chg="mod">
          <ac:chgData name="Xueyuan" userId="2b0d7b0725236551" providerId="LiveId" clId="{339BE905-453E-4367-8B02-FBA364CAA756}" dt="2020-10-08T12:55:36.174" v="21" actId="207"/>
          <ac:spMkLst>
            <pc:docMk/>
            <pc:sldMk cId="0" sldId="268"/>
            <ac:spMk id="21506" creationId="{FBEB4B6A-CBE5-42C3-98ED-D854341F2F2D}"/>
          </ac:spMkLst>
        </pc:spChg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69"/>
        </pc:sldMkLst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70"/>
        </pc:sldMkLst>
      </pc:sldChg>
      <pc:sldChg chg="modSp add mod">
        <pc:chgData name="Xueyuan" userId="2b0d7b0725236551" providerId="LiveId" clId="{339BE905-453E-4367-8B02-FBA364CAA756}" dt="2020-10-08T12:55:24.709" v="18" actId="207"/>
        <pc:sldMkLst>
          <pc:docMk/>
          <pc:sldMk cId="0" sldId="274"/>
        </pc:sldMkLst>
        <pc:spChg chg="mod">
          <ac:chgData name="Xueyuan" userId="2b0d7b0725236551" providerId="LiveId" clId="{339BE905-453E-4367-8B02-FBA364CAA756}" dt="2020-10-08T12:55:24.709" v="18" actId="207"/>
          <ac:spMkLst>
            <pc:docMk/>
            <pc:sldMk cId="0" sldId="274"/>
            <ac:spMk id="15362" creationId="{EA0F6353-8965-4FB2-821F-EFAFC5F8BD42}"/>
          </ac:spMkLst>
        </pc:spChg>
      </pc:sldChg>
      <pc:sldChg chg="modSp add mod">
        <pc:chgData name="Xueyuan" userId="2b0d7b0725236551" providerId="LiveId" clId="{339BE905-453E-4367-8B02-FBA364CAA756}" dt="2020-10-08T12:55:29.101" v="19" actId="207"/>
        <pc:sldMkLst>
          <pc:docMk/>
          <pc:sldMk cId="0" sldId="276"/>
        </pc:sldMkLst>
        <pc:spChg chg="mod">
          <ac:chgData name="Xueyuan" userId="2b0d7b0725236551" providerId="LiveId" clId="{339BE905-453E-4367-8B02-FBA364CAA756}" dt="2020-10-08T12:55:29.101" v="19" actId="207"/>
          <ac:spMkLst>
            <pc:docMk/>
            <pc:sldMk cId="0" sldId="276"/>
            <ac:spMk id="17410" creationId="{BBC615AD-398C-4F91-8004-D7AF7351FF4E}"/>
          </ac:spMkLst>
        </pc:spChg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78"/>
        </pc:sldMkLst>
      </pc:sldChg>
      <pc:sldChg chg="modSp add mod">
        <pc:chgData name="Xueyuan" userId="2b0d7b0725236551" providerId="LiveId" clId="{339BE905-453E-4367-8B02-FBA364CAA756}" dt="2020-10-08T12:54:43.216" v="10" actId="27636"/>
        <pc:sldMkLst>
          <pc:docMk/>
          <pc:sldMk cId="0" sldId="279"/>
        </pc:sldMkLst>
        <pc:spChg chg="mod">
          <ac:chgData name="Xueyuan" userId="2b0d7b0725236551" providerId="LiveId" clId="{339BE905-453E-4367-8B02-FBA364CAA756}" dt="2020-10-08T12:54:43.216" v="10" actId="27636"/>
          <ac:spMkLst>
            <pc:docMk/>
            <pc:sldMk cId="0" sldId="279"/>
            <ac:spMk id="23554" creationId="{D7B1DADC-BCCB-4C75-A264-0A47BE167FAA}"/>
          </ac:spMkLst>
        </pc:spChg>
      </pc:sldChg>
      <pc:sldChg chg="modSp add mod">
        <pc:chgData name="Xueyuan" userId="2b0d7b0725236551" providerId="LiveId" clId="{339BE905-453E-4367-8B02-FBA364CAA756}" dt="2020-10-08T12:55:40.901" v="22" actId="207"/>
        <pc:sldMkLst>
          <pc:docMk/>
          <pc:sldMk cId="0" sldId="280"/>
        </pc:sldMkLst>
        <pc:spChg chg="mod">
          <ac:chgData name="Xueyuan" userId="2b0d7b0725236551" providerId="LiveId" clId="{339BE905-453E-4367-8B02-FBA364CAA756}" dt="2020-10-08T12:55:40.901" v="22" actId="207"/>
          <ac:spMkLst>
            <pc:docMk/>
            <pc:sldMk cId="0" sldId="280"/>
            <ac:spMk id="25602" creationId="{436BAAEA-8A58-4C9D-9037-12FB5DA29192}"/>
          </ac:spMkLst>
        </pc:spChg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81"/>
        </pc:sldMkLst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82"/>
        </pc:sldMkLst>
      </pc:sldChg>
      <pc:sldChg chg="modSp add mod">
        <pc:chgData name="Xueyuan" userId="2b0d7b0725236551" providerId="LiveId" clId="{339BE905-453E-4367-8B02-FBA364CAA756}" dt="2020-10-08T12:55:50.157" v="24" actId="207"/>
        <pc:sldMkLst>
          <pc:docMk/>
          <pc:sldMk cId="0" sldId="283"/>
        </pc:sldMkLst>
        <pc:spChg chg="mod">
          <ac:chgData name="Xueyuan" userId="2b0d7b0725236551" providerId="LiveId" clId="{339BE905-453E-4367-8B02-FBA364CAA756}" dt="2020-10-08T12:55:50.157" v="24" actId="207"/>
          <ac:spMkLst>
            <pc:docMk/>
            <pc:sldMk cId="0" sldId="283"/>
            <ac:spMk id="30722" creationId="{C02FD4A3-7299-446A-B88D-23FAD4ECFFAF}"/>
          </ac:spMkLst>
        </pc:spChg>
      </pc:sldChg>
      <pc:sldChg chg="modSp add mod">
        <pc:chgData name="Xueyuan" userId="2b0d7b0725236551" providerId="LiveId" clId="{339BE905-453E-4367-8B02-FBA364CAA756}" dt="2020-10-08T12:55:54.125" v="25" actId="207"/>
        <pc:sldMkLst>
          <pc:docMk/>
          <pc:sldMk cId="0" sldId="284"/>
        </pc:sldMkLst>
        <pc:spChg chg="mod">
          <ac:chgData name="Xueyuan" userId="2b0d7b0725236551" providerId="LiveId" clId="{339BE905-453E-4367-8B02-FBA364CAA756}" dt="2020-10-08T12:55:54.125" v="25" actId="207"/>
          <ac:spMkLst>
            <pc:docMk/>
            <pc:sldMk cId="0" sldId="284"/>
            <ac:spMk id="32770" creationId="{651AE266-1E36-42BE-8222-2E69AA429FE8}"/>
          </ac:spMkLst>
        </pc:spChg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86"/>
        </pc:sldMkLst>
      </pc:sldChg>
      <pc:sldChg chg="modSp add mod">
        <pc:chgData name="Xueyuan" userId="2b0d7b0725236551" providerId="LiveId" clId="{339BE905-453E-4367-8B02-FBA364CAA756}" dt="2020-10-08T12:56:39.041" v="27" actId="255"/>
        <pc:sldMkLst>
          <pc:docMk/>
          <pc:sldMk cId="0" sldId="288"/>
        </pc:sldMkLst>
        <pc:spChg chg="mod">
          <ac:chgData name="Xueyuan" userId="2b0d7b0725236551" providerId="LiveId" clId="{339BE905-453E-4367-8B02-FBA364CAA756}" dt="2020-10-08T12:55:09.095" v="15" actId="207"/>
          <ac:spMkLst>
            <pc:docMk/>
            <pc:sldMk cId="0" sldId="288"/>
            <ac:spMk id="5124" creationId="{DBE6ECA7-627F-4C94-91BA-4D8935B06492}"/>
          </ac:spMkLst>
        </pc:spChg>
        <pc:spChg chg="mod">
          <ac:chgData name="Xueyuan" userId="2b0d7b0725236551" providerId="LiveId" clId="{339BE905-453E-4367-8B02-FBA364CAA756}" dt="2020-10-08T12:56:39.041" v="27" actId="255"/>
          <ac:spMkLst>
            <pc:docMk/>
            <pc:sldMk cId="0" sldId="288"/>
            <ac:spMk id="39938" creationId="{5A5CD833-A675-48C3-B895-06B3C0D3B272}"/>
          </ac:spMkLst>
        </pc:spChg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89"/>
        </pc:sldMkLst>
      </pc:sldChg>
      <pc:sldChg chg="modSp add mod">
        <pc:chgData name="Xueyuan" userId="2b0d7b0725236551" providerId="LiveId" clId="{339BE905-453E-4367-8B02-FBA364CAA756}" dt="2020-10-08T12:54:42.957" v="3" actId="27636"/>
        <pc:sldMkLst>
          <pc:docMk/>
          <pc:sldMk cId="0" sldId="290"/>
        </pc:sldMkLst>
        <pc:spChg chg="mod">
          <ac:chgData name="Xueyuan" userId="2b0d7b0725236551" providerId="LiveId" clId="{339BE905-453E-4367-8B02-FBA364CAA756}" dt="2020-10-08T12:54:42.957" v="3" actId="27636"/>
          <ac:spMkLst>
            <pc:docMk/>
            <pc:sldMk cId="0" sldId="290"/>
            <ac:spMk id="39938" creationId="{FD043760-0775-4309-A2AC-67D84634EA87}"/>
          </ac:spMkLst>
        </pc:spChg>
      </pc:sldChg>
      <pc:sldChg chg="modSp add mod">
        <pc:chgData name="Xueyuan" userId="2b0d7b0725236551" providerId="LiveId" clId="{339BE905-453E-4367-8B02-FBA364CAA756}" dt="2020-10-08T12:58:34.267" v="28" actId="255"/>
        <pc:sldMkLst>
          <pc:docMk/>
          <pc:sldMk cId="0" sldId="291"/>
        </pc:sldMkLst>
        <pc:spChg chg="mod">
          <ac:chgData name="Xueyuan" userId="2b0d7b0725236551" providerId="LiveId" clId="{339BE905-453E-4367-8B02-FBA364CAA756}" dt="2020-10-08T12:58:34.267" v="28" actId="255"/>
          <ac:spMkLst>
            <pc:docMk/>
            <pc:sldMk cId="0" sldId="291"/>
            <ac:spMk id="8194" creationId="{E64DBF19-5404-4C0D-B739-F63188BEA101}"/>
          </ac:spMkLst>
        </pc:spChg>
        <pc:spChg chg="mod">
          <ac:chgData name="Xueyuan" userId="2b0d7b0725236551" providerId="LiveId" clId="{339BE905-453E-4367-8B02-FBA364CAA756}" dt="2020-10-08T12:55:16.493" v="16" actId="207"/>
          <ac:spMkLst>
            <pc:docMk/>
            <pc:sldMk cId="0" sldId="291"/>
            <ac:spMk id="8196" creationId="{8B0E6F64-AF3C-472B-890C-7B089A566BF7}"/>
          </ac:spMkLst>
        </pc:spChg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92"/>
        </pc:sldMkLst>
      </pc:sldChg>
      <pc:sldChg chg="modSp add mod">
        <pc:chgData name="Xueyuan" userId="2b0d7b0725236551" providerId="LiveId" clId="{339BE905-453E-4367-8B02-FBA364CAA756}" dt="2020-10-08T12:55:21.341" v="17" actId="207"/>
        <pc:sldMkLst>
          <pc:docMk/>
          <pc:sldMk cId="0" sldId="293"/>
        </pc:sldMkLst>
        <pc:spChg chg="mod">
          <ac:chgData name="Xueyuan" userId="2b0d7b0725236551" providerId="LiveId" clId="{339BE905-453E-4367-8B02-FBA364CAA756}" dt="2020-10-08T12:55:21.341" v="17" actId="207"/>
          <ac:spMkLst>
            <pc:docMk/>
            <pc:sldMk cId="0" sldId="293"/>
            <ac:spMk id="13314" creationId="{CE69261F-F320-47A6-8332-5AE524682078}"/>
          </ac:spMkLst>
        </pc:spChg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94"/>
        </pc:sldMkLst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95"/>
        </pc:sldMkLst>
      </pc:sldChg>
      <pc:sldChg chg="modSp add mod">
        <pc:chgData name="Xueyuan" userId="2b0d7b0725236551" providerId="LiveId" clId="{339BE905-453E-4367-8B02-FBA364CAA756}" dt="2020-10-08T12:55:32.109" v="20" actId="207"/>
        <pc:sldMkLst>
          <pc:docMk/>
          <pc:sldMk cId="0" sldId="296"/>
        </pc:sldMkLst>
        <pc:spChg chg="mod">
          <ac:chgData name="Xueyuan" userId="2b0d7b0725236551" providerId="LiveId" clId="{339BE905-453E-4367-8B02-FBA364CAA756}" dt="2020-10-08T12:55:32.109" v="20" actId="207"/>
          <ac:spMkLst>
            <pc:docMk/>
            <pc:sldMk cId="0" sldId="296"/>
            <ac:spMk id="19458" creationId="{EB068EE5-68B1-48D3-9FB9-95F62E36EA27}"/>
          </ac:spMkLst>
        </pc:spChg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97"/>
        </pc:sldMkLst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298"/>
        </pc:sldMkLst>
      </pc:sldChg>
      <pc:sldChg chg="add">
        <pc:chgData name="Xueyuan" userId="2b0d7b0725236551" providerId="LiveId" clId="{339BE905-453E-4367-8B02-FBA364CAA756}" dt="2020-10-08T12:54:42.740" v="0"/>
        <pc:sldMkLst>
          <pc:docMk/>
          <pc:sldMk cId="0" sldId="30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F04F-B254-4602-9F2C-DF2CCC09F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E7F7D-0771-4789-9316-33BCF033E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5551-CDF8-49C5-90B6-4C3E5737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9612-48DF-4A30-BA64-8A8F34C3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8570-669B-4615-98BD-D4DC61BD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F18C-E5D0-4378-9303-9F4E3C21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78580-7CE7-484A-A979-AE90F47C1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1D41-85F8-4261-A01A-401358B9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D704-418C-45BC-832F-4AB88430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0B1E-D656-4155-8DAB-9A0CAE06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D2DC0-DE18-44EF-8F2E-C9B4C48BD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AF07-5BFB-4D86-A054-51D877B3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18D8E-2832-4AD5-AE97-71417809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D5F6-28F3-4230-95BC-09DEE443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33F-0008-4DB0-BA6C-A5091369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9421-3E34-4A1D-9F49-E0086DBF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DB69-B2A3-428B-873E-93EA7F4F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7D649-7836-4CA1-9133-57EC70B1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1DC1-5751-4918-B78F-582EA73B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F19E-7A56-425A-A7C5-28B21327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F240-35CB-407D-92B2-63A42336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95B33-D0B2-4731-8121-D84259A0C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12B4-CA0F-4122-B8A7-EF5BE876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AEFB1-E5F2-43DC-B8BA-D627479E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4445-3D28-4CBE-86EE-50EC4CCB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93D9-3058-43E0-83CD-CA1D6D10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B77F-EB51-4062-BC19-49431855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84AA-844E-4F2B-BED4-2BF0D414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A683-BCFB-49FC-93D6-3F8F3CC1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20688-9834-4EE8-B3A8-CAFE695B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FD810-2B5D-43BB-91FF-9F0D2505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8583-6B4E-4879-B480-129A9CDE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292F3-4491-44CD-A32E-004D236A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F03E5-1CEB-40D7-9D9C-678DD83B5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C24DC-66CA-42BC-9FEE-F5E1BE343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03AEF-C0F6-4316-8AD3-94E92C1C0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0FA92-097A-4D3D-9773-FB199B44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B375A-6CE9-4DCF-84A3-FA420126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D9E98-6AF6-4E12-A0B8-06960B50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3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E007-7816-4D14-BAFD-0C8E6CEC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5018D-66C1-4E04-B2AB-B1D43F92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02FD-5A8F-4BCF-85D3-DF74D014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92A7B-8A35-40C6-98A3-CBD86D67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FB1B2-8180-4297-A527-0B9C7E87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52EEB-2E00-4A50-BDCB-239EE8DC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41AAE-6AE1-4D35-B722-7A88BDF9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316E-86AD-474C-908F-191D3AF9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362D-E232-4B32-960D-823CD388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F10E3-9F9F-48F2-BF16-2908BBA67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BF185-D070-44EB-9004-C03FBB47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839C-0C41-4D5D-B2D6-A1C59546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00955-88BA-45EE-9F95-67EA1C89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6559-4873-4E30-A3B8-5DEC7DA6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F170D-7B00-42EA-A442-C258D6E58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D795C-4FA1-4D4B-A245-6345F7CED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E523D-1F95-4836-8031-207451EB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642BC-B53F-4EE1-A449-605A6D24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2E5F-9E4B-45E2-9AE0-51686561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1B358-14C8-4698-8C54-744FCA43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1CBA0-CC5A-4E2F-AA36-DB4CE748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D3383-30EB-4F86-9557-590F45B17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DCFC-7831-4D51-B39A-76C1CA13347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92FC-5E43-4E8E-904E-FBC7636C4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010D-C536-4A96-A46F-C5F4B72D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CA86-BACC-4D63-991F-05B1F7FF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5.xml"/><Relationship Id="rId4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slide" Target="slide10.x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ABA02814-FCB3-4182-B580-4A10D69E6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2" action="ppaction://hlinksldjump"/>
              </a:rPr>
              <a:t>4.1  </a:t>
            </a:r>
            <a:r>
              <a:rPr lang="zh-CN" altLang="en-US">
                <a:hlinkClick r:id="rId2" action="ppaction://hlinksldjump"/>
              </a:rPr>
              <a:t>函数的定义和声明 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3" action="ppaction://hlinksldjump"/>
              </a:rPr>
              <a:t>4.2  </a:t>
            </a:r>
            <a:r>
              <a:rPr lang="zh-CN" altLang="en-US">
                <a:hlinkClick r:id="rId3" action="ppaction://hlinksldjump"/>
              </a:rPr>
              <a:t>函数调用 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4" action="ppaction://hlinksldjump"/>
              </a:rPr>
              <a:t>4.3  </a:t>
            </a:r>
            <a:r>
              <a:rPr lang="zh-CN" altLang="en-US">
                <a:hlinkClick r:id="rId4" action="ppaction://hlinksldjump"/>
              </a:rPr>
              <a:t>变量的作用域 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5" action="ppaction://hlinksldjump"/>
              </a:rPr>
              <a:t>4.4  C++</a:t>
            </a:r>
            <a:r>
              <a:rPr lang="zh-CN" altLang="en-US">
                <a:hlinkClick r:id="rId5" action="ppaction://hlinksldjump"/>
              </a:rPr>
              <a:t>对函数的扩充 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6" action="ppaction://hlinksldjump"/>
              </a:rPr>
              <a:t>4.5  </a:t>
            </a:r>
            <a:r>
              <a:rPr lang="zh-CN" altLang="en-US">
                <a:hlinkClick r:id="rId6" action="ppaction://hlinksldjump"/>
              </a:rPr>
              <a:t>案例实战</a:t>
            </a:r>
            <a:endParaRPr lang="zh-CN" altLang="en-US"/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B0C0175C-3FF2-445C-B623-6C8AD2D23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函数 </a:t>
            </a:r>
          </a:p>
        </p:txBody>
      </p:sp>
      <p:sp>
        <p:nvSpPr>
          <p:cNvPr id="5125" name="AutoShape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D433273-539F-43C3-8C1C-D0C49F4B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over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91CA398-EF61-4DE6-A255-D0F2EF6ED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2" action="ppaction://hlinksldjump"/>
              </a:rPr>
              <a:t>4.2.1  </a:t>
            </a:r>
            <a:r>
              <a:rPr lang="zh-CN" altLang="en-US">
                <a:hlinkClick r:id="rId2" action="ppaction://hlinksldjump"/>
              </a:rPr>
              <a:t>函数调用方式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3" action="ppaction://hlinksldjump"/>
              </a:rPr>
              <a:t>4.2.2  </a:t>
            </a:r>
            <a:r>
              <a:rPr lang="zh-CN" altLang="en-US">
                <a:hlinkClick r:id="rId3" action="ppaction://hlinksldjump"/>
              </a:rPr>
              <a:t>函数调用的参数传递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4" action="ppaction://hlinksldjump"/>
              </a:rPr>
              <a:t>4.2.3  </a:t>
            </a:r>
            <a:r>
              <a:rPr lang="zh-CN" altLang="en-US">
                <a:hlinkClick r:id="rId4" action="ppaction://hlinksldjump"/>
              </a:rPr>
              <a:t>函数的嵌套调用和递归调用 </a:t>
            </a:r>
            <a:endParaRPr lang="zh-CN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A1DD9F-FBFC-4CAA-BA38-D27CDAC43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4.2  </a:t>
            </a:r>
            <a:r>
              <a:rPr lang="zh-CN" altLang="en-US"/>
              <a:t>函数调用</a:t>
            </a:r>
          </a:p>
        </p:txBody>
      </p:sp>
      <p:sp>
        <p:nvSpPr>
          <p:cNvPr id="32773" name="AutoShape 5">
            <a:hlinkClick r:id="rId5" action="ppaction://hlinksldjump"/>
            <a:extLst>
              <a:ext uri="{FF2B5EF4-FFF2-40B4-BE49-F238E27FC236}">
                <a16:creationId xmlns:a16="http://schemas.microsoft.com/office/drawing/2014/main" id="{7A94B0DB-6AB3-4B20-8299-2CCB0253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C6A6C15-A381-4E9C-8A86-759A7E02C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8006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一个函数被定义以后通过被其他函数调用来实现函数功能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C++</a:t>
            </a:r>
            <a:r>
              <a:rPr lang="zh-CN" altLang="zh-CN" sz="2400" dirty="0"/>
              <a:t>有语句调用和表达式调用两种函数调用方式。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1</a:t>
            </a:r>
            <a:r>
              <a:rPr lang="zh-CN" altLang="zh-CN" sz="2400" dirty="0"/>
              <a:t>．语句调用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语句调用是指将函数调用单独作为一条语句进行调用</a:t>
            </a:r>
            <a:r>
              <a:rPr lang="zh-CN" altLang="en-US" sz="2400" dirty="0"/>
              <a:t>，</a:t>
            </a:r>
            <a:r>
              <a:rPr lang="zh-CN" altLang="zh-CN" sz="2400" dirty="0"/>
              <a:t>适合调用没有返回值的函数。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调用格式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</a:t>
            </a:r>
            <a:r>
              <a:rPr lang="zh-CN" altLang="zh-CN" sz="2400" dirty="0">
                <a:solidFill>
                  <a:srgbClr val="FF0000"/>
                </a:solidFill>
              </a:rPr>
              <a:t>函数名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zh-CN" sz="2400" dirty="0">
                <a:solidFill>
                  <a:srgbClr val="FF0000"/>
                </a:solidFill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zh-CN" sz="2400" dirty="0">
                <a:solidFill>
                  <a:srgbClr val="FF0000"/>
                </a:solidFill>
              </a:rPr>
              <a:t>；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</a:t>
            </a:r>
            <a:r>
              <a:rPr lang="zh-CN" altLang="zh-CN" sz="2400" dirty="0"/>
              <a:t>其中，实参列表是由逗号分隔的若干个表达式，表达式的值为实参。实参用于在调用函数时对形参进行初始化，要求实参与形参在个数、类型和顺序上都必须保持一致。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3BA0A7F-461C-4740-9D8C-56F44CF01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/>
              <a:t>4.2.1  </a:t>
            </a:r>
            <a:r>
              <a:rPr lang="zh-CN" altLang="en-US" sz="3200"/>
              <a:t>函数调用方式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E69261F-F320-47A6-8332-5AE524682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5943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sz="2000"/>
              <a:t>【例</a:t>
            </a:r>
            <a:r>
              <a:rPr lang="en-US" altLang="zh-CN" sz="2000"/>
              <a:t>4.4</a:t>
            </a:r>
            <a:r>
              <a:rPr lang="zh-CN" altLang="zh-CN" sz="2000"/>
              <a:t>】编写一个输出两个整型数的函数。</a:t>
            </a:r>
          </a:p>
          <a:p>
            <a:pPr eaLnBrk="1" hangingPunct="1"/>
            <a:r>
              <a:rPr lang="en-US" altLang="zh-CN" sz="2000"/>
              <a:t>#include&lt;iostream&gt;</a:t>
            </a:r>
            <a:endParaRPr lang="zh-CN" altLang="zh-CN" sz="2000"/>
          </a:p>
          <a:p>
            <a:pPr eaLnBrk="1" hangingPunct="1"/>
            <a:r>
              <a:rPr lang="en-US" altLang="zh-CN" sz="2000"/>
              <a:t>using namespace std;</a:t>
            </a:r>
            <a:endParaRPr lang="zh-CN" altLang="zh-CN" sz="2000"/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void Print (int ,int );    </a:t>
            </a:r>
            <a:r>
              <a:rPr lang="en-US" altLang="zh-CN" sz="2000"/>
              <a:t>//</a:t>
            </a:r>
            <a:r>
              <a:rPr lang="zh-CN" altLang="zh-CN" sz="2000"/>
              <a:t>函数</a:t>
            </a:r>
            <a:r>
              <a:rPr lang="zh-CN" altLang="en-US" sz="2000"/>
              <a:t>原型</a:t>
            </a:r>
            <a:r>
              <a:rPr lang="zh-CN" altLang="zh-CN" sz="2000"/>
              <a:t>声明，无返回值</a:t>
            </a:r>
          </a:p>
          <a:p>
            <a:pPr eaLnBrk="1" hangingPunct="1"/>
            <a:r>
              <a:rPr lang="en-US" altLang="zh-CN" sz="2000"/>
              <a:t>int main()</a:t>
            </a:r>
            <a:endParaRPr lang="zh-CN" altLang="zh-CN" sz="2000"/>
          </a:p>
          <a:p>
            <a:pPr eaLnBrk="1" hangingPunct="1"/>
            <a:r>
              <a:rPr lang="en-US" altLang="zh-CN" sz="2000"/>
              <a:t>{   int num_1,num_2;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int sum=0;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cout&lt;&lt;"</a:t>
            </a:r>
            <a:r>
              <a:rPr lang="zh-CN" altLang="zh-CN" sz="2000"/>
              <a:t>请输入第一个整数：</a:t>
            </a:r>
            <a:r>
              <a:rPr lang="en-US" altLang="zh-CN" sz="2000"/>
              <a:t>";     cin&gt;&gt;num_1;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cout&lt;&lt;"</a:t>
            </a:r>
            <a:r>
              <a:rPr lang="zh-CN" altLang="zh-CN" sz="2000"/>
              <a:t>请输入第二个整数：</a:t>
            </a:r>
            <a:r>
              <a:rPr lang="en-US" altLang="zh-CN" sz="2000"/>
              <a:t>";     cin&gt;&gt;num_2;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</a:t>
            </a:r>
            <a:r>
              <a:rPr lang="en-US" altLang="zh-CN" sz="2000">
                <a:solidFill>
                  <a:srgbClr val="FF0000"/>
                </a:solidFill>
              </a:rPr>
              <a:t>Print(num_1,num_2);      </a:t>
            </a:r>
            <a:r>
              <a:rPr lang="en-US" altLang="zh-CN" sz="2000"/>
              <a:t>//</a:t>
            </a:r>
            <a:r>
              <a:rPr lang="zh-CN" altLang="zh-CN" sz="2000"/>
              <a:t>调用</a:t>
            </a:r>
            <a:r>
              <a:rPr lang="en-US" altLang="zh-CN" sz="2000"/>
              <a:t>Print()</a:t>
            </a:r>
            <a:r>
              <a:rPr lang="zh-CN" altLang="zh-CN" sz="2000"/>
              <a:t>函数</a:t>
            </a:r>
          </a:p>
          <a:p>
            <a:pPr eaLnBrk="1" hangingPunct="1"/>
            <a:r>
              <a:rPr lang="en-US" altLang="zh-CN" sz="2000"/>
              <a:t>    return 0;</a:t>
            </a:r>
            <a:endParaRPr lang="zh-CN" altLang="zh-CN" sz="2000"/>
          </a:p>
          <a:p>
            <a:pPr eaLnBrk="1" hangingPunct="1"/>
            <a:r>
              <a:rPr lang="en-US" altLang="zh-CN" sz="2000"/>
              <a:t>}</a:t>
            </a:r>
            <a:endParaRPr lang="zh-CN" altLang="zh-CN" sz="2000"/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void Print (int  num_1,int  num_2)   </a:t>
            </a:r>
            <a:r>
              <a:rPr lang="en-US" altLang="zh-CN" sz="2000"/>
              <a:t>//</a:t>
            </a:r>
            <a:r>
              <a:rPr lang="zh-CN" altLang="zh-CN" sz="2000"/>
              <a:t>函数定义</a:t>
            </a:r>
          </a:p>
          <a:p>
            <a:pPr eaLnBrk="1" hangingPunct="1"/>
            <a:r>
              <a:rPr lang="en-US" altLang="zh-CN" sz="2000"/>
              <a:t>{   cout&lt;&lt;"</a:t>
            </a:r>
            <a:r>
              <a:rPr lang="zh-CN" altLang="zh-CN" sz="2000"/>
              <a:t>第一个数</a:t>
            </a:r>
            <a:r>
              <a:rPr lang="en-US" altLang="zh-CN" sz="2000"/>
              <a:t>="&lt;&lt;num_1&lt;&lt;endl;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cout&lt;&lt;"</a:t>
            </a:r>
            <a:r>
              <a:rPr lang="zh-CN" altLang="zh-CN" sz="2000"/>
              <a:t>第二个数</a:t>
            </a:r>
            <a:r>
              <a:rPr lang="en-US" altLang="zh-CN" sz="2000"/>
              <a:t>="&lt;&lt;num_2&lt;&lt;endl;</a:t>
            </a:r>
            <a:endParaRPr lang="zh-CN" altLang="zh-CN" sz="2000"/>
          </a:p>
          <a:p>
            <a:pPr eaLnBrk="1" hangingPunct="1"/>
            <a:r>
              <a:rPr lang="en-US" altLang="zh-CN" sz="2000"/>
              <a:t>}</a:t>
            </a:r>
            <a:endParaRPr lang="zh-CN" altLang="zh-CN" sz="20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ABD0E8-7451-4878-90E0-632C76F1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838200"/>
            <a:ext cx="2971800" cy="16319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Arial" charset="0"/>
              </a:rPr>
              <a:t>运行结果：</a:t>
            </a:r>
          </a:p>
          <a:p>
            <a:pPr>
              <a:defRPr/>
            </a:pPr>
            <a:r>
              <a:rPr lang="zh-CN" altLang="zh-CN" sz="2000" dirty="0">
                <a:latin typeface="Arial" charset="0"/>
              </a:rPr>
              <a:t>请输入第一个整数：</a:t>
            </a:r>
            <a:r>
              <a:rPr lang="en-US" altLang="zh-CN" sz="2000" dirty="0">
                <a:latin typeface="Arial" charset="0"/>
              </a:rPr>
              <a:t>12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zh-CN" altLang="zh-CN" sz="2000" dirty="0">
                <a:latin typeface="Arial" charset="0"/>
              </a:rPr>
              <a:t>请输入第二个整数：</a:t>
            </a:r>
            <a:r>
              <a:rPr lang="en-US" altLang="zh-CN" sz="2000" dirty="0">
                <a:latin typeface="Arial" charset="0"/>
              </a:rPr>
              <a:t>33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zh-CN" altLang="zh-CN" sz="2000" dirty="0">
                <a:latin typeface="Arial" charset="0"/>
              </a:rPr>
              <a:t>第一个数</a:t>
            </a:r>
            <a:r>
              <a:rPr lang="en-US" altLang="zh-CN" sz="2000" dirty="0">
                <a:latin typeface="Arial" charset="0"/>
              </a:rPr>
              <a:t>=12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zh-CN" altLang="zh-CN" sz="2000" dirty="0">
                <a:latin typeface="Arial" charset="0"/>
              </a:rPr>
              <a:t>第二个数</a:t>
            </a:r>
            <a:r>
              <a:rPr lang="en-US" altLang="zh-CN" sz="2000" dirty="0">
                <a:latin typeface="Arial" charset="0"/>
              </a:rPr>
              <a:t>=33</a:t>
            </a:r>
            <a:endParaRPr lang="zh-CN" altLang="zh-CN" sz="20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AB184C3-8460-4FBE-ABEA-7C5AEFA2A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8006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/>
              <a:t>2</a:t>
            </a:r>
            <a:r>
              <a:rPr lang="zh-CN" altLang="zh-CN" sz="2400" b="1" dirty="0"/>
              <a:t>．表达式调用</a:t>
            </a:r>
            <a:endParaRPr lang="en-US" altLang="zh-CN" sz="2400" b="1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表达式调用是指函数调用作为一个表达式出现</a:t>
            </a:r>
            <a:r>
              <a:rPr lang="zh-CN" altLang="en-US" sz="2400" dirty="0"/>
              <a:t>，</a:t>
            </a:r>
            <a:r>
              <a:rPr lang="zh-CN" altLang="zh-CN" sz="2400" dirty="0"/>
              <a:t>适合调用有返回值的函数。</a:t>
            </a:r>
            <a:r>
              <a:rPr lang="en-US" altLang="zh-CN" sz="2000" dirty="0"/>
              <a:t>    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调用格式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defRPr/>
            </a:pPr>
            <a:r>
              <a:rPr lang="en-US" altLang="zh-CN" sz="2400" dirty="0"/>
              <a:t>                     </a:t>
            </a:r>
            <a:r>
              <a:rPr lang="zh-CN" altLang="zh-CN" sz="2400" dirty="0">
                <a:solidFill>
                  <a:srgbClr val="FF0000"/>
                </a:solidFill>
              </a:rPr>
              <a:t>变量名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zh-CN" sz="2400" dirty="0">
                <a:solidFill>
                  <a:srgbClr val="FF0000"/>
                </a:solidFill>
              </a:rPr>
              <a:t>函数名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zh-CN" sz="2400" dirty="0">
                <a:solidFill>
                  <a:srgbClr val="FF0000"/>
                </a:solidFill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</a:rPr>
              <a:t>);     </a:t>
            </a:r>
            <a:r>
              <a:rPr lang="en-US" altLang="zh-CN" sz="2400" dirty="0"/>
              <a:t>//</a:t>
            </a:r>
            <a:r>
              <a:rPr lang="zh-CN" altLang="zh-CN" sz="2400" dirty="0"/>
              <a:t>返回值赋给变量</a:t>
            </a:r>
          </a:p>
          <a:p>
            <a:pPr marL="0" indent="0">
              <a:defRPr/>
            </a:pPr>
            <a:r>
              <a:rPr lang="en-US" altLang="zh-CN" sz="2400" dirty="0"/>
              <a:t>     </a:t>
            </a:r>
            <a:r>
              <a:rPr lang="zh-CN" altLang="zh-CN" sz="2400" dirty="0"/>
              <a:t>或者是</a:t>
            </a:r>
            <a:r>
              <a:rPr lang="en-US" altLang="zh-CN" sz="2400" dirty="0"/>
              <a:t>     </a:t>
            </a:r>
            <a:r>
              <a:rPr lang="en-US" altLang="zh-CN" sz="2400" dirty="0" err="1">
                <a:solidFill>
                  <a:srgbClr val="FF0000"/>
                </a:solidFill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zh-CN" altLang="zh-CN" sz="2400" dirty="0">
                <a:solidFill>
                  <a:srgbClr val="FF0000"/>
                </a:solidFill>
              </a:rPr>
              <a:t>函数名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zh-CN" sz="2400" dirty="0">
                <a:solidFill>
                  <a:srgbClr val="FF0000"/>
                </a:solidFill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</a:rPr>
              <a:t>);      </a:t>
            </a:r>
            <a:r>
              <a:rPr lang="en-US" altLang="zh-CN" sz="2400" dirty="0"/>
              <a:t>//</a:t>
            </a:r>
            <a:r>
              <a:rPr lang="zh-CN" altLang="zh-CN" sz="2400" dirty="0"/>
              <a:t>输出返回值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说明：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被调用函数必须有返回值，必须要有带表达式的</a:t>
            </a:r>
            <a:r>
              <a:rPr lang="en-US" altLang="zh-CN" sz="2400" dirty="0"/>
              <a:t>return</a:t>
            </a:r>
            <a:r>
              <a:rPr lang="zh-CN" altLang="zh-CN" sz="2400" dirty="0"/>
              <a:t>语句。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l"/>
              <a:defRPr/>
            </a:pPr>
            <a:r>
              <a:rPr lang="zh-CN" altLang="zh-CN" sz="2400" dirty="0"/>
              <a:t>如果表达式的类型与函数类型不相同时，将表达式的类型自动转换为函数类型。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C9607B0-6683-4083-8A44-CFBBBCFBC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/>
              <a:t>4.2.1  </a:t>
            </a:r>
            <a:r>
              <a:rPr lang="zh-CN" altLang="en-US" sz="3200"/>
              <a:t>函数调用方式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A0F6353-8965-4FB2-821F-EFAFC5F8B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76200"/>
            <a:ext cx="8610600" cy="6705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sz="2000"/>
              <a:t>【例</a:t>
            </a:r>
            <a:r>
              <a:rPr lang="en-US" altLang="zh-CN" sz="2000"/>
              <a:t>4.5</a:t>
            </a:r>
            <a:r>
              <a:rPr lang="zh-CN" altLang="zh-CN" sz="2000"/>
              <a:t>】编程求</a:t>
            </a:r>
            <a:r>
              <a:rPr lang="en-US" altLang="zh-CN" sz="2000"/>
              <a:t>3</a:t>
            </a:r>
            <a:r>
              <a:rPr lang="zh-CN" altLang="zh-CN" sz="2000"/>
              <a:t>个整数中最大的数。</a:t>
            </a:r>
          </a:p>
          <a:p>
            <a:pPr eaLnBrk="1" hangingPunct="1"/>
            <a:r>
              <a:rPr lang="en-US" altLang="zh-CN" sz="2000"/>
              <a:t>#include&lt;iostream&gt;</a:t>
            </a:r>
            <a:endParaRPr lang="zh-CN" altLang="zh-CN" sz="2000"/>
          </a:p>
          <a:p>
            <a:pPr eaLnBrk="1" hangingPunct="1"/>
            <a:r>
              <a:rPr lang="en-US" altLang="zh-CN" sz="2000"/>
              <a:t>using namespace std;</a:t>
            </a:r>
            <a:endParaRPr lang="zh-CN" altLang="zh-CN" sz="2000"/>
          </a:p>
          <a:p>
            <a:pPr eaLnBrk="1" hangingPunct="1"/>
            <a:r>
              <a:rPr lang="en-US" altLang="zh-CN" sz="2000"/>
              <a:t>int max2(int,int);</a:t>
            </a:r>
            <a:endParaRPr lang="zh-CN" altLang="zh-CN" sz="2000"/>
          </a:p>
          <a:p>
            <a:pPr eaLnBrk="1" hangingPunct="1"/>
            <a:r>
              <a:rPr lang="en-US" altLang="zh-CN" sz="2000"/>
              <a:t>int max3(int,int,int);</a:t>
            </a:r>
            <a:endParaRPr lang="zh-CN" altLang="zh-CN" sz="2000"/>
          </a:p>
          <a:p>
            <a:pPr eaLnBrk="1" hangingPunct="1"/>
            <a:r>
              <a:rPr lang="en-US" altLang="zh-CN" sz="2000"/>
              <a:t>int main()</a:t>
            </a:r>
            <a:endParaRPr lang="zh-CN" altLang="zh-CN" sz="2000"/>
          </a:p>
          <a:p>
            <a:pPr eaLnBrk="1" hangingPunct="1"/>
            <a:r>
              <a:rPr lang="en-US" altLang="zh-CN" sz="2000"/>
              <a:t>{   int x,y,z,m;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cout&lt;&lt;"</a:t>
            </a:r>
            <a:r>
              <a:rPr lang="zh-CN" altLang="zh-CN" sz="2000"/>
              <a:t>请输入</a:t>
            </a:r>
            <a:r>
              <a:rPr lang="en-US" altLang="zh-CN" sz="2000"/>
              <a:t>3</a:t>
            </a:r>
            <a:r>
              <a:rPr lang="zh-CN" altLang="zh-CN" sz="2000"/>
              <a:t>个整数：</a:t>
            </a:r>
            <a:r>
              <a:rPr lang="en-US" altLang="zh-CN" sz="2000"/>
              <a:t>";     cin&gt;&gt;x&gt;&gt;y&gt;&gt;z;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</a:t>
            </a:r>
            <a:r>
              <a:rPr lang="en-US" altLang="zh-CN" sz="2000">
                <a:solidFill>
                  <a:srgbClr val="FF0000"/>
                </a:solidFill>
              </a:rPr>
              <a:t>m=max3(x,y,z);        </a:t>
            </a:r>
            <a:r>
              <a:rPr lang="en-US" altLang="zh-CN" sz="2000"/>
              <a:t>cout&lt;&lt;"</a:t>
            </a:r>
            <a:r>
              <a:rPr lang="zh-CN" altLang="zh-CN" sz="2000"/>
              <a:t>最大的数是：</a:t>
            </a:r>
            <a:r>
              <a:rPr lang="en-US" altLang="zh-CN" sz="2000"/>
              <a:t>"&lt;&lt;m&lt;&lt;endl;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return 0;</a:t>
            </a:r>
            <a:endParaRPr lang="zh-CN" altLang="zh-CN" sz="2000"/>
          </a:p>
          <a:p>
            <a:pPr eaLnBrk="1" hangingPunct="1"/>
            <a:r>
              <a:rPr lang="en-US" altLang="zh-CN" sz="2000"/>
              <a:t>}</a:t>
            </a:r>
            <a:endParaRPr lang="zh-CN" altLang="zh-CN" sz="2000"/>
          </a:p>
          <a:p>
            <a:pPr eaLnBrk="1" hangingPunct="1"/>
            <a:r>
              <a:rPr lang="en-US" altLang="zh-CN" sz="2000"/>
              <a:t>int max2(int a,int b)</a:t>
            </a:r>
            <a:endParaRPr lang="zh-CN" altLang="zh-CN" sz="2000"/>
          </a:p>
          <a:p>
            <a:pPr eaLnBrk="1" hangingPunct="1"/>
            <a:r>
              <a:rPr lang="en-US" altLang="zh-CN" sz="2000"/>
              <a:t>{    return a&gt;b?a:b;   }</a:t>
            </a:r>
            <a:endParaRPr lang="zh-CN" altLang="zh-CN" sz="2000"/>
          </a:p>
          <a:p>
            <a:pPr eaLnBrk="1" hangingPunct="1"/>
            <a:r>
              <a:rPr lang="en-US" altLang="zh-CN" sz="2000"/>
              <a:t>int max3(int a,int b,int c)</a:t>
            </a:r>
            <a:endParaRPr lang="zh-CN" altLang="zh-CN" sz="2000"/>
          </a:p>
          <a:p>
            <a:pPr eaLnBrk="1" hangingPunct="1"/>
            <a:r>
              <a:rPr lang="en-US" altLang="zh-CN" sz="2000"/>
              <a:t>{    int m1,m2;</a:t>
            </a:r>
            <a:endParaRPr lang="zh-CN" altLang="zh-CN" sz="2000"/>
          </a:p>
          <a:p>
            <a:pPr eaLnBrk="1" hangingPunct="1"/>
            <a:r>
              <a:rPr lang="en-US" altLang="zh-CN" sz="2000">
                <a:sym typeface="Wingdings" panose="05000000000000000000" pitchFamily="2" charset="2"/>
              </a:rPr>
              <a:t>     </a:t>
            </a:r>
            <a:r>
              <a:rPr lang="en-US" altLang="zh-CN" sz="2000"/>
              <a:t>m1=</a:t>
            </a:r>
            <a:r>
              <a:rPr lang="en-US" altLang="zh-CN" sz="2000">
                <a:solidFill>
                  <a:srgbClr val="FF0000"/>
                </a:solidFill>
              </a:rPr>
              <a:t>max2(a,b)</a:t>
            </a:r>
            <a:r>
              <a:rPr lang="en-US" altLang="zh-CN" sz="2000"/>
              <a:t>;     m2=</a:t>
            </a:r>
            <a:r>
              <a:rPr lang="en-US" altLang="zh-CN" sz="2000">
                <a:solidFill>
                  <a:srgbClr val="FF0000"/>
                </a:solidFill>
              </a:rPr>
              <a:t>max2(m1,c)</a:t>
            </a:r>
            <a:r>
              <a:rPr lang="en-US" altLang="zh-CN" sz="2000"/>
              <a:t>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 return m2;</a:t>
            </a:r>
            <a:endParaRPr lang="zh-CN" altLang="zh-CN" sz="2000"/>
          </a:p>
          <a:p>
            <a:pPr eaLnBrk="1" hangingPunct="1"/>
            <a:r>
              <a:rPr lang="en-US" altLang="zh-CN" sz="2000"/>
              <a:t>}</a:t>
            </a:r>
            <a:endParaRPr lang="zh-CN" altLang="zh-CN" sz="20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234FF2-2481-4C4B-A43A-648601EC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4800"/>
            <a:ext cx="2971800" cy="1016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Arial" charset="0"/>
              </a:rPr>
              <a:t>运行结果：</a:t>
            </a:r>
          </a:p>
          <a:p>
            <a:pPr>
              <a:defRPr/>
            </a:pPr>
            <a:r>
              <a:rPr lang="zh-CN" altLang="zh-CN" sz="2000" dirty="0">
                <a:latin typeface="Arial" charset="0"/>
              </a:rPr>
              <a:t>请输入</a:t>
            </a:r>
            <a:r>
              <a:rPr lang="en-US" altLang="zh-CN" sz="2000" dirty="0">
                <a:latin typeface="Arial" charset="0"/>
              </a:rPr>
              <a:t>3</a:t>
            </a:r>
            <a:r>
              <a:rPr lang="zh-CN" altLang="zh-CN" sz="2000" dirty="0">
                <a:latin typeface="Arial" charset="0"/>
              </a:rPr>
              <a:t>个数：</a:t>
            </a:r>
            <a:r>
              <a:rPr lang="en-US" altLang="zh-CN" sz="2000" dirty="0">
                <a:latin typeface="Arial" charset="0"/>
              </a:rPr>
              <a:t>25 36 47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zh-CN" altLang="zh-CN" sz="2000" dirty="0">
                <a:latin typeface="Arial" charset="0"/>
              </a:rPr>
              <a:t>最大的数是：</a:t>
            </a:r>
            <a:r>
              <a:rPr lang="en-US" altLang="zh-CN" sz="2000" dirty="0">
                <a:latin typeface="Arial" charset="0"/>
              </a:rPr>
              <a:t>47</a:t>
            </a:r>
            <a:endParaRPr lang="zh-CN" altLang="zh-CN" sz="2000" dirty="0">
              <a:latin typeface="Arial" charset="0"/>
            </a:endParaRPr>
          </a:p>
        </p:txBody>
      </p:sp>
      <p:sp>
        <p:nvSpPr>
          <p:cNvPr id="6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BB896FB7-2A87-427F-B2B8-537D0AD44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6861D22-E133-4587-9B52-C6A8D854E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924800" cy="4800600"/>
          </a:xfrm>
        </p:spPr>
        <p:txBody>
          <a:bodyPr/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C++</a:t>
            </a:r>
            <a:r>
              <a:rPr lang="zh-CN" altLang="en-US" sz="2400"/>
              <a:t>函数调用中参数的传递方式有三种：值传递、</a:t>
            </a:r>
            <a:r>
              <a:rPr lang="zh-CN" altLang="zh-CN" sz="2400"/>
              <a:t>地址传递和引用传递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值传递是参数传递数据最常用的方法。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值传递方式下，调用函数时系统</a:t>
            </a:r>
            <a:r>
              <a:rPr lang="zh-CN" altLang="en-US" sz="2400"/>
              <a:t>将</a:t>
            </a:r>
            <a:r>
              <a:rPr lang="zh-CN" altLang="zh-CN" sz="2400"/>
              <a:t>实参的值赋给对应的形参。</a:t>
            </a:r>
            <a:r>
              <a:rPr lang="zh-CN" altLang="en-US" sz="2400"/>
              <a:t>即</a:t>
            </a:r>
            <a:r>
              <a:rPr lang="zh-CN" altLang="zh-CN" sz="2400"/>
              <a:t>系统将实参复制一个副本给形参，因此在函数体执行过程中形参的变化不会影响对应实参的值。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48CA16B-A787-42BA-A919-7390A5671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/>
              <a:t>4.2.2  </a:t>
            </a:r>
            <a:r>
              <a:rPr lang="zh-CN" altLang="en-US" sz="3200"/>
              <a:t>函数调用的参数传递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BC615AD-398C-4F91-8004-D7AF7351F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762000"/>
            <a:ext cx="8305800" cy="5791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zh-CN" sz="2000"/>
              <a:t>【例</a:t>
            </a:r>
            <a:r>
              <a:rPr lang="en-US" altLang="zh-CN" sz="2000"/>
              <a:t>4.6</a:t>
            </a:r>
            <a:r>
              <a:rPr lang="zh-CN" altLang="zh-CN" sz="2000"/>
              <a:t>】编写函数，实现两个整型数的互换。</a:t>
            </a:r>
          </a:p>
          <a:p>
            <a:pPr eaLnBrk="1" hangingPunct="1"/>
            <a:r>
              <a:rPr lang="en-US" altLang="zh-CN" sz="2000"/>
              <a:t>#include&lt;iostream&gt;</a:t>
            </a:r>
            <a:endParaRPr lang="zh-CN" altLang="zh-CN" sz="2000"/>
          </a:p>
          <a:p>
            <a:pPr eaLnBrk="1" hangingPunct="1"/>
            <a:r>
              <a:rPr lang="en-US" altLang="zh-CN" sz="2000"/>
              <a:t>using namespace std;</a:t>
            </a:r>
            <a:endParaRPr lang="zh-CN" altLang="zh-CN" sz="2000"/>
          </a:p>
          <a:p>
            <a:pPr eaLnBrk="1" hangingPunct="1"/>
            <a:r>
              <a:rPr lang="en-US" altLang="zh-CN" sz="2000"/>
              <a:t>void swap(int,int);</a:t>
            </a:r>
            <a:endParaRPr lang="zh-CN" altLang="zh-CN" sz="2000"/>
          </a:p>
          <a:p>
            <a:pPr eaLnBrk="1" hangingPunct="1"/>
            <a:r>
              <a:rPr lang="en-US" altLang="zh-CN" sz="2000"/>
              <a:t>int main()</a:t>
            </a:r>
            <a:endParaRPr lang="zh-CN" altLang="zh-CN" sz="2000"/>
          </a:p>
          <a:p>
            <a:pPr eaLnBrk="1" hangingPunct="1"/>
            <a:r>
              <a:rPr lang="en-US" altLang="zh-CN" sz="2000"/>
              <a:t>{</a:t>
            </a:r>
            <a:r>
              <a:rPr lang="zh-CN" altLang="en-US" sz="2000"/>
              <a:t>   </a:t>
            </a:r>
            <a:r>
              <a:rPr lang="en-US" altLang="zh-CN" sz="2000"/>
              <a:t>int a,b;     cin&gt;&gt;a&gt;&gt;b;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</a:t>
            </a:r>
            <a:r>
              <a:rPr lang="en-US" altLang="zh-CN" sz="2000">
                <a:solidFill>
                  <a:srgbClr val="FF0000"/>
                </a:solidFill>
              </a:rPr>
              <a:t>swap(a,b);</a:t>
            </a:r>
            <a:endParaRPr lang="zh-CN" altLang="zh-CN" sz="20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/>
              <a:t>    cout&lt;&lt;"main  program a="&lt;&lt;a&lt;&lt;"\t b="&lt;&lt;b&lt;&lt;"\n";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return 0;</a:t>
            </a:r>
            <a:endParaRPr lang="zh-CN" altLang="zh-CN" sz="2000"/>
          </a:p>
          <a:p>
            <a:pPr eaLnBrk="1" hangingPunct="1"/>
            <a:r>
              <a:rPr lang="en-US" altLang="zh-CN" sz="2000"/>
              <a:t>}</a:t>
            </a:r>
            <a:endParaRPr lang="zh-CN" altLang="zh-CN" sz="2000"/>
          </a:p>
          <a:p>
            <a:pPr eaLnBrk="1" hangingPunct="1"/>
            <a:r>
              <a:rPr lang="en-US" altLang="zh-CN" sz="2000"/>
              <a:t>void </a:t>
            </a:r>
            <a:r>
              <a:rPr lang="en-US" altLang="zh-CN" sz="2000">
                <a:solidFill>
                  <a:srgbClr val="FF0000"/>
                </a:solidFill>
              </a:rPr>
              <a:t>swap(int x,int y) </a:t>
            </a:r>
          </a:p>
          <a:p>
            <a:pPr eaLnBrk="1" hangingPunct="1"/>
            <a:r>
              <a:rPr lang="en-US" altLang="zh-CN" sz="2000"/>
              <a:t>{   int t;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cout&lt;&lt;"function swap begin a="&lt;&lt;x&lt;&lt;"\t b="&lt;&lt;y&lt;&lt;"\n";</a:t>
            </a:r>
            <a:endParaRPr lang="zh-CN" altLang="zh-CN" sz="2000"/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en-US" altLang="zh-CN" sz="2000">
                <a:solidFill>
                  <a:srgbClr val="FF0000"/>
                </a:solidFill>
              </a:rPr>
              <a:t>t=x;   x=y;  y=t;</a:t>
            </a:r>
            <a:endParaRPr lang="zh-CN" altLang="zh-CN" sz="20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/>
              <a:t>    cout&lt;&lt;"function swap end a="&lt;&lt;x&lt;&lt;"\t b="&lt;&lt;y&lt;&lt;"\n";</a:t>
            </a:r>
            <a:endParaRPr lang="zh-CN" altLang="zh-CN" sz="2000"/>
          </a:p>
          <a:p>
            <a:pPr eaLnBrk="1" hangingPunct="1"/>
            <a:r>
              <a:rPr lang="en-US" altLang="zh-CN" sz="2000"/>
              <a:t>}</a:t>
            </a:r>
            <a:endParaRPr lang="zh-CN" altLang="zh-CN" sz="20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9A02E4-7DDA-4F8B-A7CE-DB4AF2F3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304925"/>
            <a:ext cx="4800600" cy="16319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Arial" charset="0"/>
              </a:rPr>
              <a:t>运行结果：</a:t>
            </a: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10  20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function swap begin a=10     b=20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function swap end a=20     b=10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main  program a=10      b=20</a:t>
            </a:r>
            <a:endParaRPr lang="zh-CN" altLang="zh-CN" sz="2000" dirty="0">
              <a:latin typeface="Arial" charset="0"/>
            </a:endParaRPr>
          </a:p>
        </p:txBody>
      </p:sp>
      <p:sp>
        <p:nvSpPr>
          <p:cNvPr id="6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C57C7A81-C51C-4CE2-92D7-0D87551E7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7ABA11C-3232-4736-9E99-5A3B31E4D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3124200"/>
          </a:xfrm>
        </p:spPr>
        <p:txBody>
          <a:bodyPr/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1</a:t>
            </a:r>
            <a:r>
              <a:rPr lang="zh-CN" altLang="en-US" sz="2400"/>
              <a:t>．函数的嵌套调用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函数的嵌套调用</a:t>
            </a:r>
            <a:r>
              <a:rPr lang="zh-CN" altLang="en-US" sz="2400"/>
              <a:t>：</a:t>
            </a:r>
            <a:r>
              <a:rPr lang="zh-CN" altLang="zh-CN" sz="2400"/>
              <a:t>在一个函数调用中又调用另外一个函数。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程序执行时从主函数开始，遇到函数调用时，执行被调用函数的函数体。如果函数体中还调用了其他函数，再转入执行其他函数体。执行完函数体，返回到主调函数，继续执行主调函数中的后续语句。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zh-CN" altLang="zh-CN" sz="24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CA4B0A0-4E3C-48E0-B6EC-10C52B01F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/>
              <a:t>4.2.3  </a:t>
            </a:r>
            <a:r>
              <a:rPr lang="zh-CN" altLang="en-US" sz="3200" b="1"/>
              <a:t>函数的嵌套调用和递归调用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EDF44EE-0BA6-472F-82AA-2D459A794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  <p:graphicFrame>
        <p:nvGraphicFramePr>
          <p:cNvPr id="18437" name="对象 2">
            <a:extLst>
              <a:ext uri="{FF2B5EF4-FFF2-40B4-BE49-F238E27FC236}">
                <a16:creationId xmlns:a16="http://schemas.microsoft.com/office/drawing/2014/main" id="{83DFFF2D-875F-4ADA-9348-D07D9C45979A}"/>
              </a:ext>
            </a:extLst>
          </p:cNvPr>
          <p:cNvGraphicFramePr>
            <a:graphicFrameLocks/>
          </p:cNvGraphicFramePr>
          <p:nvPr/>
        </p:nvGraphicFramePr>
        <p:xfrm>
          <a:off x="2362200" y="4114800"/>
          <a:ext cx="7924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3" imgW="3262320" imgH="1082880" progId="Word.Picture.8">
                  <p:embed/>
                </p:oleObj>
              </mc:Choice>
              <mc:Fallback>
                <p:oleObj name="Picture" r:id="rId3" imgW="3262320" imgH="1082880" progId="Word.Picture.8">
                  <p:embed/>
                  <p:pic>
                    <p:nvPicPr>
                      <p:cNvPr id="18437" name="对象 2">
                        <a:extLst>
                          <a:ext uri="{FF2B5EF4-FFF2-40B4-BE49-F238E27FC236}">
                            <a16:creationId xmlns:a16="http://schemas.microsoft.com/office/drawing/2014/main" id="{83DFFF2D-875F-4ADA-9348-D07D9C4597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661" b="17958"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79248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矩形 5">
            <a:extLst>
              <a:ext uri="{FF2B5EF4-FFF2-40B4-BE49-F238E27FC236}">
                <a16:creationId xmlns:a16="http://schemas.microsoft.com/office/drawing/2014/main" id="{04460A16-63E3-485A-A2E8-050F8C49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295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800"/>
              <a:t>图</a:t>
            </a:r>
            <a:r>
              <a:rPr lang="en-US" altLang="zh-CN" sz="1800"/>
              <a:t>4-2  </a:t>
            </a:r>
            <a:r>
              <a:rPr lang="zh-CN" altLang="zh-CN" sz="1800"/>
              <a:t>嵌套调用的执行过程</a:t>
            </a:r>
            <a:endParaRPr lang="zh-CN" altLang="en-US" sz="18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B068EE5-68B1-48D3-9FB9-95F62E36E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76200"/>
            <a:ext cx="8686800" cy="6705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sz="2000"/>
              <a:t>【例</a:t>
            </a:r>
            <a:r>
              <a:rPr lang="en-US" altLang="zh-CN" sz="2000"/>
              <a:t>4.7</a:t>
            </a:r>
            <a:r>
              <a:rPr lang="zh-CN" altLang="zh-CN" sz="2000"/>
              <a:t>】函数的嵌套调用。</a:t>
            </a:r>
          </a:p>
          <a:p>
            <a:pPr eaLnBrk="1" hangingPunct="1"/>
            <a:r>
              <a:rPr lang="en-US" altLang="zh-CN" sz="2000"/>
              <a:t>#include&lt;iostream&gt;</a:t>
            </a:r>
            <a:endParaRPr lang="zh-CN" altLang="zh-CN" sz="2000"/>
          </a:p>
          <a:p>
            <a:pPr eaLnBrk="1" hangingPunct="1"/>
            <a:r>
              <a:rPr lang="en-US" altLang="zh-CN" sz="2000"/>
              <a:t>using namespace std;</a:t>
            </a:r>
            <a:endParaRPr lang="zh-CN" altLang="zh-CN" sz="2000"/>
          </a:p>
          <a:p>
            <a:pPr eaLnBrk="1" hangingPunct="1"/>
            <a:r>
              <a:rPr lang="en-US" altLang="zh-CN" sz="2000"/>
              <a:t>void f1();      void f2();      void f3();</a:t>
            </a:r>
            <a:endParaRPr lang="zh-CN" altLang="zh-CN" sz="2000"/>
          </a:p>
          <a:p>
            <a:pPr eaLnBrk="1" hangingPunct="1"/>
            <a:r>
              <a:rPr lang="en-US" altLang="zh-CN" sz="2000"/>
              <a:t>int main()</a:t>
            </a:r>
            <a:endParaRPr lang="zh-CN" altLang="zh-CN" sz="2000"/>
          </a:p>
          <a:p>
            <a:pPr eaLnBrk="1" hangingPunct="1"/>
            <a:r>
              <a:rPr lang="en-US" altLang="zh-CN" sz="2000"/>
              <a:t>{    cout&lt;&lt;"1  main  program  begin "&lt;&lt;endl;</a:t>
            </a:r>
            <a:endParaRPr lang="zh-CN" altLang="zh-CN" sz="2000"/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     f1();	</a:t>
            </a:r>
            <a:endParaRPr lang="zh-CN" altLang="zh-CN" sz="20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/>
              <a:t>     cout&lt;&lt;"7  main  function  end "&lt;&lt;endl;  </a:t>
            </a:r>
          </a:p>
          <a:p>
            <a:pPr eaLnBrk="1" hangingPunct="1"/>
            <a:r>
              <a:rPr lang="en-US" altLang="zh-CN" sz="2000"/>
              <a:t>     return 0;</a:t>
            </a:r>
            <a:endParaRPr lang="zh-CN" altLang="zh-CN" sz="2000"/>
          </a:p>
          <a:p>
            <a:pPr eaLnBrk="1" hangingPunct="1"/>
            <a:r>
              <a:rPr lang="en-US" altLang="zh-CN" sz="2000"/>
              <a:t>}</a:t>
            </a:r>
            <a:endParaRPr lang="zh-CN" altLang="zh-CN" sz="2000"/>
          </a:p>
          <a:p>
            <a:pPr eaLnBrk="1" hangingPunct="1"/>
            <a:r>
              <a:rPr lang="en-US" altLang="zh-CN" sz="2000"/>
              <a:t>void f1()//</a:t>
            </a:r>
            <a:r>
              <a:rPr lang="zh-CN" altLang="zh-CN" sz="2000"/>
              <a:t>函数</a:t>
            </a:r>
            <a:r>
              <a:rPr lang="en-US" altLang="zh-CN" sz="2000"/>
              <a:t>f1()</a:t>
            </a:r>
            <a:r>
              <a:rPr lang="zh-CN" altLang="zh-CN" sz="2000"/>
              <a:t>定义</a:t>
            </a:r>
          </a:p>
          <a:p>
            <a:pPr eaLnBrk="1" hangingPunct="1"/>
            <a:r>
              <a:rPr lang="en-US" altLang="zh-CN" sz="2000"/>
              <a:t>{    cout&lt;&lt;"2  function  f1  begin "&lt;&lt;endl;    </a:t>
            </a:r>
            <a:r>
              <a:rPr lang="en-US" altLang="zh-CN" sz="2000">
                <a:solidFill>
                  <a:srgbClr val="FF0000"/>
                </a:solidFill>
              </a:rPr>
              <a:t>f2();</a:t>
            </a:r>
            <a:endParaRPr lang="zh-CN" altLang="zh-CN" sz="20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/>
              <a:t>     cout&lt;&lt;"6  function  f1  end "&lt;&lt;endl;             }</a:t>
            </a:r>
            <a:endParaRPr lang="zh-CN" altLang="zh-CN" sz="2000"/>
          </a:p>
          <a:p>
            <a:pPr eaLnBrk="1" hangingPunct="1"/>
            <a:r>
              <a:rPr lang="en-US" altLang="zh-CN" sz="2000"/>
              <a:t>void f2()//</a:t>
            </a:r>
            <a:r>
              <a:rPr lang="zh-CN" altLang="zh-CN" sz="2000"/>
              <a:t>函数</a:t>
            </a:r>
            <a:r>
              <a:rPr lang="en-US" altLang="zh-CN" sz="2000"/>
              <a:t>f2()</a:t>
            </a:r>
            <a:r>
              <a:rPr lang="zh-CN" altLang="zh-CN" sz="2000"/>
              <a:t>定义</a:t>
            </a:r>
          </a:p>
          <a:p>
            <a:pPr eaLnBrk="1" hangingPunct="1"/>
            <a:r>
              <a:rPr lang="en-US" altLang="zh-CN" sz="2000"/>
              <a:t>{    cout&lt;&lt;"3  function  f2  begin  "&lt;&lt;endl;   </a:t>
            </a:r>
            <a:r>
              <a:rPr lang="en-US" altLang="zh-CN" sz="2000">
                <a:solidFill>
                  <a:srgbClr val="FF0000"/>
                </a:solidFill>
              </a:rPr>
              <a:t>f3();</a:t>
            </a:r>
            <a:endParaRPr lang="zh-CN" altLang="zh-CN" sz="20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/>
              <a:t>     cout&lt;&lt;"5  function  f2  end  "&lt;&lt;endl;            }</a:t>
            </a:r>
            <a:endParaRPr lang="zh-CN" altLang="zh-CN" sz="2000"/>
          </a:p>
          <a:p>
            <a:pPr eaLnBrk="1" hangingPunct="1"/>
            <a:r>
              <a:rPr lang="en-US" altLang="zh-CN" sz="2000"/>
              <a:t>void f3()//</a:t>
            </a:r>
            <a:r>
              <a:rPr lang="zh-CN" altLang="zh-CN" sz="2000"/>
              <a:t>函数</a:t>
            </a:r>
            <a:r>
              <a:rPr lang="en-US" altLang="zh-CN" sz="2000"/>
              <a:t>f3()</a:t>
            </a:r>
            <a:r>
              <a:rPr lang="zh-CN" altLang="zh-CN" sz="2000"/>
              <a:t>定义</a:t>
            </a:r>
          </a:p>
          <a:p>
            <a:pPr eaLnBrk="1" hangingPunct="1"/>
            <a:r>
              <a:rPr lang="en-US" altLang="zh-CN" sz="2000"/>
              <a:t>{     cout&lt;&lt;"4  function f3  begin "&lt;&lt;endl;          }</a:t>
            </a:r>
            <a:endParaRPr lang="zh-CN" altLang="zh-CN" sz="20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27B6B9A-8B0F-432A-8280-AE47E501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88914"/>
            <a:ext cx="2971800" cy="255428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Arial" charset="0"/>
              </a:rPr>
              <a:t>运行结果：</a:t>
            </a: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1  main  program  begin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2  function  f1  begin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3  function  f2  begin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4  function  f3  begin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5  function  f2  end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6  function  f1  end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7  main  function  end</a:t>
            </a:r>
            <a:endParaRPr lang="zh-CN" altLang="zh-CN" sz="20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6FE1FAC-9D1C-46FF-8A05-6699B6CDF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2</a:t>
            </a:r>
            <a:r>
              <a:rPr lang="zh-CN" altLang="en-US" sz="2400"/>
              <a:t>．函数的递归调用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函数的</a:t>
            </a:r>
            <a:r>
              <a:rPr lang="zh-CN" altLang="en-US" sz="2400"/>
              <a:t>递归</a:t>
            </a:r>
            <a:r>
              <a:rPr lang="zh-CN" altLang="zh-CN" sz="2400"/>
              <a:t>调用</a:t>
            </a:r>
            <a:r>
              <a:rPr lang="zh-CN" altLang="en-US" sz="2400"/>
              <a:t>：在调用一个函数的过程中出现直接或间接调用该函数本身，这样的函数称为递归函数。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注意：编写递归函数时，必须有终止递归调用的条件，否则递归会无限制的进行下去。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递归调用两个阶段：</a:t>
            </a:r>
          </a:p>
          <a:p>
            <a:pPr eaLnBrk="1" hangingPunct="1"/>
            <a:r>
              <a:rPr lang="zh-CN" altLang="en-US" sz="2400"/>
              <a:t>      （</a:t>
            </a:r>
            <a:r>
              <a:rPr lang="en-US" altLang="zh-CN" sz="2400"/>
              <a:t>1</a:t>
            </a:r>
            <a:r>
              <a:rPr lang="zh-CN" altLang="en-US" sz="2400"/>
              <a:t>）递推。将原问题不断分解为新的子问题，逐</a:t>
            </a:r>
          </a:p>
          <a:p>
            <a:pPr eaLnBrk="1" hangingPunct="1"/>
            <a:r>
              <a:rPr lang="zh-CN" altLang="en-US" sz="2400"/>
              <a:t>渐从未知向已知递推，最终达到已知的条件。</a:t>
            </a:r>
          </a:p>
          <a:p>
            <a:pPr eaLnBrk="1" hangingPunct="1"/>
            <a:r>
              <a:rPr lang="zh-CN" altLang="en-US" sz="2400"/>
              <a:t>      （</a:t>
            </a:r>
            <a:r>
              <a:rPr lang="en-US" altLang="zh-CN" sz="2400"/>
              <a:t>2</a:t>
            </a:r>
            <a:r>
              <a:rPr lang="zh-CN" altLang="en-US" sz="2400"/>
              <a:t>）回归。从已知条件出发，按照递推的逆过程，</a:t>
            </a:r>
          </a:p>
          <a:p>
            <a:pPr eaLnBrk="1" hangingPunct="1"/>
            <a:r>
              <a:rPr lang="zh-CN" altLang="en-US" sz="2400"/>
              <a:t>逐一求值回归，最后达到递归的开始处。 </a:t>
            </a:r>
            <a:endParaRPr lang="zh-CN" altLang="zh-CN" sz="2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7B0A692-978B-4012-B614-BDF37C8E8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/>
              <a:t>4.2.3  </a:t>
            </a:r>
            <a:r>
              <a:rPr lang="zh-CN" altLang="en-US" sz="3200" b="1"/>
              <a:t>函数的嵌套调用和递归调用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7CE7E424-8F68-4D53-8A16-617256B86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67446C9-7FB5-4EC0-A2FF-E0A3A7289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2" action="ppaction://hlinksldjump"/>
              </a:rPr>
              <a:t>4.1.1  </a:t>
            </a:r>
            <a:r>
              <a:rPr lang="zh-CN" altLang="en-US">
                <a:hlinkClick r:id="rId2" action="ppaction://hlinksldjump"/>
              </a:rPr>
              <a:t>函数定义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3" action="ppaction://hlinksldjump"/>
              </a:rPr>
              <a:t>4.1.2  </a:t>
            </a:r>
            <a:r>
              <a:rPr lang="zh-CN" altLang="en-US">
                <a:hlinkClick r:id="rId3" action="ppaction://hlinksldjump"/>
              </a:rPr>
              <a:t>函数的参数</a:t>
            </a: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1F71B78-8B6E-4D78-927F-C3828C1A3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4.1  </a:t>
            </a:r>
            <a:r>
              <a:rPr lang="zh-CN" altLang="en-US"/>
              <a:t>函数的定义和声明</a:t>
            </a:r>
          </a:p>
        </p:txBody>
      </p:sp>
      <p:sp>
        <p:nvSpPr>
          <p:cNvPr id="45060" name="AutoShape 4">
            <a:hlinkClick r:id="rId4" action="ppaction://hlinksldjump"/>
            <a:extLst>
              <a:ext uri="{FF2B5EF4-FFF2-40B4-BE49-F238E27FC236}">
                <a16:creationId xmlns:a16="http://schemas.microsoft.com/office/drawing/2014/main" id="{5CAFDECC-CAD1-499B-9845-38146CFF7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BEB4B6A-CBE5-42C3-98ED-D854341F2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3088"/>
            <a:ext cx="8305800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/>
              <a:t>【例</a:t>
            </a:r>
            <a:r>
              <a:rPr lang="en-US" altLang="zh-CN" sz="2000"/>
              <a:t>4.8</a:t>
            </a:r>
            <a:r>
              <a:rPr lang="zh-CN" altLang="zh-CN" sz="2000"/>
              <a:t>】用递归求阶乘。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zh-CN" altLang="zh-CN" sz="2000"/>
          </a:p>
          <a:p>
            <a:pPr eaLnBrk="1" hangingPunct="1"/>
            <a:r>
              <a:rPr lang="en-US" altLang="zh-CN" sz="2000"/>
              <a:t>#include&lt;iostream&gt;</a:t>
            </a:r>
            <a:endParaRPr lang="zh-CN" altLang="zh-CN" sz="2000"/>
          </a:p>
          <a:p>
            <a:pPr eaLnBrk="1" hangingPunct="1"/>
            <a:r>
              <a:rPr lang="en-US" altLang="zh-CN" sz="2000"/>
              <a:t>using namespace std;</a:t>
            </a:r>
            <a:endParaRPr lang="zh-CN" altLang="zh-CN" sz="2000"/>
          </a:p>
          <a:p>
            <a:pPr eaLnBrk="1" hangingPunct="1"/>
            <a:r>
              <a:rPr lang="en-US" altLang="zh-CN" sz="2000"/>
              <a:t>int fac(int n);</a:t>
            </a:r>
            <a:endParaRPr lang="zh-CN" altLang="zh-CN" sz="2000"/>
          </a:p>
          <a:p>
            <a:pPr eaLnBrk="1" hangingPunct="1"/>
            <a:r>
              <a:rPr lang="en-US" altLang="zh-CN" sz="2000"/>
              <a:t>int main()</a:t>
            </a:r>
            <a:endParaRPr lang="zh-CN" altLang="zh-CN" sz="2000"/>
          </a:p>
          <a:p>
            <a:pPr eaLnBrk="1" hangingPunct="1"/>
            <a:r>
              <a:rPr lang="en-US" altLang="zh-CN" sz="2000"/>
              <a:t>{   int n;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cout&lt;&lt;"Input a integer number:";  cin&gt;&gt;n;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cout&lt;&lt;n&lt;&lt;"!="&lt;&lt;</a:t>
            </a:r>
            <a:r>
              <a:rPr lang="en-US" altLang="zh-CN" sz="2000">
                <a:solidFill>
                  <a:srgbClr val="FF0000"/>
                </a:solidFill>
              </a:rPr>
              <a:t>fac(n)</a:t>
            </a:r>
            <a:r>
              <a:rPr lang="en-US" altLang="zh-CN" sz="2000"/>
              <a:t>&lt;&lt;endl;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return  0;</a:t>
            </a:r>
            <a:endParaRPr lang="zh-CN" altLang="zh-CN" sz="2000"/>
          </a:p>
          <a:p>
            <a:pPr eaLnBrk="1" hangingPunct="1"/>
            <a:r>
              <a:rPr lang="en-US" altLang="zh-CN" sz="2000"/>
              <a:t>}</a:t>
            </a:r>
            <a:endParaRPr lang="zh-CN" altLang="zh-CN" sz="2000"/>
          </a:p>
          <a:p>
            <a:pPr eaLnBrk="1" hangingPunct="1"/>
            <a:r>
              <a:rPr lang="en-US" altLang="zh-CN" sz="2000"/>
              <a:t>int fac(int n)</a:t>
            </a:r>
            <a:endParaRPr lang="zh-CN" altLang="zh-CN" sz="2000"/>
          </a:p>
          <a:p>
            <a:pPr eaLnBrk="1" hangingPunct="1"/>
            <a:r>
              <a:rPr lang="en-US" altLang="zh-CN" sz="2000"/>
              <a:t>{   if(</a:t>
            </a:r>
            <a:r>
              <a:rPr lang="en-US" altLang="zh-CN" sz="2000">
                <a:solidFill>
                  <a:srgbClr val="FF0000"/>
                </a:solidFill>
              </a:rPr>
              <a:t>n==1</a:t>
            </a:r>
            <a:r>
              <a:rPr lang="en-US" altLang="zh-CN" sz="2000"/>
              <a:t>)        return 1;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else              return </a:t>
            </a:r>
            <a:r>
              <a:rPr lang="en-US" altLang="zh-CN" sz="2000">
                <a:solidFill>
                  <a:srgbClr val="FF0000"/>
                </a:solidFill>
              </a:rPr>
              <a:t>n*fac(n-1);</a:t>
            </a:r>
            <a:endParaRPr lang="zh-CN" altLang="zh-CN" sz="20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/>
              <a:t>}</a:t>
            </a:r>
            <a:endParaRPr lang="zh-CN" altLang="zh-CN" sz="20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B198D0-E2F7-4B3C-80E4-D6158F5C7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762000"/>
            <a:ext cx="2971800" cy="1016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Arial" charset="0"/>
              </a:rPr>
              <a:t>运行结果：</a:t>
            </a: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Input a integer number:8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8 != 40320</a:t>
            </a:r>
            <a:endParaRPr lang="zh-CN" altLang="zh-CN" sz="2000" dirty="0">
              <a:latin typeface="Arial" charset="0"/>
            </a:endParaRPr>
          </a:p>
        </p:txBody>
      </p:sp>
      <p:sp>
        <p:nvSpPr>
          <p:cNvPr id="21508" name="Rectangle 8">
            <a:extLst>
              <a:ext uri="{FF2B5EF4-FFF2-40B4-BE49-F238E27FC236}">
                <a16:creationId xmlns:a16="http://schemas.microsoft.com/office/drawing/2014/main" id="{5B251025-A53B-4C5F-BDDE-E05F9EFA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  <p:graphicFrame>
        <p:nvGraphicFramePr>
          <p:cNvPr id="21509" name="对象 5">
            <a:extLst>
              <a:ext uri="{FF2B5EF4-FFF2-40B4-BE49-F238E27FC236}">
                <a16:creationId xmlns:a16="http://schemas.microsoft.com/office/drawing/2014/main" id="{AB7D000A-0BBA-4333-8450-3F04C0186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1"/>
          <a:ext cx="21336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1244600" imgH="419100" progId="Equation.3">
                  <p:embed/>
                </p:oleObj>
              </mc:Choice>
              <mc:Fallback>
                <p:oleObj r:id="rId3" imgW="1244600" imgH="419100" progId="Equation.3">
                  <p:embed/>
                  <p:pic>
                    <p:nvPicPr>
                      <p:cNvPr id="21509" name="对象 5">
                        <a:extLst>
                          <a:ext uri="{FF2B5EF4-FFF2-40B4-BE49-F238E27FC236}">
                            <a16:creationId xmlns:a16="http://schemas.microsoft.com/office/drawing/2014/main" id="{AB7D000A-0BBA-4333-8450-3F04C0186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1"/>
                        <a:ext cx="21336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9ABA10C7-209A-4455-8C7C-0EC045A56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0ED487E-DF6C-4C63-A7C5-4E55C3D7F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2" action="ppaction://hlinksldjump"/>
              </a:rPr>
              <a:t>4.3.1  </a:t>
            </a:r>
            <a:r>
              <a:rPr lang="zh-CN" altLang="en-US">
                <a:hlinkClick r:id="rId2" action="ppaction://hlinksldjump"/>
              </a:rPr>
              <a:t>局部变量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3" action="ppaction://hlinksldjump"/>
              </a:rPr>
              <a:t>4.3.2  </a:t>
            </a:r>
            <a:r>
              <a:rPr lang="zh-CN" altLang="en-US">
                <a:hlinkClick r:id="rId3" action="ppaction://hlinksldjump"/>
              </a:rPr>
              <a:t>全局变量</a:t>
            </a:r>
            <a:endParaRPr lang="zh-CN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0F8EF20-2B12-4B79-8672-18863DD10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4.3  </a:t>
            </a:r>
            <a:r>
              <a:rPr lang="zh-CN" altLang="en-US"/>
              <a:t>变量的作用域</a:t>
            </a:r>
          </a:p>
        </p:txBody>
      </p:sp>
      <p:sp>
        <p:nvSpPr>
          <p:cNvPr id="3379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6E4E29B8-3F86-43F9-988E-FDA109BB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7B1DADC-BCCB-4C75-A264-0A47BE167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495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作用域</a:t>
            </a:r>
            <a:r>
              <a:rPr lang="zh-CN" altLang="en-US" sz="2400"/>
              <a:t>：</a:t>
            </a:r>
            <a:r>
              <a:rPr lang="zh-CN" altLang="zh-CN" sz="2400"/>
              <a:t>数据能够使用的范围。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按作用域的大小可把变量分为局部变量和全局变量。</a:t>
            </a:r>
            <a:r>
              <a:rPr lang="en-US" altLang="zh-CN" sz="2400"/>
              <a:t>      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</a:rPr>
              <a:t>局部变量</a:t>
            </a:r>
            <a:r>
              <a:rPr lang="zh-CN" altLang="en-US" sz="2400"/>
              <a:t>：</a:t>
            </a:r>
            <a:r>
              <a:rPr lang="zh-CN" altLang="zh-CN" sz="2400"/>
              <a:t>在函数或者类内说明的变量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</a:rPr>
              <a:t>局部变量的作用域（块作用域）</a:t>
            </a:r>
            <a:r>
              <a:rPr lang="zh-CN" altLang="en-US" sz="2400"/>
              <a:t>：局部变量仅在定义它的函数或类内起作用，在这个范围之外不能使用这些变量。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函数内部使用的局部变量包括形参和函数体内定义的变量。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不同函数如果使用相同的参数或变量，它们仅在其所在函数体内有效，互不影响。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在函数体内定义的变量，其作用域从说明语句开始直到该函数结束为止。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B17E65F-8CA6-4889-A6C7-B79415B72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/>
              <a:t>4.3.1  </a:t>
            </a:r>
            <a:r>
              <a:rPr lang="zh-CN" altLang="en-US" sz="3200" b="1"/>
              <a:t>局部变量</a:t>
            </a:r>
          </a:p>
        </p:txBody>
      </p:sp>
      <p:sp>
        <p:nvSpPr>
          <p:cNvPr id="55300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9C145FD3-8957-4AFA-92D3-153E0F933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6D61EBC-9D8B-4110-BCD9-FEDCAC135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724400"/>
          </a:xfrm>
        </p:spPr>
        <p:txBody>
          <a:bodyPr/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全局变量：在函数和类外部定义的变量。</a:t>
            </a:r>
            <a:endParaRPr lang="en-US" altLang="zh-CN" sz="2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全局变量的作用域（文件作用域）：从说明点开始直到文件结束。</a:t>
            </a:r>
            <a:endParaRPr lang="en-US" altLang="zh-CN" sz="2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全局变量作用：利用全局变量可以减少参数数量和数据传递时间。但是，全局变量会降低程序的通用性和程序的可读性，并且始终占用内存，所以应尽量减少使用全局变量。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如果全局变量与函数的局部变量同名，在函数的局部变量的作用域内，同名的全局变量无效。为了在函数体内使用与局部变量同名的全局变量，应在全局变量前使用作用域作用符</a:t>
            </a:r>
            <a:r>
              <a:rPr lang="zh-CN" altLang="en-US" sz="2400" dirty="0">
                <a:solidFill>
                  <a:srgbClr val="FF0000"/>
                </a:solidFill>
              </a:rPr>
              <a:t>“：：”</a:t>
            </a:r>
            <a:r>
              <a:rPr lang="zh-CN" altLang="en-US" sz="2400" dirty="0"/>
              <a:t>。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2103DB9-AA78-4E6E-B2A4-5D06C64D6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/>
              <a:t>4.3.2  </a:t>
            </a:r>
            <a:r>
              <a:rPr lang="zh-CN" altLang="en-US" sz="3200" b="1"/>
              <a:t>全局变量</a:t>
            </a: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36BAAEA-8A58-4C9D-9037-12FB5DA29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838200"/>
            <a:ext cx="8077200" cy="5105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2400" dirty="0"/>
              <a:t>【例</a:t>
            </a:r>
            <a:r>
              <a:rPr lang="en-US" altLang="zh-CN" sz="2400" dirty="0"/>
              <a:t>4.9</a:t>
            </a:r>
            <a:r>
              <a:rPr lang="zh-CN" altLang="zh-CN" sz="2400" dirty="0"/>
              <a:t>】全局变量和局部变量的使用。</a:t>
            </a:r>
          </a:p>
          <a:p>
            <a:r>
              <a:rPr lang="en-US" altLang="zh-CN" sz="2400" dirty="0"/>
              <a:t>#include&lt;iostream&gt;</a:t>
            </a:r>
            <a:endParaRPr lang="zh-CN" altLang="zh-CN" sz="2400" dirty="0"/>
          </a:p>
          <a:p>
            <a:r>
              <a:rPr lang="en-US" altLang="zh-CN" sz="2400" dirty="0"/>
              <a:t>using namespace std;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int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=3;	</a:t>
            </a:r>
            <a:r>
              <a:rPr lang="en-US" altLang="zh-CN" sz="2400" dirty="0"/>
              <a:t>	//</a:t>
            </a:r>
            <a:r>
              <a:rPr lang="zh-CN" altLang="zh-CN" sz="2400" dirty="0"/>
              <a:t>定义了</a:t>
            </a:r>
            <a:r>
              <a:rPr lang="zh-CN" altLang="en-US" sz="2400" dirty="0"/>
              <a:t>全局</a:t>
            </a:r>
            <a:r>
              <a:rPr lang="zh-CN" altLang="zh-CN" sz="2400" dirty="0"/>
              <a:t>变量</a:t>
            </a:r>
            <a:r>
              <a:rPr lang="en-US" altLang="zh-CN" sz="2400" dirty="0" err="1"/>
              <a:t>i</a:t>
            </a:r>
            <a:endParaRPr lang="zh-CN" altLang="zh-CN" sz="2400" dirty="0"/>
          </a:p>
          <a:p>
            <a:r>
              <a:rPr lang="en-US" altLang="zh-CN" sz="2400" dirty="0"/>
              <a:t>int main()</a:t>
            </a:r>
            <a:endParaRPr lang="zh-CN" altLang="zh-CN" sz="2400" dirty="0"/>
          </a:p>
          <a:p>
            <a:r>
              <a:rPr lang="en-US" altLang="zh-CN" sz="2400" dirty="0"/>
              <a:t>{ 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     double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=2.2;  </a:t>
            </a:r>
            <a:r>
              <a:rPr lang="en-US" altLang="zh-CN" sz="2400" dirty="0"/>
              <a:t>//</a:t>
            </a:r>
            <a:r>
              <a:rPr lang="zh-CN" altLang="zh-CN" sz="2400" dirty="0"/>
              <a:t>定义了局部变量</a:t>
            </a:r>
            <a:r>
              <a:rPr lang="en-US" altLang="zh-CN" sz="2400" dirty="0" err="1"/>
              <a:t>i</a:t>
            </a:r>
            <a:endParaRPr lang="zh-CN" altLang="zh-CN" sz="2400" dirty="0"/>
          </a:p>
          <a:p>
            <a:r>
              <a:rPr lang="en-US" altLang="zh-CN" sz="2400" dirty="0"/>
              <a:t>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</a:t>
            </a:r>
            <a:r>
              <a:rPr lang="zh-CN" altLang="zh-CN" sz="2400" dirty="0"/>
              <a:t>局部变量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zh-CN" altLang="zh-CN" sz="2400" dirty="0"/>
              <a:t>是</a:t>
            </a:r>
            <a:r>
              <a:rPr lang="en-US" altLang="zh-CN" sz="2400" dirty="0"/>
              <a:t> "&lt;&lt;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&lt;&lt;"\n";</a:t>
            </a:r>
            <a:endParaRPr lang="zh-CN" altLang="zh-CN" sz="2400" dirty="0"/>
          </a:p>
          <a:p>
            <a:r>
              <a:rPr lang="en-US" altLang="zh-CN" sz="2400" dirty="0"/>
              <a:t>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</a:t>
            </a:r>
            <a:r>
              <a:rPr lang="zh-CN" altLang="zh-CN" sz="2400" dirty="0"/>
              <a:t>全局变量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zh-CN" altLang="zh-CN" sz="2400" dirty="0"/>
              <a:t>是</a:t>
            </a:r>
            <a:r>
              <a:rPr lang="en-US" altLang="zh-CN" sz="2400" dirty="0"/>
              <a:t>"&lt;&lt;::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&lt;&lt;"\n";</a:t>
            </a:r>
            <a:endParaRPr lang="zh-CN" altLang="zh-CN" sz="2400" dirty="0"/>
          </a:p>
          <a:p>
            <a:r>
              <a:rPr lang="en-US" altLang="zh-CN" sz="2400" dirty="0"/>
              <a:t>     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717AE4DB-CAB3-4352-A5A8-710F1FB8E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1066800"/>
            <a:ext cx="2590800" cy="12001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运行结果：</a:t>
            </a:r>
          </a:p>
          <a:p>
            <a:pPr>
              <a:defRPr/>
            </a:pPr>
            <a:r>
              <a:rPr lang="zh-CN" altLang="zh-CN" sz="2400" dirty="0"/>
              <a:t>局部变量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zh-CN" altLang="zh-CN" sz="2400" dirty="0"/>
              <a:t>是</a:t>
            </a:r>
            <a:r>
              <a:rPr lang="en-US" altLang="zh-CN" sz="2400" dirty="0"/>
              <a:t>2.2</a:t>
            </a:r>
            <a:endParaRPr lang="zh-CN" altLang="zh-CN" sz="2400" dirty="0"/>
          </a:p>
          <a:p>
            <a:pPr>
              <a:defRPr/>
            </a:pPr>
            <a:r>
              <a:rPr lang="zh-CN" altLang="zh-CN" sz="2400" dirty="0"/>
              <a:t>全局变量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zh-CN" altLang="zh-CN" sz="2400" dirty="0"/>
              <a:t>是</a:t>
            </a:r>
            <a:r>
              <a:rPr lang="en-US" altLang="zh-CN" sz="2400" dirty="0"/>
              <a:t>3</a:t>
            </a:r>
            <a:endParaRPr lang="zh-CN" altLang="zh-CN" sz="2400" dirty="0"/>
          </a:p>
        </p:txBody>
      </p:sp>
      <p:sp>
        <p:nvSpPr>
          <p:cNvPr id="56326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7B8F5D58-A0CC-4673-8F1D-5FDC6014D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DFBF0BF-FFFF-4186-8B0F-741078211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2" action="ppaction://hlinksldjump"/>
              </a:rPr>
              <a:t>4.4.1  </a:t>
            </a:r>
            <a:r>
              <a:rPr lang="zh-CN" altLang="en-US">
                <a:hlinkClick r:id="rId2" action="ppaction://hlinksldjump"/>
              </a:rPr>
              <a:t>内联函数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3" action="ppaction://hlinksldjump"/>
              </a:rPr>
              <a:t>4.4.2  </a:t>
            </a:r>
            <a:r>
              <a:rPr lang="zh-CN" altLang="en-US">
                <a:hlinkClick r:id="rId3" action="ppaction://hlinksldjump"/>
              </a:rPr>
              <a:t>函数重载</a:t>
            </a:r>
            <a:endParaRPr lang="en-US" altLang="zh-CN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4" action="ppaction://hlinksldjump"/>
              </a:rPr>
              <a:t>4.4.3  </a:t>
            </a:r>
            <a:r>
              <a:rPr lang="zh-CN" altLang="en-US">
                <a:hlinkClick r:id="rId4" action="ppaction://hlinksldjump"/>
              </a:rPr>
              <a:t>带默认参数值的函数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endParaRPr lang="zh-C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0188104-0EF0-4863-BBF1-1EB6AC628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/>
              <a:t>4.4  C++</a:t>
            </a:r>
            <a:r>
              <a:rPr lang="zh-CN" altLang="en-US" b="1"/>
              <a:t>对函数的扩充</a:t>
            </a:r>
          </a:p>
        </p:txBody>
      </p:sp>
      <p:sp>
        <p:nvSpPr>
          <p:cNvPr id="33797" name="AutoShape 5">
            <a:hlinkClick r:id="rId5" action="ppaction://hlinksldjump"/>
            <a:extLst>
              <a:ext uri="{FF2B5EF4-FFF2-40B4-BE49-F238E27FC236}">
                <a16:creationId xmlns:a16="http://schemas.microsoft.com/office/drawing/2014/main" id="{2EBB432E-5D75-49FD-A662-06C7DB38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48FB0B6-FAFC-489E-8E4E-D3BE87AEF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229600" cy="4572000"/>
          </a:xfrm>
        </p:spPr>
        <p:txBody>
          <a:bodyPr/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函数调用</a:t>
            </a:r>
            <a:r>
              <a:rPr lang="zh-CN" altLang="en-US" sz="2400"/>
              <a:t>时会出现</a:t>
            </a:r>
            <a:r>
              <a:rPr lang="zh-CN" altLang="zh-CN" sz="2400"/>
              <a:t>执行顺序转移</a:t>
            </a:r>
            <a:r>
              <a:rPr lang="zh-CN" altLang="en-US" sz="2400"/>
              <a:t>和调用信息的存储情况，</a:t>
            </a:r>
            <a:r>
              <a:rPr lang="zh-CN" altLang="zh-CN" sz="2400"/>
              <a:t>需要一定的时间和空间方面的开销，影响程序的执行效率，所以引入内联函数解决函数调用的效率问题。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若函数被定义为内联函数，则在程序编译时，</a:t>
            </a:r>
            <a:r>
              <a:rPr lang="zh-CN" altLang="en-US" sz="2400"/>
              <a:t>将</a:t>
            </a:r>
            <a:r>
              <a:rPr lang="zh-CN" altLang="zh-CN" sz="2400"/>
              <a:t>函数调用表达式</a:t>
            </a:r>
            <a:r>
              <a:rPr lang="zh-CN" altLang="en-US" sz="2400"/>
              <a:t>直接</a:t>
            </a:r>
            <a:r>
              <a:rPr lang="zh-CN" altLang="zh-CN" sz="2400"/>
              <a:t>用内联函数的函数体进行替换。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通常将函数体只由几条语句组成的小函数定义为内联函数。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内联函数定义形式：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             </a:t>
            </a:r>
            <a:r>
              <a:rPr lang="en-US" altLang="zh-CN" sz="2400">
                <a:solidFill>
                  <a:srgbClr val="FF0000"/>
                </a:solidFill>
              </a:rPr>
              <a:t>inline  </a:t>
            </a:r>
            <a:r>
              <a:rPr lang="zh-CN" altLang="zh-CN" sz="2400">
                <a:solidFill>
                  <a:srgbClr val="FF0000"/>
                </a:solidFill>
              </a:rPr>
              <a:t>函数类型</a:t>
            </a:r>
            <a:r>
              <a:rPr lang="en-US" altLang="zh-CN" sz="2400">
                <a:solidFill>
                  <a:srgbClr val="FF0000"/>
                </a:solidFill>
              </a:rPr>
              <a:t>  </a:t>
            </a:r>
            <a:r>
              <a:rPr lang="zh-CN" altLang="zh-CN" sz="2400">
                <a:solidFill>
                  <a:srgbClr val="FF0000"/>
                </a:solidFill>
              </a:rPr>
              <a:t>函数名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zh-CN" sz="2400">
                <a:solidFill>
                  <a:srgbClr val="FF0000"/>
                </a:solidFill>
              </a:rPr>
              <a:t>形式参数表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             </a:t>
            </a:r>
            <a:r>
              <a:rPr lang="en-US" altLang="zh-CN" sz="2400">
                <a:solidFill>
                  <a:srgbClr val="FF0000"/>
                </a:solidFill>
              </a:rPr>
              <a:t>{   </a:t>
            </a:r>
            <a:r>
              <a:rPr lang="zh-CN" altLang="zh-CN" sz="2400">
                <a:solidFill>
                  <a:srgbClr val="FF0000"/>
                </a:solidFill>
              </a:rPr>
              <a:t>函数体</a:t>
            </a:r>
            <a:r>
              <a:rPr lang="en-US" altLang="zh-CN" sz="2400">
                <a:solidFill>
                  <a:srgbClr val="FF0000"/>
                </a:solidFill>
              </a:rPr>
              <a:t>    }</a:t>
            </a: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FEB6D3F-B2C3-4412-AB92-CEC3826AF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/>
              <a:t>4.4.1  </a:t>
            </a:r>
            <a:r>
              <a:rPr lang="zh-CN" altLang="en-US" sz="3200" b="1"/>
              <a:t>内联函数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58C9020-B1BC-45D9-9DD4-0BC320476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685800"/>
            <a:ext cx="8153400" cy="5715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2400" dirty="0"/>
              <a:t>【例</a:t>
            </a:r>
            <a:r>
              <a:rPr lang="en-US" altLang="zh-CN" sz="2400" dirty="0"/>
              <a:t>4.10</a:t>
            </a:r>
            <a:r>
              <a:rPr lang="zh-CN" altLang="zh-CN" sz="2400" dirty="0"/>
              <a:t>】利用内联函数计算圆的面积。</a:t>
            </a:r>
          </a:p>
          <a:p>
            <a:r>
              <a:rPr lang="en-US" altLang="zh-CN" sz="2400" dirty="0"/>
              <a:t>#include&lt;iostream&gt;</a:t>
            </a:r>
            <a:endParaRPr lang="zh-CN" altLang="zh-CN" sz="2400" dirty="0"/>
          </a:p>
          <a:p>
            <a:r>
              <a:rPr lang="en-US" altLang="zh-CN" sz="2400" dirty="0"/>
              <a:t>using namespace std;</a:t>
            </a:r>
            <a:endParaRPr lang="zh-CN" altLang="zh-CN" sz="2400" dirty="0"/>
          </a:p>
          <a:p>
            <a:r>
              <a:rPr lang="en-US" altLang="zh-CN" sz="2400" dirty="0"/>
              <a:t>inline double area(double radius)	//</a:t>
            </a:r>
            <a:r>
              <a:rPr lang="zh-CN" altLang="zh-CN" sz="2400" dirty="0"/>
              <a:t>定义内联函数</a:t>
            </a:r>
            <a:endParaRPr lang="en-US" altLang="zh-CN" sz="2400" dirty="0"/>
          </a:p>
          <a:p>
            <a:r>
              <a:rPr lang="zh-CN" altLang="zh-CN" sz="2400" dirty="0"/>
              <a:t> </a:t>
            </a:r>
            <a:r>
              <a:rPr lang="en-US" altLang="zh-CN" sz="2400" dirty="0"/>
              <a:t>{   return 3.14*radius*radius;   }</a:t>
            </a:r>
            <a:endParaRPr lang="zh-CN" altLang="zh-CN" sz="2400" dirty="0"/>
          </a:p>
          <a:p>
            <a:r>
              <a:rPr lang="en-US" altLang="zh-CN" sz="2400" dirty="0"/>
              <a:t>int main()</a:t>
            </a:r>
            <a:endParaRPr lang="zh-CN" altLang="zh-CN" sz="2400" dirty="0"/>
          </a:p>
          <a:p>
            <a:r>
              <a:rPr lang="en-US" altLang="zh-CN" sz="2400" dirty="0"/>
              <a:t>{  double </a:t>
            </a:r>
            <a:r>
              <a:rPr lang="en-US" altLang="zh-CN" sz="2400" dirty="0" err="1"/>
              <a:t>area,r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</a:t>
            </a:r>
            <a:r>
              <a:rPr lang="zh-CN" altLang="zh-CN" sz="2400" dirty="0"/>
              <a:t>请输入半径值</a:t>
            </a:r>
            <a:r>
              <a:rPr lang="en-US" altLang="zh-CN" sz="2400" dirty="0"/>
              <a:t>:";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&gt;&gt;r;</a:t>
            </a:r>
            <a:endParaRPr lang="zh-CN" altLang="zh-CN" sz="2400" dirty="0"/>
          </a:p>
          <a:p>
            <a:r>
              <a:rPr lang="en-US" altLang="zh-CN" sz="2400" dirty="0"/>
              <a:t>    area=area(r);    //</a:t>
            </a:r>
            <a:r>
              <a:rPr lang="zh-CN" altLang="zh-CN" sz="2400" dirty="0"/>
              <a:t>调用内联函数，编译时被替换为函数体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</a:t>
            </a:r>
            <a:r>
              <a:rPr lang="zh-CN" altLang="zh-CN" sz="2400" dirty="0"/>
              <a:t>圆的面积为：</a:t>
            </a:r>
            <a:r>
              <a:rPr lang="en-US" altLang="zh-CN" sz="2400" dirty="0"/>
              <a:t>"&lt;&lt;area&lt;&lt;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    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98886F89-8C49-4659-9BBB-4E56A262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2895600"/>
            <a:ext cx="3124200" cy="12001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运行结果：</a:t>
            </a:r>
          </a:p>
          <a:p>
            <a:pPr>
              <a:defRPr/>
            </a:pPr>
            <a:r>
              <a:rPr lang="zh-CN" altLang="zh-CN" sz="2400" dirty="0"/>
              <a:t>请输入半径值：</a:t>
            </a:r>
            <a:r>
              <a:rPr lang="en-US" altLang="zh-CN" sz="2400" dirty="0"/>
              <a:t>2.5</a:t>
            </a:r>
            <a:endParaRPr lang="zh-CN" altLang="zh-CN" sz="2400" dirty="0"/>
          </a:p>
          <a:p>
            <a:pPr>
              <a:defRPr/>
            </a:pPr>
            <a:r>
              <a:rPr lang="zh-CN" altLang="zh-CN" sz="2400" dirty="0"/>
              <a:t>圆的面积为：</a:t>
            </a:r>
            <a:r>
              <a:rPr lang="en-US" altLang="zh-CN" sz="2400" dirty="0"/>
              <a:t>19.625</a:t>
            </a:r>
            <a:endParaRPr lang="zh-CN" altLang="zh-CN" sz="2400" dirty="0"/>
          </a:p>
        </p:txBody>
      </p:sp>
      <p:sp>
        <p:nvSpPr>
          <p:cNvPr id="34823" name="AutoShape 7">
            <a:hlinkClick r:id="rId2" action="ppaction://hlinksldjump"/>
            <a:extLst>
              <a:ext uri="{FF2B5EF4-FFF2-40B4-BE49-F238E27FC236}">
                <a16:creationId xmlns:a16="http://schemas.microsoft.com/office/drawing/2014/main" id="{410A9A47-3E0C-47E6-B141-1B990731C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BC146B5-84FF-4BF4-84CA-057D81847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848600" cy="4648200"/>
          </a:xfrm>
        </p:spPr>
        <p:txBody>
          <a:bodyPr/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/>
              <a:t>函数重载：指同一个函数名可以对应着多个不同函数的实现。</a:t>
            </a:r>
            <a:endParaRPr lang="en-US" altLang="zh-CN" sz="2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要实现函数重载，在定义多个同名的函数时，要求各个函数间在参数的个数、顺序或类型上必须要有区别，编译器通过函数的参数个数、参数类型和参数顺序来区分。</a:t>
            </a:r>
            <a:endParaRPr lang="zh-CN" altLang="en-US" sz="2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zh-CN" altLang="en-US" sz="2400" dirty="0"/>
              <a:t>函数的返回类型不能区分不同的函数体。 </a:t>
            </a:r>
            <a:endParaRPr lang="en-US" altLang="zh-CN" sz="2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sum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int,int,int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         double   </a:t>
            </a:r>
            <a:r>
              <a:rPr lang="en-US" altLang="zh-CN" sz="2400" dirty="0">
                <a:solidFill>
                  <a:srgbClr val="FF0000"/>
                </a:solidFill>
              </a:rPr>
              <a:t>sum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double,double,double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marL="0" indent="0">
              <a:lnSpc>
                <a:spcPts val="2875"/>
              </a:lnSpc>
              <a:buClr>
                <a:srgbClr val="0070C0"/>
              </a:buClr>
              <a:defRPr/>
            </a:pPr>
            <a:endParaRPr lang="zh-CN" altLang="en-US" sz="2400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E95FAAC-91DD-401B-883D-88D0CDCC2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/>
              <a:t>4.4.2  </a:t>
            </a:r>
            <a:r>
              <a:rPr lang="zh-CN" altLang="en-US" sz="3200" b="1"/>
              <a:t>函数重载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02FD4A3-7299-446A-B88D-23FAD4ECF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0088" y="685800"/>
            <a:ext cx="8153400" cy="5791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2000" dirty="0"/>
              <a:t>【例</a:t>
            </a:r>
            <a:r>
              <a:rPr lang="en-US" altLang="zh-CN" sz="2000" dirty="0"/>
              <a:t>4.11</a:t>
            </a:r>
            <a:r>
              <a:rPr lang="zh-CN" altLang="zh-CN" sz="2000" dirty="0"/>
              <a:t>】定义两个同名的求</a:t>
            </a:r>
            <a:r>
              <a:rPr lang="en-US" altLang="zh-CN" sz="2000" dirty="0"/>
              <a:t>3</a:t>
            </a:r>
            <a:r>
              <a:rPr lang="zh-CN" altLang="zh-CN" sz="2000" dirty="0"/>
              <a:t>个操作数和的函数，其中，</a:t>
            </a:r>
            <a:r>
              <a:rPr lang="en-US" altLang="zh-CN" sz="2000" dirty="0"/>
              <a:t>3</a:t>
            </a:r>
            <a:r>
              <a:rPr lang="zh-CN" altLang="zh-CN" sz="2000" dirty="0"/>
              <a:t>个操作数可以都是整型数，也可以是实型数。</a:t>
            </a:r>
          </a:p>
          <a:p>
            <a:r>
              <a:rPr lang="en-US" altLang="zh-CN" sz="2000" dirty="0"/>
              <a:t>#include&lt;iostream&gt;</a:t>
            </a:r>
            <a:endParaRPr lang="zh-CN" altLang="zh-CN" sz="2000" dirty="0"/>
          </a:p>
          <a:p>
            <a:r>
              <a:rPr lang="en-US" altLang="zh-CN" sz="2000" dirty="0"/>
              <a:t>#include&lt;string&gt;</a:t>
            </a:r>
            <a:endParaRPr lang="zh-CN" altLang="zh-CN" sz="2000" dirty="0"/>
          </a:p>
          <a:p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r>
              <a:rPr lang="en-US" altLang="zh-CN" sz="2000" dirty="0"/>
              <a:t>int sum(</a:t>
            </a:r>
            <a:r>
              <a:rPr lang="en-US" altLang="zh-CN" sz="2000" dirty="0" err="1"/>
              <a:t>int,int,int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r>
              <a:rPr lang="en-US" altLang="zh-CN" sz="2000" dirty="0"/>
              <a:t>double sum(</a:t>
            </a:r>
            <a:r>
              <a:rPr lang="en-US" altLang="zh-CN" sz="2000" dirty="0" err="1"/>
              <a:t>double,double,double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r>
              <a:rPr lang="en-US" altLang="zh-CN" sz="2000" dirty="0"/>
              <a:t>int main()</a:t>
            </a:r>
            <a:endParaRPr lang="zh-CN" altLang="zh-CN" sz="2000" dirty="0"/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&lt;&lt;"Int:"&lt;&lt;sum(2,3,4)&lt;&lt;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&lt;&lt;"Double:"&lt;&lt;sum(1.4,2.7,3.8)&lt;&lt;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    return  0;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int sum(int </a:t>
            </a:r>
            <a:r>
              <a:rPr lang="en-US" altLang="zh-CN" sz="2000" dirty="0" err="1"/>
              <a:t>a,int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b,int</a:t>
            </a:r>
            <a:r>
              <a:rPr lang="en-US" altLang="zh-CN" sz="2000" dirty="0"/>
              <a:t> c)</a:t>
            </a:r>
            <a:endParaRPr lang="zh-CN" altLang="zh-CN" sz="2000" dirty="0"/>
          </a:p>
          <a:p>
            <a:r>
              <a:rPr lang="en-US" altLang="zh-CN" sz="2000" dirty="0"/>
              <a:t>{   return </a:t>
            </a:r>
            <a:r>
              <a:rPr lang="en-US" altLang="zh-CN" sz="2000" dirty="0" err="1"/>
              <a:t>a+b+c</a:t>
            </a:r>
            <a:r>
              <a:rPr lang="en-US" altLang="zh-CN" sz="2000" dirty="0"/>
              <a:t>;   }</a:t>
            </a:r>
            <a:endParaRPr lang="zh-CN" altLang="zh-CN" sz="2000" dirty="0"/>
          </a:p>
          <a:p>
            <a:r>
              <a:rPr lang="en-US" altLang="zh-CN" sz="2000" dirty="0"/>
              <a:t>double sum(double </a:t>
            </a:r>
            <a:r>
              <a:rPr lang="en-US" altLang="zh-CN" sz="2000" dirty="0" err="1"/>
              <a:t>a,double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b,double</a:t>
            </a:r>
            <a:r>
              <a:rPr lang="en-US" altLang="zh-CN" sz="2000" dirty="0"/>
              <a:t> c)</a:t>
            </a:r>
            <a:endParaRPr lang="zh-CN" altLang="zh-CN" sz="2000" dirty="0"/>
          </a:p>
          <a:p>
            <a:r>
              <a:rPr lang="en-US" altLang="zh-CN" sz="2000" dirty="0"/>
              <a:t>{   return </a:t>
            </a:r>
            <a:r>
              <a:rPr lang="en-US" altLang="zh-CN" sz="2000" dirty="0" err="1"/>
              <a:t>a+b+c</a:t>
            </a:r>
            <a:r>
              <a:rPr lang="en-US" altLang="zh-CN" sz="2000" dirty="0"/>
              <a:t>;   }</a:t>
            </a:r>
            <a:endParaRPr lang="zh-CN" altLang="zh-CN" sz="2000" dirty="0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A8B88195-50CA-4A30-9A42-6852D9FD1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219200"/>
            <a:ext cx="1828800" cy="1016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/>
              <a:t>运行结果：</a:t>
            </a:r>
            <a:endParaRPr lang="zh-CN" altLang="en-US" sz="2000" dirty="0"/>
          </a:p>
          <a:p>
            <a:pPr>
              <a:defRPr/>
            </a:pPr>
            <a:r>
              <a:rPr lang="en-US" altLang="zh-CN" sz="2000" dirty="0"/>
              <a:t>Int:9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dirty="0"/>
              <a:t>Double:7.9</a:t>
            </a:r>
            <a:endParaRPr lang="zh-CN" altLang="zh-CN" sz="2000" dirty="0"/>
          </a:p>
        </p:txBody>
      </p:sp>
      <p:sp>
        <p:nvSpPr>
          <p:cNvPr id="59398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B95649B9-C358-4C78-8EF9-F74AE57FF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69248D7-DAA8-45B9-A723-D072C80CE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函数是</a:t>
            </a:r>
            <a:r>
              <a:rPr lang="en-US" altLang="zh-CN" sz="2400" dirty="0"/>
              <a:t>C++</a:t>
            </a:r>
            <a:r>
              <a:rPr lang="zh-CN" altLang="zh-CN" sz="2400" dirty="0"/>
              <a:t>程序设计中具有独立功能的一段程序，是</a:t>
            </a:r>
            <a:r>
              <a:rPr lang="en-US" altLang="zh-CN" sz="2400" dirty="0"/>
              <a:t>C++</a:t>
            </a:r>
            <a:r>
              <a:rPr lang="zh-CN" altLang="zh-CN" sz="2400" dirty="0"/>
              <a:t>程序的主要组成部分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一个</a:t>
            </a:r>
            <a:r>
              <a:rPr lang="en-US" altLang="zh-CN" sz="2400" dirty="0"/>
              <a:t>C++</a:t>
            </a:r>
            <a:r>
              <a:rPr lang="zh-CN" altLang="zh-CN" sz="2400" dirty="0"/>
              <a:t>程序可由一个主函数和若干个其他函数构成。</a:t>
            </a:r>
            <a:r>
              <a:rPr lang="en-US" altLang="zh-CN" sz="2400" dirty="0"/>
              <a:t>C++</a:t>
            </a:r>
            <a:r>
              <a:rPr lang="zh-CN" altLang="zh-CN" sz="2400" dirty="0"/>
              <a:t>程序都是由主函数开始执行的。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C++</a:t>
            </a:r>
            <a:r>
              <a:rPr lang="zh-CN" altLang="zh-CN" sz="2400" dirty="0"/>
              <a:t>中，</a:t>
            </a:r>
            <a:r>
              <a:rPr lang="zh-CN" altLang="en-US" sz="2400" dirty="0"/>
              <a:t>程序中用到的</a:t>
            </a:r>
            <a:r>
              <a:rPr lang="zh-CN" altLang="zh-CN" sz="2400" dirty="0"/>
              <a:t>函数必须“先定义，后使用”。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函数定义格式：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>
                <a:solidFill>
                  <a:srgbClr val="CC3300"/>
                </a:solidFill>
              </a:rPr>
              <a:t>       函数类型  函数名</a:t>
            </a:r>
            <a:r>
              <a:rPr lang="en-US" altLang="zh-CN" sz="2400" dirty="0">
                <a:solidFill>
                  <a:srgbClr val="CC3300"/>
                </a:solidFill>
              </a:rPr>
              <a:t>(</a:t>
            </a:r>
            <a:r>
              <a:rPr lang="zh-CN" altLang="en-US" sz="2400" dirty="0">
                <a:solidFill>
                  <a:srgbClr val="CC3300"/>
                </a:solidFill>
              </a:rPr>
              <a:t>参数表</a:t>
            </a:r>
            <a:r>
              <a:rPr lang="en-US" altLang="zh-CN" sz="2400" dirty="0">
                <a:solidFill>
                  <a:srgbClr val="CC3300"/>
                </a:solidFill>
              </a:rPr>
              <a:t>)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CC3300"/>
                </a:solidFill>
              </a:rPr>
              <a:t>       {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CC3300"/>
                </a:solidFill>
              </a:rPr>
              <a:t>                   </a:t>
            </a:r>
            <a:r>
              <a:rPr lang="zh-CN" altLang="en-US" sz="2400" dirty="0">
                <a:solidFill>
                  <a:srgbClr val="CC3300"/>
                </a:solidFill>
              </a:rPr>
              <a:t>函数体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CC3300"/>
                </a:solidFill>
              </a:rPr>
              <a:t>       }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>
              <a:solidFill>
                <a:srgbClr val="CC33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DEE37A6-044C-4DB1-B870-2420ED297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4.1.1  </a:t>
            </a:r>
            <a:r>
              <a:rPr lang="zh-CN" altLang="en-US" sz="3200" b="1"/>
              <a:t>函数定义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CBC82CE-02C4-421B-ADCC-92D1A9CEE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8839200" cy="4876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函数调用时，在函数的声明或定义中预先给出默认形参值，调用时如给出实参，则采用实参值，否则采用默认形参值。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在</a:t>
            </a:r>
            <a:r>
              <a:rPr lang="en-US" altLang="zh-CN" sz="2400" dirty="0"/>
              <a:t>C++</a:t>
            </a:r>
            <a:r>
              <a:rPr lang="zh-CN" altLang="zh-CN" sz="2400" dirty="0"/>
              <a:t>中可以为函数指定默认的形参值，在函数调用时，按从左到右的顺序将实参和形参结合，若参数不够，则后续形参取默认值。</a:t>
            </a:r>
            <a:endParaRPr lang="en-US" altLang="zh-CN" sz="2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/>
              <a:t>例：</a:t>
            </a: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c=3</a:t>
            </a:r>
            <a:r>
              <a:rPr lang="en-US" altLang="zh-CN" sz="2400" dirty="0"/>
              <a:t>);     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默认形参值必须由右向左的顺序定义。如：</a:t>
            </a:r>
          </a:p>
          <a:p>
            <a:pPr marL="0" indent="0">
              <a:lnSpc>
                <a:spcPts val="2875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b,int</a:t>
            </a:r>
            <a:r>
              <a:rPr lang="en-US" altLang="zh-CN" sz="2400" dirty="0"/>
              <a:t> c=3);  //</a:t>
            </a:r>
            <a:r>
              <a:rPr lang="zh-CN" altLang="en-US" sz="2400" dirty="0"/>
              <a:t>正确    </a:t>
            </a:r>
            <a:endParaRPr lang="en-US" altLang="zh-CN" sz="2400" dirty="0"/>
          </a:p>
          <a:p>
            <a:pPr marL="0" indent="0">
              <a:lnSpc>
                <a:spcPts val="2875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a=1,int b=2,int c);     //</a:t>
            </a:r>
            <a:r>
              <a:rPr lang="zh-CN" altLang="en-US" sz="2400" dirty="0"/>
              <a:t>错误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使用带默认参数的函数时，只能在函数定义或声明中的一个位置给出默认值。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531345F-E279-499D-88AC-C82BDA846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/>
              <a:t>4.4.3  </a:t>
            </a:r>
            <a:r>
              <a:rPr lang="zh-CN" altLang="en-US" sz="3200" b="1"/>
              <a:t>带默认参数值的函数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51AE266-1E36-42BE-8222-2E69AA429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"/>
            <a:ext cx="8763000" cy="6553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2000" dirty="0"/>
              <a:t>【例</a:t>
            </a:r>
            <a:r>
              <a:rPr lang="en-US" altLang="zh-CN" sz="2000" dirty="0"/>
              <a:t>4.12</a:t>
            </a:r>
            <a:r>
              <a:rPr lang="zh-CN" altLang="zh-CN" sz="2000" dirty="0"/>
              <a:t>】利用参数的默认值，定义一个函数实现求</a:t>
            </a:r>
            <a:r>
              <a:rPr lang="en-US" altLang="zh-CN" sz="2000" dirty="0"/>
              <a:t>2</a:t>
            </a:r>
            <a:r>
              <a:rPr lang="zh-CN" altLang="zh-CN" sz="2000" dirty="0"/>
              <a:t>个或</a:t>
            </a:r>
            <a:r>
              <a:rPr lang="en-US" altLang="zh-CN" sz="2000" dirty="0"/>
              <a:t>3</a:t>
            </a:r>
            <a:r>
              <a:rPr lang="zh-CN" altLang="zh-CN" sz="2000" dirty="0"/>
              <a:t>个正整数中的最大值的功能。</a:t>
            </a:r>
          </a:p>
          <a:p>
            <a:r>
              <a:rPr lang="en-US" altLang="zh-CN" sz="2000" dirty="0"/>
              <a:t>#include&lt;iostream&gt;</a:t>
            </a:r>
            <a:endParaRPr lang="zh-CN" altLang="zh-CN" sz="2000" dirty="0"/>
          </a:p>
          <a:p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r>
              <a:rPr lang="en-US" altLang="zh-CN" sz="2000" dirty="0"/>
              <a:t>int Max(int ,int ,</a:t>
            </a:r>
            <a:r>
              <a:rPr lang="en-US" altLang="zh-CN" sz="2000" dirty="0">
                <a:solidFill>
                  <a:srgbClr val="FF0000"/>
                </a:solidFill>
              </a:rPr>
              <a:t>int =0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r>
              <a:rPr lang="en-US" altLang="zh-CN" sz="2000" dirty="0"/>
              <a:t>int main()</a:t>
            </a:r>
            <a:endParaRPr lang="zh-CN" altLang="zh-CN" sz="2000" dirty="0"/>
          </a:p>
          <a:p>
            <a:r>
              <a:rPr lang="en-US" altLang="zh-CN" sz="2000" dirty="0"/>
              <a:t>{   int num1,num2,num3;    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求两个正整数中的大者：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请输入两个正整数：</a:t>
            </a:r>
            <a:r>
              <a:rPr lang="en-US" altLang="zh-CN" sz="2000" dirty="0"/>
              <a:t>";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&gt;&gt;num1&gt;&gt;num2;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大者</a:t>
            </a:r>
            <a:r>
              <a:rPr lang="en-US" altLang="zh-CN" sz="2000" dirty="0"/>
              <a:t>="&lt;&lt;</a:t>
            </a:r>
            <a:r>
              <a:rPr lang="en-US" altLang="zh-CN" sz="2000" dirty="0">
                <a:solidFill>
                  <a:srgbClr val="FF0000"/>
                </a:solidFill>
              </a:rPr>
              <a:t>Max(num1,num2)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求三个正整数中的大者：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请输入三个正整数：</a:t>
            </a:r>
            <a:r>
              <a:rPr lang="en-US" altLang="zh-CN" sz="2000" dirty="0"/>
              <a:t>";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&gt;&gt;num1&gt;&gt;num2&gt;&gt;num3;</a:t>
            </a:r>
            <a:endParaRPr lang="zh-CN" altLang="zh-CN" sz="2000" dirty="0"/>
          </a:p>
          <a:p>
            <a:r>
              <a:rPr lang="en-US" altLang="zh-CN" sz="2000" dirty="0">
                <a:sym typeface="Wingdings" panose="05000000000000000000" pitchFamily="2" charset="2"/>
              </a:rPr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大者</a:t>
            </a:r>
            <a:r>
              <a:rPr lang="en-US" altLang="zh-CN" sz="2000" dirty="0"/>
              <a:t>="&lt;&lt;</a:t>
            </a:r>
            <a:r>
              <a:rPr lang="en-US" altLang="zh-CN" sz="2000" dirty="0">
                <a:solidFill>
                  <a:srgbClr val="FF0000"/>
                </a:solidFill>
              </a:rPr>
              <a:t>Max(num1,num2,num3)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    return 0;     }</a:t>
            </a:r>
          </a:p>
          <a:p>
            <a:r>
              <a:rPr lang="en-US" altLang="zh-CN" sz="2000" dirty="0"/>
              <a:t>int Max(int  num1,int  num2,int  num3)</a:t>
            </a:r>
            <a:endParaRPr lang="zh-CN" altLang="zh-CN" sz="2000" dirty="0"/>
          </a:p>
          <a:p>
            <a:r>
              <a:rPr lang="en-US" altLang="zh-CN" sz="2000" dirty="0"/>
              <a:t>{   int max;         max=num1&gt;num2?num1:num2;</a:t>
            </a:r>
            <a:endParaRPr lang="zh-CN" altLang="zh-CN" sz="2000" dirty="0"/>
          </a:p>
          <a:p>
            <a:r>
              <a:rPr lang="en-US" altLang="zh-CN" sz="2000" dirty="0"/>
              <a:t>    max=num3&gt;max?num3:max;        return  max;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AE3E9930-4990-4E21-BD2B-47FD9D714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1"/>
            <a:ext cx="3581400" cy="224631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/>
              <a:t>运行结果：</a:t>
            </a:r>
            <a:endParaRPr lang="zh-CN" altLang="en-US" sz="2000" dirty="0"/>
          </a:p>
          <a:p>
            <a:pPr>
              <a:defRPr/>
            </a:pPr>
            <a:r>
              <a:rPr lang="zh-CN" altLang="zh-CN" sz="2000" dirty="0"/>
              <a:t>求两个正整数中的大者：</a:t>
            </a:r>
          </a:p>
          <a:p>
            <a:pPr>
              <a:defRPr/>
            </a:pPr>
            <a:r>
              <a:rPr lang="zh-CN" altLang="zh-CN" sz="2000" dirty="0"/>
              <a:t>请输入两个正整数：</a:t>
            </a:r>
            <a:r>
              <a:rPr lang="en-US" altLang="zh-CN" sz="2000" dirty="0"/>
              <a:t>34 15</a:t>
            </a:r>
            <a:endParaRPr lang="zh-CN" altLang="zh-CN" sz="2000" dirty="0"/>
          </a:p>
          <a:p>
            <a:pPr>
              <a:defRPr/>
            </a:pPr>
            <a:r>
              <a:rPr lang="zh-CN" altLang="zh-CN" sz="2000" dirty="0"/>
              <a:t>大者</a:t>
            </a:r>
            <a:r>
              <a:rPr lang="en-US" altLang="zh-CN" sz="2000" dirty="0"/>
              <a:t>=34</a:t>
            </a:r>
            <a:endParaRPr lang="zh-CN" altLang="zh-CN" sz="2000" dirty="0"/>
          </a:p>
          <a:p>
            <a:pPr>
              <a:defRPr/>
            </a:pPr>
            <a:r>
              <a:rPr lang="zh-CN" altLang="zh-CN" sz="2000" dirty="0"/>
              <a:t>求三个正整数中的大者：</a:t>
            </a:r>
          </a:p>
          <a:p>
            <a:pPr>
              <a:defRPr/>
            </a:pPr>
            <a:r>
              <a:rPr lang="zh-CN" altLang="zh-CN" sz="2000" dirty="0"/>
              <a:t>请输入三个正整数：</a:t>
            </a:r>
            <a:r>
              <a:rPr lang="en-US" altLang="zh-CN" sz="2000" dirty="0"/>
              <a:t>24 36 17</a:t>
            </a:r>
            <a:endParaRPr lang="zh-CN" altLang="zh-CN" sz="2000" dirty="0"/>
          </a:p>
          <a:p>
            <a:pPr>
              <a:defRPr/>
            </a:pPr>
            <a:r>
              <a:rPr lang="zh-CN" altLang="zh-CN" sz="2000" dirty="0"/>
              <a:t>大者</a:t>
            </a:r>
            <a:r>
              <a:rPr lang="en-US" altLang="zh-CN" sz="2000" dirty="0"/>
              <a:t>=36</a:t>
            </a:r>
            <a:endParaRPr lang="zh-CN" altLang="zh-CN" sz="2000" dirty="0"/>
          </a:p>
        </p:txBody>
      </p:sp>
      <p:sp>
        <p:nvSpPr>
          <p:cNvPr id="60422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83581C5D-C4CA-42BE-AA54-E966A0A0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291346A-C234-4C84-A6A1-56EAA30BF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2" action="ppaction://hlinksldjump"/>
              </a:rPr>
              <a:t>4.5.1  </a:t>
            </a:r>
            <a:r>
              <a:rPr lang="zh-CN" altLang="en-US">
                <a:hlinkClick r:id="rId2" action="ppaction://hlinksldjump"/>
              </a:rPr>
              <a:t>实战目标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3" action="ppaction://hlinksldjump"/>
              </a:rPr>
              <a:t>4.5.2  </a:t>
            </a:r>
            <a:r>
              <a:rPr lang="zh-CN" altLang="en-US">
                <a:hlinkClick r:id="rId3" action="ppaction://hlinksldjump"/>
              </a:rPr>
              <a:t>功能描述</a:t>
            </a:r>
            <a:endParaRPr lang="en-US" altLang="zh-CN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hlinkClick r:id="rId4" action="ppaction://hlinksldjump"/>
              </a:rPr>
              <a:t>4.5.3  </a:t>
            </a:r>
            <a:r>
              <a:rPr lang="zh-CN" altLang="en-US">
                <a:hlinkClick r:id="rId4" action="ppaction://hlinksldjump"/>
              </a:rPr>
              <a:t>案例实现</a:t>
            </a:r>
            <a:endParaRPr lang="en-US" altLang="zh-CN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DD7D7B5-9A3D-4B62-9BED-042591272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4.5  </a:t>
            </a:r>
            <a:r>
              <a:rPr lang="zh-CN" altLang="en-US"/>
              <a:t>案例实战</a:t>
            </a:r>
          </a:p>
        </p:txBody>
      </p:sp>
      <p:sp>
        <p:nvSpPr>
          <p:cNvPr id="45060" name="AutoShape 4">
            <a:hlinkClick r:id="rId5" action="ppaction://hlinksldjump"/>
            <a:extLst>
              <a:ext uri="{FF2B5EF4-FFF2-40B4-BE49-F238E27FC236}">
                <a16:creationId xmlns:a16="http://schemas.microsoft.com/office/drawing/2014/main" id="{66756F4D-6BBD-46E6-98EC-F0AF24576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87C5524-6C1B-414D-91FF-1C729C209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848600" cy="4419600"/>
          </a:xfrm>
        </p:spPr>
        <p:txBody>
          <a:bodyPr/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）理解函数的作用，掌握根据需要定义完成各种不同功能的函数。</a:t>
            </a:r>
          </a:p>
          <a:p>
            <a:pPr>
              <a:defRPr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）熟练掌握函数的定义和调用。</a:t>
            </a:r>
          </a:p>
          <a:p>
            <a:pPr>
              <a:defRPr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）掌握函数定义中形参的定义，主要是形参的个数和类型的选取。</a:t>
            </a:r>
          </a:p>
          <a:p>
            <a:pPr marL="0" indent="0">
              <a:lnSpc>
                <a:spcPts val="2875"/>
              </a:lnSpc>
              <a:buClr>
                <a:srgbClr val="0070C0"/>
              </a:buClr>
              <a:defRPr/>
            </a:pPr>
            <a:endParaRPr lang="zh-CN" altLang="zh-CN" sz="2400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6F37FC1-84A0-4694-98BD-EEBDD6A04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/>
              <a:t>4.5.1  </a:t>
            </a:r>
            <a:r>
              <a:rPr lang="zh-CN" altLang="en-US" sz="3200" b="1"/>
              <a:t>实战目标</a:t>
            </a:r>
          </a:p>
        </p:txBody>
      </p:sp>
      <p:sp>
        <p:nvSpPr>
          <p:cNvPr id="4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A7C36B3E-A045-4701-B242-B97DD6FE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3FDE40D-14C0-4AA4-BAF0-97430BB14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8534400" cy="4648200"/>
          </a:xfrm>
        </p:spPr>
        <p:txBody>
          <a:bodyPr/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/>
              <a:t>主要功能：对</a:t>
            </a:r>
            <a:r>
              <a:rPr lang="zh-CN" altLang="zh-CN" sz="2400" dirty="0"/>
              <a:t>前一章案例</a:t>
            </a:r>
            <a:r>
              <a:rPr lang="zh-CN" altLang="en-US" sz="2400" dirty="0"/>
              <a:t>进行完善，将功能定义为独立的函数，并引入全局变量定义数据。</a:t>
            </a:r>
            <a:endParaRPr lang="en-US" altLang="zh-CN" sz="2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具体说明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）订单信息的设计</a:t>
            </a:r>
            <a:r>
              <a:rPr lang="zh-CN" altLang="en-US" sz="2400" dirty="0"/>
              <a:t>：将表示订单信息的数组定义为全局变量，并定义一个整型全局变量记录当前订单个数。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）添加订单</a:t>
            </a:r>
            <a:r>
              <a:rPr lang="zh-CN" altLang="en-US" sz="2400" dirty="0"/>
              <a:t>、</a:t>
            </a:r>
            <a:r>
              <a:rPr lang="zh-CN" altLang="zh-CN" sz="2400" dirty="0"/>
              <a:t>查询订单</a:t>
            </a:r>
            <a:r>
              <a:rPr lang="zh-CN" altLang="en-US" sz="2400" dirty="0"/>
              <a:t>、</a:t>
            </a:r>
            <a:r>
              <a:rPr lang="zh-CN" altLang="zh-CN" sz="2400" dirty="0"/>
              <a:t>删除订单</a:t>
            </a:r>
            <a:r>
              <a:rPr lang="zh-CN" altLang="en-US" sz="2400" dirty="0"/>
              <a:t>、</a:t>
            </a:r>
            <a:r>
              <a:rPr lang="zh-CN" altLang="zh-CN" sz="2400" dirty="0"/>
              <a:t>浏览订单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       </a:t>
            </a:r>
            <a:r>
              <a:rPr lang="zh-CN" altLang="zh-CN" sz="2400" dirty="0"/>
              <a:t>要求</a:t>
            </a:r>
            <a:r>
              <a:rPr lang="zh-CN" altLang="en-US" sz="2400" dirty="0"/>
              <a:t>将各个</a:t>
            </a:r>
            <a:r>
              <a:rPr lang="zh-CN" altLang="zh-CN" sz="2400" dirty="0"/>
              <a:t>功能单独写成一个函数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）修改订单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>
              <a:defRPr/>
            </a:pPr>
            <a:r>
              <a:rPr lang="zh-CN" altLang="en-US" sz="2400" dirty="0"/>
              <a:t>         </a:t>
            </a:r>
            <a:r>
              <a:rPr lang="en-US" altLang="zh-CN" sz="2400" dirty="0"/>
              <a:t>   </a:t>
            </a:r>
            <a:r>
              <a:rPr lang="zh-CN" altLang="zh-CN" sz="2400" dirty="0"/>
              <a:t>按订单编号查找订单，然后修改其信息。除订单编号外，其余信息都可以被修改。</a:t>
            </a:r>
            <a:r>
              <a:rPr lang="zh-CN" altLang="en-US" sz="2400" dirty="0"/>
              <a:t>也</a:t>
            </a:r>
            <a:r>
              <a:rPr lang="zh-CN" altLang="zh-CN" sz="2400" dirty="0"/>
              <a:t>要求单独写成一个函数。</a:t>
            </a:r>
          </a:p>
          <a:p>
            <a:pPr marL="0" indent="0">
              <a:lnSpc>
                <a:spcPts val="2875"/>
              </a:lnSpc>
              <a:buClr>
                <a:srgbClr val="0070C0"/>
              </a:buClr>
              <a:defRPr/>
            </a:pPr>
            <a:endParaRPr lang="zh-CN" altLang="zh-CN" sz="2400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3C54F29-FAC4-445A-A31D-716DB956C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/>
              <a:t>4.5.2  </a:t>
            </a:r>
            <a:r>
              <a:rPr lang="zh-CN" altLang="en-US" sz="3200" b="1"/>
              <a:t>功能描述</a:t>
            </a:r>
          </a:p>
        </p:txBody>
      </p:sp>
      <p:sp>
        <p:nvSpPr>
          <p:cNvPr id="4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F716F78C-5058-46AE-AE8B-ED479A2C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A5CD833-A675-48C3-B895-06B3C0D3B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1752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6400" dirty="0"/>
              <a:t>函数定义格式：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6400" dirty="0">
                <a:solidFill>
                  <a:srgbClr val="CC3300"/>
                </a:solidFill>
              </a:rPr>
              <a:t>       函数类型  函数名</a:t>
            </a:r>
            <a:r>
              <a:rPr lang="en-US" altLang="zh-CN" sz="6400" dirty="0">
                <a:solidFill>
                  <a:srgbClr val="CC3300"/>
                </a:solidFill>
              </a:rPr>
              <a:t>(</a:t>
            </a:r>
            <a:r>
              <a:rPr lang="zh-CN" altLang="en-US" sz="6400" dirty="0">
                <a:solidFill>
                  <a:srgbClr val="CC3300"/>
                </a:solidFill>
              </a:rPr>
              <a:t>参数表</a:t>
            </a:r>
            <a:r>
              <a:rPr lang="en-US" altLang="zh-CN" sz="6400" dirty="0">
                <a:solidFill>
                  <a:srgbClr val="CC3300"/>
                </a:solidFill>
              </a:rPr>
              <a:t>)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6400" dirty="0">
                <a:solidFill>
                  <a:srgbClr val="CC3300"/>
                </a:solidFill>
              </a:rPr>
              <a:t>       {        </a:t>
            </a:r>
            <a:r>
              <a:rPr lang="zh-CN" altLang="en-US" sz="6400" dirty="0">
                <a:solidFill>
                  <a:srgbClr val="CC3300"/>
                </a:solidFill>
              </a:rPr>
              <a:t>函数体     </a:t>
            </a:r>
            <a:r>
              <a:rPr lang="en-US" altLang="zh-CN" sz="6400" dirty="0">
                <a:solidFill>
                  <a:srgbClr val="CC3300"/>
                </a:solidFill>
              </a:rPr>
              <a:t>}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6400" dirty="0"/>
              <a:t>例如：</a:t>
            </a:r>
            <a:endParaRPr lang="en-US" altLang="zh-CN" sz="64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>
              <a:solidFill>
                <a:srgbClr val="CC33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724D4F9-27BC-4364-A60E-D6755E5DB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4.1.1  </a:t>
            </a:r>
            <a:r>
              <a:rPr lang="zh-CN" altLang="en-US" sz="3200" b="1"/>
              <a:t>函数定义</a:t>
            </a: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DBE6ECA7-627F-4C94-91BA-4D8935B06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429000"/>
            <a:ext cx="7620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【例</a:t>
            </a:r>
            <a:r>
              <a:rPr lang="en-US" altLang="zh-CN" sz="2400" dirty="0"/>
              <a:t>4.1</a:t>
            </a:r>
            <a:r>
              <a:rPr lang="zh-CN" altLang="zh-CN" sz="2400" dirty="0"/>
              <a:t>】定义一个实现两个整型数相加的函数。</a:t>
            </a:r>
          </a:p>
          <a:p>
            <a:pPr eaLnBrk="1" hangingPunct="1"/>
            <a:r>
              <a:rPr lang="en-US" altLang="zh-CN" sz="2400" dirty="0">
                <a:sym typeface="Wingdings" panose="05000000000000000000" pitchFamily="2" charset="2"/>
              </a:rPr>
              <a:t></a:t>
            </a:r>
            <a:r>
              <a:rPr lang="en-US" altLang="zh-CN" sz="2400" dirty="0"/>
              <a:t>int Add(int  num_1,int  num_2) </a:t>
            </a:r>
            <a:r>
              <a:rPr lang="zh-CN" altLang="en-US" sz="2400" dirty="0"/>
              <a:t>     </a:t>
            </a:r>
            <a:r>
              <a:rPr lang="en-US" altLang="zh-CN" sz="2400" dirty="0"/>
              <a:t>//</a:t>
            </a:r>
            <a:r>
              <a:rPr lang="zh-CN" altLang="zh-CN" sz="2400" dirty="0"/>
              <a:t>函数定义</a:t>
            </a:r>
          </a:p>
          <a:p>
            <a:pPr eaLnBrk="1" hangingPunct="1"/>
            <a:r>
              <a:rPr lang="en-US" altLang="zh-CN" sz="2400" dirty="0"/>
              <a:t>{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return  num_1+num_2;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68E56D2-CD6D-44C1-A4CF-0DCDB5B51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8768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说明</a:t>
            </a:r>
            <a:endParaRPr lang="en-US" altLang="zh-CN" sz="2400" dirty="0"/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）函数类型：指该函数结束执行时，所要返回结果的数据类型。。</a:t>
            </a:r>
            <a:endParaRPr lang="en-US" altLang="zh-CN" sz="2400" dirty="0"/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）函数名：要符合</a:t>
            </a:r>
            <a:r>
              <a:rPr lang="en-US" altLang="zh-CN" sz="2400" dirty="0"/>
              <a:t>C++</a:t>
            </a:r>
            <a:r>
              <a:rPr lang="zh-CN" altLang="zh-CN" sz="2400" dirty="0"/>
              <a:t>标识符的命名规则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）形式参数表：指调用该函数时向它传递的数据。例</a:t>
            </a:r>
            <a:r>
              <a:rPr lang="en-US" altLang="zh-CN" sz="2400" dirty="0"/>
              <a:t>4.1</a:t>
            </a:r>
            <a:r>
              <a:rPr lang="zh-CN" altLang="zh-CN" sz="2400" dirty="0"/>
              <a:t>中的</a:t>
            </a:r>
            <a:r>
              <a:rPr lang="en-US" altLang="zh-CN" sz="2400" dirty="0"/>
              <a:t>Add()</a:t>
            </a:r>
            <a:r>
              <a:rPr lang="zh-CN" altLang="zh-CN" sz="2400" dirty="0"/>
              <a:t>函数定义了两个形式参数</a:t>
            </a:r>
            <a:r>
              <a:rPr lang="en-US" altLang="zh-CN" sz="2400" dirty="0"/>
              <a:t>num_1</a:t>
            </a:r>
            <a:r>
              <a:rPr lang="zh-CN" altLang="zh-CN" sz="2400" dirty="0"/>
              <a:t>和</a:t>
            </a:r>
            <a:r>
              <a:rPr lang="en-US" altLang="zh-CN" sz="2400" dirty="0"/>
              <a:t>num_2</a:t>
            </a:r>
            <a:r>
              <a:rPr lang="zh-CN" altLang="zh-CN" sz="2400" dirty="0"/>
              <a:t>。</a:t>
            </a:r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）函数体：指函数所要完成的功能。</a:t>
            </a:r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5</a:t>
            </a:r>
            <a:r>
              <a:rPr lang="zh-CN" altLang="zh-CN" sz="2400" dirty="0"/>
              <a:t>）函数定义中的一对大括号不能省略，它用于指明函数体的开始和结束。</a:t>
            </a:r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6</a:t>
            </a:r>
            <a:r>
              <a:rPr lang="zh-CN" altLang="zh-CN" sz="2400" dirty="0"/>
              <a:t>）当函数有返回值时，在函数体中至少应有一个</a:t>
            </a:r>
            <a:r>
              <a:rPr lang="en-US" altLang="zh-CN" sz="2400" dirty="0"/>
              <a:t>return</a:t>
            </a:r>
            <a:r>
              <a:rPr lang="zh-CN" altLang="zh-CN" sz="2400" dirty="0"/>
              <a:t>语句。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>
              <a:solidFill>
                <a:srgbClr val="CC33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8575D8-1E22-4DC9-A49D-1E829DEE6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4.1.1  </a:t>
            </a:r>
            <a:r>
              <a:rPr lang="zh-CN" altLang="en-US" sz="3200" b="1"/>
              <a:t>函数定义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D043760-0775-4309-A2AC-67D84634E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函数的返回值；通过</a:t>
            </a:r>
            <a:r>
              <a:rPr lang="en-US" altLang="zh-CN" sz="2400" dirty="0"/>
              <a:t>return</a:t>
            </a:r>
            <a:r>
              <a:rPr lang="zh-CN" altLang="en-US" sz="2400" dirty="0"/>
              <a:t>语句返回。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return</a:t>
            </a:r>
            <a:r>
              <a:rPr lang="zh-CN" altLang="en-US" sz="2400" dirty="0"/>
              <a:t>语句格式：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     </a:t>
            </a:r>
            <a:r>
              <a:rPr lang="en-US" altLang="zh-CN" sz="2400" dirty="0">
                <a:solidFill>
                  <a:srgbClr val="FF0000"/>
                </a:solidFill>
              </a:rPr>
              <a:t>return (</a:t>
            </a:r>
            <a:r>
              <a:rPr lang="zh-CN" altLang="en-US" sz="2400" dirty="0">
                <a:solidFill>
                  <a:srgbClr val="FF0000"/>
                </a:solidFill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    </a:t>
            </a:r>
            <a:r>
              <a:rPr lang="zh-CN" altLang="en-US" sz="2400" dirty="0"/>
              <a:t>或   </a:t>
            </a:r>
            <a:r>
              <a:rPr lang="en-US" altLang="zh-CN" sz="2400" dirty="0">
                <a:solidFill>
                  <a:srgbClr val="FF0000"/>
                </a:solidFill>
              </a:rPr>
              <a:t>return </a:t>
            </a:r>
            <a:r>
              <a:rPr lang="zh-CN" altLang="en-US" sz="2400" dirty="0">
                <a:solidFill>
                  <a:srgbClr val="FF0000"/>
                </a:solidFill>
              </a:rPr>
              <a:t>表达式；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    </a:t>
            </a:r>
            <a:r>
              <a:rPr lang="zh-CN" altLang="en-US" sz="2400" dirty="0"/>
              <a:t>或  </a:t>
            </a:r>
            <a:r>
              <a:rPr lang="en-US" altLang="zh-CN" sz="2400" dirty="0">
                <a:solidFill>
                  <a:srgbClr val="FF0000"/>
                </a:solidFill>
              </a:rPr>
              <a:t>return</a:t>
            </a:r>
            <a:r>
              <a:rPr lang="zh-CN" altLang="en-US" sz="2400" dirty="0">
                <a:solidFill>
                  <a:srgbClr val="FF0000"/>
                </a:solidFill>
              </a:rPr>
              <a:t>；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返回值可以用括号括起来，也可以不括起来。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如果没有返回值，函数体中可以没有</a:t>
            </a:r>
            <a:r>
              <a:rPr lang="en-US" altLang="zh-CN" sz="2400" dirty="0"/>
              <a:t>return</a:t>
            </a:r>
            <a:r>
              <a:rPr lang="zh-CN" altLang="en-US" sz="2400" dirty="0"/>
              <a:t>语句，函数执行到函数体的最后一条语句，遇到花括号“</a:t>
            </a:r>
            <a:r>
              <a:rPr lang="en-US" altLang="zh-CN" sz="2400" dirty="0"/>
              <a:t>}”</a:t>
            </a:r>
            <a:r>
              <a:rPr lang="zh-CN" altLang="en-US" sz="2400" dirty="0"/>
              <a:t>时，自动返回到主调用程序。或者也可以写成</a:t>
            </a:r>
            <a:r>
              <a:rPr lang="en-US" altLang="zh-CN" sz="2400" dirty="0"/>
              <a:t>return</a:t>
            </a:r>
            <a:r>
              <a:rPr lang="zh-CN" altLang="en-US" sz="2400" dirty="0"/>
              <a:t>；形式。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函数的类型要与</a:t>
            </a:r>
            <a:r>
              <a:rPr lang="en-US" altLang="zh-CN" sz="2400" dirty="0"/>
              <a:t>return</a:t>
            </a:r>
            <a:r>
              <a:rPr lang="zh-CN" altLang="en-US" sz="2400" dirty="0"/>
              <a:t>语句的返回值类型相同。如果类型不一致，则以函数类型为准。</a:t>
            </a:r>
          </a:p>
          <a:p>
            <a:pPr marL="0" indent="0">
              <a:buClr>
                <a:srgbClr val="0070C0"/>
              </a:buClr>
              <a:defRPr/>
            </a:pPr>
            <a:endParaRPr lang="zh-CN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>
              <a:solidFill>
                <a:srgbClr val="CC3300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BD821F7-8B97-4699-A4D9-689DA54E2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4.1.1  </a:t>
            </a:r>
            <a:r>
              <a:rPr lang="zh-CN" altLang="en-US" sz="3200" b="1"/>
              <a:t>函数定义</a:t>
            </a:r>
          </a:p>
        </p:txBody>
      </p:sp>
      <p:sp>
        <p:nvSpPr>
          <p:cNvPr id="4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170E0743-6DEC-4790-AFC3-2C8BECA62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4DBF19-5404-4C0D-B739-F63188BEA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438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6400" dirty="0"/>
              <a:t>形式参数</a:t>
            </a:r>
            <a:r>
              <a:rPr lang="zh-CN" altLang="en-US" sz="6400" dirty="0"/>
              <a:t>：</a:t>
            </a:r>
            <a:r>
              <a:rPr lang="zh-CN" altLang="zh-CN" sz="6400" dirty="0"/>
              <a:t>在定义函数时，函数头中参数表内的参数</a:t>
            </a:r>
            <a:r>
              <a:rPr lang="zh-CN" altLang="en-US" sz="6400" dirty="0"/>
              <a:t>。</a:t>
            </a:r>
            <a:endParaRPr lang="en-US" altLang="zh-CN" sz="6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6400" dirty="0"/>
              <a:t>参数表指明了函数的参数个数、名称和数据类型。</a:t>
            </a:r>
            <a:endParaRPr lang="en-US" altLang="zh-CN" sz="6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6400" dirty="0"/>
              <a:t>当函数有多个参数时，每个参数必须分别定义类型和名字，用逗号将多个参数分开；无参数时，可以不提供参数，但括号不可以省略。</a:t>
            </a:r>
            <a:endParaRPr lang="en-US" altLang="zh-CN" sz="6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6400" dirty="0"/>
              <a:t>形参在该函数被调用时才被分配空间并初始化。</a:t>
            </a:r>
            <a:endParaRPr lang="en-US" altLang="zh-CN" sz="6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6400" dirty="0"/>
              <a:t>例如：</a:t>
            </a:r>
            <a:endParaRPr lang="zh-CN" altLang="zh-CN" sz="6400" dirty="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000" b="1" dirty="0">
              <a:solidFill>
                <a:srgbClr val="CC3300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4E5BA74-3485-4AA5-B056-51B4A1174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4.1.2  </a:t>
            </a:r>
            <a:r>
              <a:rPr lang="zh-CN" altLang="en-US" sz="3200" b="1"/>
              <a:t>函数参数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B0E6F64-AF3C-472B-890C-7B089A566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4568826"/>
            <a:ext cx="7620000" cy="183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int Max</a:t>
            </a:r>
            <a:r>
              <a:rPr lang="en-US" altLang="zh-CN" sz="2400">
                <a:solidFill>
                  <a:srgbClr val="FF0000"/>
                </a:solidFill>
              </a:rPr>
              <a:t>(int  num_1,int  num_2)     </a:t>
            </a:r>
            <a:r>
              <a:rPr lang="en-US" altLang="zh-CN" sz="2400"/>
              <a:t>//</a:t>
            </a:r>
            <a:r>
              <a:rPr lang="zh-CN" altLang="zh-CN" sz="2400"/>
              <a:t>有参</a:t>
            </a:r>
            <a:r>
              <a:rPr lang="zh-CN" altLang="en-US" sz="2400"/>
              <a:t>函</a:t>
            </a:r>
            <a:r>
              <a:rPr lang="zh-CN" altLang="zh-CN" sz="2400"/>
              <a:t>数</a:t>
            </a:r>
          </a:p>
          <a:p>
            <a:pPr eaLnBrk="1" hangingPunct="1"/>
            <a:r>
              <a:rPr lang="en-US" altLang="zh-CN" sz="2400"/>
              <a:t>{      return num_1&gt;num_2?num_1:num_2;        }</a:t>
            </a:r>
            <a:endParaRPr lang="zh-CN" altLang="zh-CN" sz="2400"/>
          </a:p>
          <a:p>
            <a:pPr eaLnBrk="1" hangingPunct="1"/>
            <a:r>
              <a:rPr lang="en-US" altLang="zh-CN" sz="2400"/>
              <a:t>void Print</a:t>
            </a:r>
            <a:r>
              <a:rPr lang="en-US" altLang="zh-CN" sz="2400">
                <a:solidFill>
                  <a:srgbClr val="FF0000"/>
                </a:solidFill>
              </a:rPr>
              <a:t>() </a:t>
            </a:r>
            <a:r>
              <a:rPr lang="en-US" altLang="zh-CN" sz="2400"/>
              <a:t>                  	 	//</a:t>
            </a:r>
            <a:r>
              <a:rPr lang="zh-CN" altLang="zh-CN" sz="2400"/>
              <a:t>无参</a:t>
            </a:r>
            <a:r>
              <a:rPr lang="zh-CN" altLang="en-US" sz="2400"/>
              <a:t>函</a:t>
            </a:r>
            <a:r>
              <a:rPr lang="zh-CN" altLang="zh-CN" sz="2400"/>
              <a:t>数</a:t>
            </a:r>
          </a:p>
          <a:p>
            <a:pPr eaLnBrk="1" hangingPunct="1"/>
            <a:r>
              <a:rPr lang="en-US" altLang="zh-CN" sz="2400"/>
              <a:t>{      cout&lt;&lt;"Hello  world!"&lt;&lt;endl;     }</a:t>
            </a:r>
            <a:endParaRPr lang="zh-CN" altLang="zh-CN" sz="24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5677C09-CAE7-4447-BEDC-2F7D15E7E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229600" cy="4572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在编写较大规模的模块化程序时，因里面的函数定义较多，占用很多代码行，对整个程序的可读性产生一定的影响</a:t>
            </a:r>
            <a:r>
              <a:rPr lang="zh-CN" altLang="en-US" sz="2400" dirty="0"/>
              <a:t>。为了避免这种情况，</a:t>
            </a:r>
            <a:r>
              <a:rPr lang="zh-CN" altLang="zh-CN" sz="2400" dirty="0"/>
              <a:t>可对函数先声明，后给出函数定义。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函数原型</a:t>
            </a:r>
            <a:r>
              <a:rPr lang="zh-CN" altLang="en-US" sz="2400" dirty="0"/>
              <a:t>（函数声明）：用来告诉编译器函数的名称、函数的返回类型、函数要接收的参数个数、参数类型和参数顺序，编译器用函数原型验证函数调用。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函数原型通常位于程序代码的开始处。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函数原型语法格式：</a:t>
            </a:r>
          </a:p>
          <a:p>
            <a:pPr eaLnBrk="1" hangingPunct="1">
              <a:defRPr/>
            </a:pPr>
            <a:r>
              <a:rPr lang="zh-CN" altLang="en-US" sz="2400" dirty="0"/>
              <a:t>           </a:t>
            </a:r>
            <a:r>
              <a:rPr lang="zh-CN" altLang="en-US" sz="2400" dirty="0">
                <a:solidFill>
                  <a:srgbClr val="CC3300"/>
                </a:solidFill>
              </a:rPr>
              <a:t>类型  函数名（参数列表）；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sum(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x,int</a:t>
            </a:r>
            <a:r>
              <a:rPr lang="en-US" altLang="zh-CN" sz="2400" dirty="0"/>
              <a:t>  y); 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a);       </a:t>
            </a:r>
            <a:endParaRPr lang="zh-CN" altLang="en-US" sz="24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4C57863-03FF-4AA1-9C36-99E86583F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4.1.2  </a:t>
            </a:r>
            <a:r>
              <a:rPr lang="zh-CN" altLang="en-US" sz="3200" b="1"/>
              <a:t>函数参数</a:t>
            </a:r>
            <a:endParaRPr lang="zh-CN" altLang="en-US" sz="320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D0F49F3-47BA-423B-8E3A-2D7D087B6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229600" cy="45720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函数原型格式：</a:t>
            </a:r>
          </a:p>
          <a:p>
            <a:pPr eaLnBrk="1" hangingPunct="1">
              <a:defRPr/>
            </a:pPr>
            <a:r>
              <a:rPr lang="zh-CN" altLang="en-US" sz="2400" dirty="0"/>
              <a:t>           </a:t>
            </a:r>
            <a:r>
              <a:rPr lang="zh-CN" altLang="en-US" sz="2400" dirty="0">
                <a:solidFill>
                  <a:srgbClr val="CC3300"/>
                </a:solidFill>
              </a:rPr>
              <a:t>类型  函数名（参数列表）；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说明：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类型、函数名与函数定义完全一致。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参数列表与函数定义中的参数个数、顺序和类型一致。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在函数原型说明中可以不给出参数名，只给出类型。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sum(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x,int</a:t>
            </a:r>
            <a:r>
              <a:rPr lang="en-US" altLang="zh-CN" sz="2400" dirty="0"/>
              <a:t>  y);        //</a:t>
            </a:r>
            <a:r>
              <a:rPr lang="zh-CN" altLang="en-US" sz="2400" dirty="0"/>
              <a:t>带参数名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   与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sum(</a:t>
            </a:r>
            <a:r>
              <a:rPr lang="en-US" altLang="zh-CN" sz="2400" dirty="0" err="1"/>
              <a:t>int,int</a:t>
            </a:r>
            <a:r>
              <a:rPr lang="en-US" altLang="zh-CN" sz="2400" dirty="0"/>
              <a:t>);       //</a:t>
            </a:r>
            <a:r>
              <a:rPr lang="zh-CN" altLang="en-US" sz="2400" dirty="0"/>
              <a:t>不带参数名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BBFC6CD-7FF2-432A-80C3-DC069F0E2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4.1.2 </a:t>
            </a:r>
            <a:r>
              <a:rPr lang="zh-CN" altLang="en-US" sz="3200" b="1"/>
              <a:t>函数参数</a:t>
            </a:r>
            <a:endParaRPr lang="zh-CN" altLang="en-US" sz="3200"/>
          </a:p>
        </p:txBody>
      </p:sp>
      <p:sp>
        <p:nvSpPr>
          <p:cNvPr id="40965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9B09112E-6AF1-45A5-9590-EABBB7EFC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4892</Words>
  <Application>Microsoft Office PowerPoint</Application>
  <PresentationFormat>Widescreen</PresentationFormat>
  <Paragraphs>371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黑体</vt:lpstr>
      <vt:lpstr>Arial</vt:lpstr>
      <vt:lpstr>Calibri</vt:lpstr>
      <vt:lpstr>Calibri Light</vt:lpstr>
      <vt:lpstr>Times New Roman</vt:lpstr>
      <vt:lpstr>Wingdings</vt:lpstr>
      <vt:lpstr>Office Theme</vt:lpstr>
      <vt:lpstr>Microsoft Word Picture</vt:lpstr>
      <vt:lpstr>Microsoft 公式 3.0</vt:lpstr>
      <vt:lpstr>第4章  函数 </vt:lpstr>
      <vt:lpstr>4.1  函数的定义和声明</vt:lpstr>
      <vt:lpstr>4.1.1  函数定义</vt:lpstr>
      <vt:lpstr>4.1.1  函数定义</vt:lpstr>
      <vt:lpstr>4.1.1  函数定义</vt:lpstr>
      <vt:lpstr>4.1.1  函数定义</vt:lpstr>
      <vt:lpstr>4.1.2  函数参数</vt:lpstr>
      <vt:lpstr>4.1.2  函数参数</vt:lpstr>
      <vt:lpstr>4.1.2 函数参数</vt:lpstr>
      <vt:lpstr>4.2  函数调用</vt:lpstr>
      <vt:lpstr>4.2.1  函数调用方式</vt:lpstr>
      <vt:lpstr>PowerPoint Presentation</vt:lpstr>
      <vt:lpstr>4.2.1  函数调用方式</vt:lpstr>
      <vt:lpstr>PowerPoint Presentation</vt:lpstr>
      <vt:lpstr>4.2.2  函数调用的参数传递</vt:lpstr>
      <vt:lpstr>PowerPoint Presentation</vt:lpstr>
      <vt:lpstr>4.2.3  函数的嵌套调用和递归调用</vt:lpstr>
      <vt:lpstr>PowerPoint Presentation</vt:lpstr>
      <vt:lpstr>4.2.3  函数的嵌套调用和递归调用</vt:lpstr>
      <vt:lpstr>PowerPoint Presentation</vt:lpstr>
      <vt:lpstr>4.3  变量的作用域</vt:lpstr>
      <vt:lpstr>4.3.1  局部变量</vt:lpstr>
      <vt:lpstr>4.3.2  全局变量</vt:lpstr>
      <vt:lpstr>PowerPoint Presentation</vt:lpstr>
      <vt:lpstr>4.4  C++对函数的扩充</vt:lpstr>
      <vt:lpstr>4.4.1  内联函数</vt:lpstr>
      <vt:lpstr>PowerPoint Presentation</vt:lpstr>
      <vt:lpstr>4.4.2  函数重载</vt:lpstr>
      <vt:lpstr>PowerPoint Presentation</vt:lpstr>
      <vt:lpstr>4.4.3  带默认参数值的函数</vt:lpstr>
      <vt:lpstr>PowerPoint Presentation</vt:lpstr>
      <vt:lpstr>4.5  案例实战</vt:lpstr>
      <vt:lpstr>4.5.1  实战目标</vt:lpstr>
      <vt:lpstr>4.5.2  功能描述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函数 </dc:title>
  <dc:creator>Xueyuan</dc:creator>
  <cp:lastModifiedBy>Xueyuan</cp:lastModifiedBy>
  <cp:revision>1</cp:revision>
  <dcterms:created xsi:type="dcterms:W3CDTF">2020-10-08T12:54:31Z</dcterms:created>
  <dcterms:modified xsi:type="dcterms:W3CDTF">2020-10-08T16:07:18Z</dcterms:modified>
</cp:coreProperties>
</file>