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56" r:id="rId6"/>
    <p:sldId id="262" r:id="rId7"/>
    <p:sldId id="266" r:id="rId8"/>
    <p:sldId id="282" r:id="rId9"/>
    <p:sldId id="267" r:id="rId10"/>
    <p:sldId id="268" r:id="rId11"/>
    <p:sldId id="284" r:id="rId12"/>
    <p:sldId id="285" r:id="rId13"/>
    <p:sldId id="286" r:id="rId14"/>
    <p:sldId id="269" r:id="rId15"/>
    <p:sldId id="263" r:id="rId16"/>
    <p:sldId id="271" r:id="rId17"/>
    <p:sldId id="272" r:id="rId18"/>
    <p:sldId id="264" r:id="rId19"/>
    <p:sldId id="273" r:id="rId20"/>
    <p:sldId id="287" r:id="rId21"/>
    <p:sldId id="288" r:id="rId22"/>
    <p:sldId id="274" r:id="rId23"/>
    <p:sldId id="265" r:id="rId24"/>
    <p:sldId id="278" r:id="rId25"/>
    <p:sldId id="281" r:id="rId26"/>
    <p:sldId id="277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uan" userId="2b0d7b0725236551" providerId="LiveId" clId="{A31E821A-5E86-47C2-9DDF-BC04C71FA1C8}"/>
    <pc:docChg chg="undo custSel addSld modSld">
      <pc:chgData name="Xueyuan" userId="2b0d7b0725236551" providerId="LiveId" clId="{A31E821A-5E86-47C2-9DDF-BC04C71FA1C8}" dt="2020-09-17T04:29:23.473" v="820"/>
      <pc:docMkLst>
        <pc:docMk/>
      </pc:docMkLst>
      <pc:sldChg chg="add">
        <pc:chgData name="Xueyuan" userId="2b0d7b0725236551" providerId="LiveId" clId="{A31E821A-5E86-47C2-9DDF-BC04C71FA1C8}" dt="2020-09-10T15:15:28.716" v="0"/>
        <pc:sldMkLst>
          <pc:docMk/>
          <pc:sldMk cId="0" sldId="256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2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3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4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5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6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7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8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69"/>
        </pc:sldMkLst>
      </pc:sldChg>
      <pc:sldChg chg="modSp add mod">
        <pc:chgData name="Xueyuan" userId="2b0d7b0725236551" providerId="LiveId" clId="{A31E821A-5E86-47C2-9DDF-BC04C71FA1C8}" dt="2020-09-10T15:15:29.110" v="2" actId="27636"/>
        <pc:sldMkLst>
          <pc:docMk/>
          <pc:sldMk cId="0" sldId="271"/>
        </pc:sldMkLst>
        <pc:spChg chg="mod">
          <ac:chgData name="Xueyuan" userId="2b0d7b0725236551" providerId="LiveId" clId="{A31E821A-5E86-47C2-9DDF-BC04C71FA1C8}" dt="2020-09-10T15:15:29.110" v="2" actId="27636"/>
          <ac:spMkLst>
            <pc:docMk/>
            <pc:sldMk cId="0" sldId="271"/>
            <ac:spMk id="13314" creationId="{A60B3284-15E6-4DED-A93B-408D63B42C89}"/>
          </ac:spMkLst>
        </pc:spChg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72"/>
        </pc:sldMkLst>
      </pc:sldChg>
      <pc:sldChg chg="modSp add mod">
        <pc:chgData name="Xueyuan" userId="2b0d7b0725236551" providerId="LiveId" clId="{A31E821A-5E86-47C2-9DDF-BC04C71FA1C8}" dt="2020-09-10T15:15:29.157" v="3" actId="27636"/>
        <pc:sldMkLst>
          <pc:docMk/>
          <pc:sldMk cId="0" sldId="273"/>
        </pc:sldMkLst>
        <pc:spChg chg="mod">
          <ac:chgData name="Xueyuan" userId="2b0d7b0725236551" providerId="LiveId" clId="{A31E821A-5E86-47C2-9DDF-BC04C71FA1C8}" dt="2020-09-10T15:15:29.157" v="3" actId="27636"/>
          <ac:spMkLst>
            <pc:docMk/>
            <pc:sldMk cId="0" sldId="273"/>
            <ac:spMk id="16386" creationId="{3C136066-CEB3-419A-9A2E-B0940955419C}"/>
          </ac:spMkLst>
        </pc:spChg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74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76"/>
        </pc:sldMkLst>
      </pc:sldChg>
      <pc:sldChg chg="modSp add mod">
        <pc:chgData name="Xueyuan" userId="2b0d7b0725236551" providerId="LiveId" clId="{A31E821A-5E86-47C2-9DDF-BC04C71FA1C8}" dt="2020-09-10T15:15:29.292" v="5" actId="27636"/>
        <pc:sldMkLst>
          <pc:docMk/>
          <pc:sldMk cId="0" sldId="277"/>
        </pc:sldMkLst>
        <pc:spChg chg="mod">
          <ac:chgData name="Xueyuan" userId="2b0d7b0725236551" providerId="LiveId" clId="{A31E821A-5E86-47C2-9DDF-BC04C71FA1C8}" dt="2020-09-10T15:15:29.292" v="5" actId="27636"/>
          <ac:spMkLst>
            <pc:docMk/>
            <pc:sldMk cId="0" sldId="277"/>
            <ac:spMk id="23554" creationId="{D57D2D51-0D97-4A70-B1AB-08A3C5E74F02}"/>
          </ac:spMkLst>
        </pc:spChg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78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81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82"/>
        </pc:sldMkLst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84"/>
        </pc:sldMkLst>
      </pc:sldChg>
      <pc:sldChg chg="modSp add mod">
        <pc:chgData name="Xueyuan" userId="2b0d7b0725236551" providerId="LiveId" clId="{A31E821A-5E86-47C2-9DDF-BC04C71FA1C8}" dt="2020-09-10T15:15:29.040" v="1" actId="27636"/>
        <pc:sldMkLst>
          <pc:docMk/>
          <pc:sldMk cId="0" sldId="285"/>
        </pc:sldMkLst>
        <pc:spChg chg="mod">
          <ac:chgData name="Xueyuan" userId="2b0d7b0725236551" providerId="LiveId" clId="{A31E821A-5E86-47C2-9DDF-BC04C71FA1C8}" dt="2020-09-10T15:15:29.040" v="1" actId="27636"/>
          <ac:spMkLst>
            <pc:docMk/>
            <pc:sldMk cId="0" sldId="285"/>
            <ac:spMk id="18434" creationId="{8E5FD0A6-984C-4AEA-A33F-C637560BF506}"/>
          </ac:spMkLst>
        </pc:spChg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86"/>
        </pc:sldMkLst>
      </pc:sldChg>
      <pc:sldChg chg="modSp add mod">
        <pc:chgData name="Xueyuan" userId="2b0d7b0725236551" providerId="LiveId" clId="{A31E821A-5E86-47C2-9DDF-BC04C71FA1C8}" dt="2020-09-10T15:15:29.175" v="4" actId="27636"/>
        <pc:sldMkLst>
          <pc:docMk/>
          <pc:sldMk cId="0" sldId="287"/>
        </pc:sldMkLst>
        <pc:spChg chg="mod">
          <ac:chgData name="Xueyuan" userId="2b0d7b0725236551" providerId="LiveId" clId="{A31E821A-5E86-47C2-9DDF-BC04C71FA1C8}" dt="2020-09-10T15:15:29.175" v="4" actId="27636"/>
          <ac:spMkLst>
            <pc:docMk/>
            <pc:sldMk cId="0" sldId="287"/>
            <ac:spMk id="23554" creationId="{7DB518AA-3784-4C85-852D-B64AD2DF534C}"/>
          </ac:spMkLst>
        </pc:spChg>
      </pc:sldChg>
      <pc:sldChg chg="add">
        <pc:chgData name="Xueyuan" userId="2b0d7b0725236551" providerId="LiveId" clId="{A31E821A-5E86-47C2-9DDF-BC04C71FA1C8}" dt="2020-09-10T15:15:28.716" v="0"/>
        <pc:sldMkLst>
          <pc:docMk/>
          <pc:sldMk cId="0" sldId="288"/>
        </pc:sldMkLst>
      </pc:sldChg>
      <pc:sldChg chg="modSp new mod">
        <pc:chgData name="Xueyuan" userId="2b0d7b0725236551" providerId="LiveId" clId="{A31E821A-5E86-47C2-9DDF-BC04C71FA1C8}" dt="2020-09-10T15:16:38.061" v="116"/>
        <pc:sldMkLst>
          <pc:docMk/>
          <pc:sldMk cId="3353160334" sldId="289"/>
        </pc:sldMkLst>
        <pc:spChg chg="mod">
          <ac:chgData name="Xueyuan" userId="2b0d7b0725236551" providerId="LiveId" clId="{A31E821A-5E86-47C2-9DDF-BC04C71FA1C8}" dt="2020-09-10T15:16:18.702" v="45"/>
          <ac:spMkLst>
            <pc:docMk/>
            <pc:sldMk cId="3353160334" sldId="289"/>
            <ac:spMk id="2" creationId="{13BEEBE0-4A20-4BFD-ACBE-2D89BC53AD85}"/>
          </ac:spMkLst>
        </pc:spChg>
        <pc:spChg chg="mod">
          <ac:chgData name="Xueyuan" userId="2b0d7b0725236551" providerId="LiveId" clId="{A31E821A-5E86-47C2-9DDF-BC04C71FA1C8}" dt="2020-09-10T15:16:38.061" v="116"/>
          <ac:spMkLst>
            <pc:docMk/>
            <pc:sldMk cId="3353160334" sldId="289"/>
            <ac:spMk id="3" creationId="{DDC256E7-FBA6-40CC-8007-5B941D76A7CA}"/>
          </ac:spMkLst>
        </pc:spChg>
      </pc:sldChg>
      <pc:sldChg chg="addSp delSp modSp new mod">
        <pc:chgData name="Xueyuan" userId="2b0d7b0725236551" providerId="LiveId" clId="{A31E821A-5E86-47C2-9DDF-BC04C71FA1C8}" dt="2020-09-10T15:30:54.313" v="428" actId="14100"/>
        <pc:sldMkLst>
          <pc:docMk/>
          <pc:sldMk cId="2535676281" sldId="290"/>
        </pc:sldMkLst>
        <pc:spChg chg="mod">
          <ac:chgData name="Xueyuan" userId="2b0d7b0725236551" providerId="LiveId" clId="{A31E821A-5E86-47C2-9DDF-BC04C71FA1C8}" dt="2020-09-10T15:23:40.794" v="170"/>
          <ac:spMkLst>
            <pc:docMk/>
            <pc:sldMk cId="2535676281" sldId="290"/>
            <ac:spMk id="2" creationId="{294E1FB1-36FC-4FCA-AEC6-52370C51558B}"/>
          </ac:spMkLst>
        </pc:spChg>
        <pc:spChg chg="mod">
          <ac:chgData name="Xueyuan" userId="2b0d7b0725236551" providerId="LiveId" clId="{A31E821A-5E86-47C2-9DDF-BC04C71FA1C8}" dt="2020-09-10T15:30:21.470" v="423"/>
          <ac:spMkLst>
            <pc:docMk/>
            <pc:sldMk cId="2535676281" sldId="290"/>
            <ac:spMk id="3" creationId="{66D828C8-E60D-4CF1-BA97-22D5E2C6E250}"/>
          </ac:spMkLst>
        </pc:spChg>
        <pc:picChg chg="add del mod">
          <ac:chgData name="Xueyuan" userId="2b0d7b0725236551" providerId="LiveId" clId="{A31E821A-5E86-47C2-9DDF-BC04C71FA1C8}" dt="2020-09-10T15:26:05.968" v="333" actId="478"/>
          <ac:picMkLst>
            <pc:docMk/>
            <pc:sldMk cId="2535676281" sldId="290"/>
            <ac:picMk id="5" creationId="{121FD985-2B21-4A08-A1D7-FA7F8364C843}"/>
          </ac:picMkLst>
        </pc:picChg>
        <pc:picChg chg="add mod">
          <ac:chgData name="Xueyuan" userId="2b0d7b0725236551" providerId="LiveId" clId="{A31E821A-5E86-47C2-9DDF-BC04C71FA1C8}" dt="2020-09-10T15:30:54.313" v="428" actId="14100"/>
          <ac:picMkLst>
            <pc:docMk/>
            <pc:sldMk cId="2535676281" sldId="290"/>
            <ac:picMk id="7" creationId="{F503DBA4-464B-489E-A334-FF6929CCD290}"/>
          </ac:picMkLst>
        </pc:picChg>
        <pc:picChg chg="add mod">
          <ac:chgData name="Xueyuan" userId="2b0d7b0725236551" providerId="LiveId" clId="{A31E821A-5E86-47C2-9DDF-BC04C71FA1C8}" dt="2020-09-10T15:30:49.218" v="426" actId="14100"/>
          <ac:picMkLst>
            <pc:docMk/>
            <pc:sldMk cId="2535676281" sldId="290"/>
            <ac:picMk id="9" creationId="{8624B302-EB65-4751-9489-36A05F315331}"/>
          </ac:picMkLst>
        </pc:picChg>
      </pc:sldChg>
      <pc:sldChg chg="addSp delSp modSp new mod">
        <pc:chgData name="Xueyuan" userId="2b0d7b0725236551" providerId="LiveId" clId="{A31E821A-5E86-47C2-9DDF-BC04C71FA1C8}" dt="2020-09-17T04:29:23.473" v="820"/>
        <pc:sldMkLst>
          <pc:docMk/>
          <pc:sldMk cId="522517075" sldId="291"/>
        </pc:sldMkLst>
        <pc:spChg chg="mod">
          <ac:chgData name="Xueyuan" userId="2b0d7b0725236551" providerId="LiveId" clId="{A31E821A-5E86-47C2-9DDF-BC04C71FA1C8}" dt="2020-09-10T15:32:37.194" v="491"/>
          <ac:spMkLst>
            <pc:docMk/>
            <pc:sldMk cId="522517075" sldId="291"/>
            <ac:spMk id="2" creationId="{0470BD81-8843-4DF0-B95E-3DB04DF95B61}"/>
          </ac:spMkLst>
        </pc:spChg>
        <pc:spChg chg="del mod">
          <ac:chgData name="Xueyuan" userId="2b0d7b0725236551" providerId="LiveId" clId="{A31E821A-5E86-47C2-9DDF-BC04C71FA1C8}" dt="2020-09-10T15:32:44.679" v="495" actId="478"/>
          <ac:spMkLst>
            <pc:docMk/>
            <pc:sldMk cId="522517075" sldId="291"/>
            <ac:spMk id="3" creationId="{B5D581AA-9343-4E01-A35F-646B8447BD98}"/>
          </ac:spMkLst>
        </pc:spChg>
        <pc:spChg chg="add del mod">
          <ac:chgData name="Xueyuan" userId="2b0d7b0725236551" providerId="LiveId" clId="{A31E821A-5E86-47C2-9DDF-BC04C71FA1C8}" dt="2020-09-10T15:32:46.993" v="496" actId="478"/>
          <ac:spMkLst>
            <pc:docMk/>
            <pc:sldMk cId="522517075" sldId="291"/>
            <ac:spMk id="5" creationId="{0CDF94AA-5F74-420C-8B23-6A47566077FF}"/>
          </ac:spMkLst>
        </pc:spChg>
        <pc:graphicFrameChg chg="add mod modGraphic">
          <ac:chgData name="Xueyuan" userId="2b0d7b0725236551" providerId="LiveId" clId="{A31E821A-5E86-47C2-9DDF-BC04C71FA1C8}" dt="2020-09-17T04:29:23.473" v="820"/>
          <ac:graphicFrameMkLst>
            <pc:docMk/>
            <pc:sldMk cId="522517075" sldId="291"/>
            <ac:graphicFrameMk id="7" creationId="{94BACFBA-72CA-4506-B8BB-2FD3A345B2E7}"/>
          </ac:graphicFrameMkLst>
        </pc:graphicFrameChg>
      </pc:sldChg>
      <pc:sldChg chg="modSp new mod">
        <pc:chgData name="Xueyuan" userId="2b0d7b0725236551" providerId="LiveId" clId="{A31E821A-5E86-47C2-9DDF-BC04C71FA1C8}" dt="2020-09-10T15:33:40.312" v="726"/>
        <pc:sldMkLst>
          <pc:docMk/>
          <pc:sldMk cId="2010299836" sldId="292"/>
        </pc:sldMkLst>
        <pc:spChg chg="mod">
          <ac:chgData name="Xueyuan" userId="2b0d7b0725236551" providerId="LiveId" clId="{A31E821A-5E86-47C2-9DDF-BC04C71FA1C8}" dt="2020-09-10T15:32:58.918" v="536"/>
          <ac:spMkLst>
            <pc:docMk/>
            <pc:sldMk cId="2010299836" sldId="292"/>
            <ac:spMk id="2" creationId="{5E46FC3B-089F-4B97-8432-0242D13F0897}"/>
          </ac:spMkLst>
        </pc:spChg>
        <pc:spChg chg="mod">
          <ac:chgData name="Xueyuan" userId="2b0d7b0725236551" providerId="LiveId" clId="{A31E821A-5E86-47C2-9DDF-BC04C71FA1C8}" dt="2020-09-10T15:33:40.312" v="726"/>
          <ac:spMkLst>
            <pc:docMk/>
            <pc:sldMk cId="2010299836" sldId="292"/>
            <ac:spMk id="3" creationId="{B02A5632-5DB0-46AE-90D7-FE8F5624FF2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C45E-EE21-4254-95C1-B1D2A9691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14A6D-3189-4DF2-9810-79AF24CF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21ED-57B7-4D7A-AAFF-BDCBB88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D67C-5932-47B4-8EE7-EC4682D1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7EC2-1CDE-4D15-BA03-063172D7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F3AD-7AA6-463B-80CF-44C08068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47AA-E71D-4F39-A206-4169443AE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B27-F74D-479D-ACA9-7D238392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DEB9-6B20-427A-AB22-ED3D776F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9E1D-EA75-4895-9238-FD5BD7B8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45D00-662B-4DEA-98F4-FA694A08B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DC56-5D07-40AB-8440-B6C5A4CF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B960-66D2-471C-9B2C-401217DF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9795-378F-4A9B-ADFA-810543C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F1C6-AFB4-4815-9F27-7053C05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7A4-E290-485E-83AD-5217E8D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1356-3080-4754-A0AE-BB058885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716C-4F17-48CF-9A03-4592341F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871A-CA66-4536-9ADE-5267B69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392-8BB0-4B61-8D0F-1828A506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42B9-A451-442A-8F44-9F8C6683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D02A-043C-450C-86FB-F5981649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CF24-93A9-4787-823B-C089A2BC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53B9-68A1-4C78-AF77-6AFBCAC1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F660-2DEC-47F2-B01C-42306541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35CB-89E9-4436-A110-30827306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6F84-1E12-40C2-AF7A-21018A48D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24BE-7431-4787-99C4-91FAEF78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844E-7F8F-43D1-B6FF-35EDDA48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2C9F8-CB0D-4EDA-955B-BCB8E609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1473F-8B1C-49C1-A77E-55C81437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574-DA46-46F6-B59A-F6BDA997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2A67-BFA3-42BC-82B7-BED6771E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BFBF-8D7B-4EBA-B220-090ADDD46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908E8-FCE7-47F4-B2D4-C03F61EE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1B317-8A3E-4946-B859-0991EDA6C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C89BC-A188-49F7-8177-A834D662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E507C-C3B3-4E00-B8E4-931E960F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FB81-AC7C-4937-834F-936D2C28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3742-F65F-4961-98EC-B94E6DFF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64EB-13EA-4438-B84C-6BC35D74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FFB98-A3A1-402A-AB3B-44FABFBA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3C0D-E351-4773-BC92-0A6D956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0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DDEBA-D5D6-4C95-AE70-3CA72857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717C4-84ED-4C98-B8B5-36DB8376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4EDB3-B6A6-4CA8-AB21-BC901EF9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8364-5523-466D-A8FC-46C440E2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5FB4-3B40-4E71-ADB2-5369EDF9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A78B2-27E6-4C6C-B827-03E5FDC9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AA435-B47E-46F1-8E51-D1B3C745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F17C4-9DAE-471E-831F-C9063F6C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6651A-D64B-4631-A72C-0BD746DC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3079-787B-44E7-B7F2-A638695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95035-BF75-4BD2-AB3B-F6F9D9F9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24407-516B-40B9-9F89-E89DEF75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17A7-2A8D-4E8E-9473-4FEB5FAE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B131-B305-4020-9EFE-EC35243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E439-0D84-49FC-8291-5733107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6D2FA-0755-4501-8A01-BEFC44CA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F6121-63B1-42C9-A933-42E35513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24F5-A037-465B-91D7-23780C8F6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1936-1AB4-4F72-8DFD-CCBC356BA9A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7403-48DD-4AF3-9814-1F4CB49D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68CC-9149-4738-854E-C970F579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6F44-CA11-42E2-AD4C-591E48DA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EBE0-4A20-4BFD-ACBE-2D89BC53A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6E7-FBA6-40CC-8007-5B941D76A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龚雪沅</a:t>
            </a:r>
            <a:endParaRPr lang="en-US" altLang="zh-CN" dirty="0"/>
          </a:p>
          <a:p>
            <a:pPr algn="r"/>
            <a:r>
              <a:rPr lang="zh-CN" altLang="en-US" dirty="0"/>
              <a:t>暨南大学</a:t>
            </a:r>
            <a:endParaRPr lang="en-US" altLang="zh-CN" dirty="0"/>
          </a:p>
          <a:p>
            <a:pPr algn="r"/>
            <a:r>
              <a:rPr lang="en-US" altLang="zh-CN" dirty="0"/>
              <a:t>xygong@jnu.edu.cn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6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10167B9-9F23-4953-80AB-F51EC244A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1.</a:t>
            </a:r>
            <a:r>
              <a:rPr lang="zh-CN" altLang="en-US" b="1" dirty="0"/>
              <a:t>封装性</a:t>
            </a:r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封装是一种数据隐藏技术。在面向对象程序设计中可以</a:t>
            </a:r>
            <a:r>
              <a:rPr lang="zh-CN" altLang="en-US" dirty="0">
                <a:solidFill>
                  <a:srgbClr val="FF0000"/>
                </a:solidFill>
              </a:rPr>
              <a:t>把数据和与数据有关的操作</a:t>
            </a:r>
            <a:r>
              <a:rPr lang="zh-CN" altLang="en-US" dirty="0"/>
              <a:t>集中在一起形成类，将类的一部分属性和操作隐藏起来，不让用户访问，另一部分作为类的外部接口，用户可以访问。 </a:t>
            </a: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继承性</a:t>
            </a: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多态性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FB64BF-9723-4320-82AB-B78504EEE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1.1.3  </a:t>
            </a:r>
            <a:r>
              <a:rPr lang="zh-CN" altLang="en-US" sz="3200" b="1"/>
              <a:t>面向对象程序设计的特点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CEA9F44-ED61-4C4A-8A4D-7FF0D3FF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1.</a:t>
            </a:r>
            <a:r>
              <a:rPr lang="zh-CN" altLang="en-US" b="1" dirty="0"/>
              <a:t>封装性</a:t>
            </a:r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封装是一种数据隐藏技术。</a:t>
            </a: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继承性</a:t>
            </a:r>
            <a:endParaRPr lang="en-US" altLang="zh-CN" b="1" dirty="0"/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在面向对象程序设计中，继承是指新建的类从</a:t>
            </a:r>
            <a:r>
              <a:rPr lang="zh-CN" altLang="en-US" dirty="0">
                <a:solidFill>
                  <a:srgbClr val="FF0000"/>
                </a:solidFill>
              </a:rPr>
              <a:t>已有的类那里获得已有的属性和操作</a:t>
            </a:r>
            <a:r>
              <a:rPr lang="zh-CN" altLang="en-US" dirty="0"/>
              <a:t>。已有的类称为基类或父类，继承基类而产生的新建类称为基类的子类或派生类。</a:t>
            </a: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多态性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88E6509-6CCC-4726-ACB6-09AD85380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1.1.3  </a:t>
            </a:r>
            <a:r>
              <a:rPr lang="zh-CN" altLang="en-US" sz="3200" b="1"/>
              <a:t>面向对象程序设计的特点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5FD0A6-984C-4AEA-A33F-C637560BF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1.</a:t>
            </a:r>
            <a:r>
              <a:rPr lang="zh-CN" altLang="en-US" b="1" dirty="0"/>
              <a:t>封装性</a:t>
            </a:r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封装是一种数据隐藏技术。</a:t>
            </a: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继承性</a:t>
            </a:r>
            <a:endParaRPr lang="en-US" altLang="zh-CN" b="1" dirty="0"/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指新建类从已有类获得已有的属性和操作。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多态性</a:t>
            </a:r>
            <a:endParaRPr lang="en-US" altLang="zh-CN" b="1" dirty="0"/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多态性是指相同的函数名可以有多个不同的函数体，即一个函数名可以对应多个不同的实现部分。在</a:t>
            </a:r>
            <a:r>
              <a:rPr lang="zh-CN" altLang="en-US" dirty="0">
                <a:solidFill>
                  <a:srgbClr val="FF0000"/>
                </a:solidFill>
              </a:rPr>
              <a:t>调用同一函数时，由于环境的不同，可能引发不同的行为，导致不同的动作，这种功能称为多态</a:t>
            </a:r>
            <a:r>
              <a:rPr lang="zh-CN" altLang="en-US" dirty="0"/>
              <a:t>。它使得类中具有相似功能的不同函数可以使用同一个函数名。</a:t>
            </a:r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endParaRPr lang="zh-CN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BDF240-29BA-4DA3-90C6-8CA547D59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1.1.3  </a:t>
            </a:r>
            <a:r>
              <a:rPr lang="zh-CN" altLang="en-US" sz="3200" b="1"/>
              <a:t>面向对象程序设计的特点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CF2654E-7B92-4581-87B2-D36DB20F1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1.</a:t>
            </a:r>
            <a:r>
              <a:rPr lang="zh-CN" altLang="en-US" b="1" dirty="0"/>
              <a:t>封装性</a:t>
            </a:r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封装是一种数据隐藏技术。</a:t>
            </a: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继承性</a:t>
            </a:r>
            <a:endParaRPr lang="en-US" altLang="zh-CN" b="1" dirty="0"/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指新建类从已有类获得已有的属性和操作。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多态性</a:t>
            </a:r>
            <a:endParaRPr lang="en-US" altLang="zh-CN" b="1" dirty="0"/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    在调用同一函数时，由于环境的不同，可能引发不同的行为，导致不同的动作，这种功能称为多态。它使得类中具有相似功能的不同函数可以使用同一个函数名。</a:t>
            </a:r>
          </a:p>
          <a:p>
            <a:pPr marL="0" indent="0">
              <a:lnSpc>
                <a:spcPts val="3360"/>
              </a:lnSpc>
              <a:buClr>
                <a:srgbClr val="0070C0"/>
              </a:buClr>
              <a:buNone/>
              <a:defRPr/>
            </a:pPr>
            <a:endParaRPr lang="zh-CN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5F6DCEA-00DF-4A22-B93F-0526BB1F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1.1.3  </a:t>
            </a:r>
            <a:r>
              <a:rPr lang="zh-CN" altLang="en-US" sz="3200" b="1"/>
              <a:t>面向对象程序设计的特点</a:t>
            </a:r>
          </a:p>
        </p:txBody>
      </p:sp>
      <p:sp>
        <p:nvSpPr>
          <p:cNvPr id="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5030D71F-F0D5-4170-91DE-53B7B4D85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105EC0C-43F9-4315-A815-7AAC79338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3820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面向对象的程序设计语言大致可分为两类：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⑴开发全新的面向对象程序设计语言。</a:t>
            </a:r>
            <a:endParaRPr lang="en-US" altLang="zh-CN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最具有代表性的语言是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Smalltalk</a:t>
            </a:r>
            <a:r>
              <a:rPr lang="zh-CN" altLang="en-US" dirty="0"/>
              <a:t>和</a:t>
            </a:r>
            <a:r>
              <a:rPr lang="en-US" altLang="zh-CN" dirty="0"/>
              <a:t>Eiffel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⑵对传统程序设计语言进行面向对象程序设计的扩展。这类语言又称“混合型语言”。</a:t>
            </a:r>
            <a:endParaRPr lang="en-US" altLang="zh-CN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最典型代表是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。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15092A-A784-4C54-B13D-DD4D94B81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1.1.4  </a:t>
            </a:r>
            <a:r>
              <a:rPr lang="zh-CN" altLang="en-US" sz="3200" b="1"/>
              <a:t>面向对象程序设计语言</a:t>
            </a:r>
          </a:p>
        </p:txBody>
      </p:sp>
      <p:sp>
        <p:nvSpPr>
          <p:cNvPr id="19460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DA5145D5-C423-4ED6-B9F4-3ED598528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34942B8-F11D-4C95-9936-4AFF1E454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hlinkClick r:id="rId2" action="ppaction://hlinksldjump"/>
              </a:rPr>
              <a:t>1.2.1  C++</a:t>
            </a:r>
            <a:r>
              <a:rPr lang="zh-CN" altLang="en-US">
                <a:hlinkClick r:id="rId2" action="ppaction://hlinksldjump"/>
              </a:rPr>
              <a:t>的发展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3" action="ppaction://hlinksldjump"/>
              </a:rPr>
              <a:t>1.2.2  C++</a:t>
            </a:r>
            <a:r>
              <a:rPr lang="zh-CN" altLang="en-US">
                <a:hlinkClick r:id="rId3" action="ppaction://hlinksldjump"/>
              </a:rPr>
              <a:t>的特点</a:t>
            </a:r>
            <a:endParaRPr lang="zh-CN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A982920-6AB6-4AAB-A864-C24D77FA1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/>
              <a:t>1.2  C++</a:t>
            </a:r>
            <a:r>
              <a:rPr lang="zh-CN" altLang="en-US" sz="4000" b="1"/>
              <a:t>语言的发展和特点</a:t>
            </a:r>
          </a:p>
        </p:txBody>
      </p:sp>
      <p:sp>
        <p:nvSpPr>
          <p:cNvPr id="12295" name="AutoShape 7">
            <a:hlinkClick r:id="rId4" action="ppaction://hlinksldjump"/>
            <a:extLst>
              <a:ext uri="{FF2B5EF4-FFF2-40B4-BE49-F238E27FC236}">
                <a16:creationId xmlns:a16="http://schemas.microsoft.com/office/drawing/2014/main" id="{D647B1BD-EC7C-472C-A78C-CB8DA92E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60B3284-15E6-4DED-A93B-408D63B42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305800" cy="4572000"/>
          </a:xfrm>
          <a:noFill/>
        </p:spPr>
        <p:txBody>
          <a:bodyPr vert="horz" lIns="46800" tIns="45720" rIns="46800" bIns="45720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/>
              <a:t>1980</a:t>
            </a:r>
            <a:r>
              <a:rPr lang="zh-CN" altLang="en-US"/>
              <a:t>年，美国</a:t>
            </a:r>
            <a:r>
              <a:rPr lang="en-US" altLang="zh-CN"/>
              <a:t>AT&amp;T</a:t>
            </a:r>
            <a:r>
              <a:rPr lang="zh-CN" altLang="en-US"/>
              <a:t>公司贝尔实验室的</a:t>
            </a:r>
            <a:r>
              <a:rPr lang="en-US" altLang="zh-CN"/>
              <a:t>Bjarne Stioustrup</a:t>
            </a:r>
            <a:r>
              <a:rPr lang="zh-CN" altLang="en-US"/>
              <a:t>博士编写称为“带类的</a:t>
            </a:r>
            <a:r>
              <a:rPr lang="en-US" altLang="zh-CN"/>
              <a:t>C”</a:t>
            </a:r>
            <a:r>
              <a:rPr lang="zh-CN" altLang="en-US"/>
              <a:t>语言版本。</a:t>
            </a:r>
            <a:r>
              <a:rPr lang="en-US" altLang="zh-CN"/>
              <a:t>1983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月对外公开发表，用</a:t>
            </a:r>
            <a:r>
              <a:rPr lang="en-US" altLang="zh-CN"/>
              <a:t>C++</a:t>
            </a:r>
            <a:r>
              <a:rPr lang="zh-CN" altLang="en-US"/>
              <a:t>名字。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/>
              <a:t>目前，常用的</a:t>
            </a:r>
            <a:r>
              <a:rPr lang="en-US" altLang="zh-CN"/>
              <a:t>C++</a:t>
            </a:r>
            <a:r>
              <a:rPr lang="zh-CN" altLang="zh-CN"/>
              <a:t>语言集成开发环境主要有</a:t>
            </a:r>
            <a:r>
              <a:rPr lang="en-US" altLang="zh-CN"/>
              <a:t>Visual C++</a:t>
            </a:r>
            <a:r>
              <a:rPr lang="zh-CN" altLang="zh-CN"/>
              <a:t>（简称</a:t>
            </a:r>
            <a:r>
              <a:rPr lang="en-US" altLang="zh-CN"/>
              <a:t>VC</a:t>
            </a:r>
            <a:r>
              <a:rPr lang="zh-CN" altLang="zh-CN"/>
              <a:t>）、</a:t>
            </a:r>
            <a:r>
              <a:rPr lang="en-US" altLang="zh-CN"/>
              <a:t>Microsoft Visual Studio</a:t>
            </a:r>
            <a:r>
              <a:rPr lang="zh-CN" altLang="zh-CN"/>
              <a:t>（简称</a:t>
            </a:r>
            <a:r>
              <a:rPr lang="en-US" altLang="zh-CN"/>
              <a:t>VS</a:t>
            </a:r>
            <a:r>
              <a:rPr lang="zh-CN" altLang="zh-CN"/>
              <a:t>）等。</a:t>
            </a:r>
            <a:endParaRPr lang="en-US" altLang="zh-CN"/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伴随</a:t>
            </a:r>
            <a:r>
              <a:rPr lang="en-US" altLang="zh-CN"/>
              <a:t>Windows 98</a:t>
            </a:r>
            <a:r>
              <a:rPr lang="zh-CN" altLang="en-US"/>
              <a:t>操作系统的发布，</a:t>
            </a:r>
            <a:r>
              <a:rPr lang="en-US" altLang="zh-CN"/>
              <a:t>Microsoft</a:t>
            </a:r>
            <a:r>
              <a:rPr lang="zh-CN" altLang="en-US"/>
              <a:t>公司又隆重推出了</a:t>
            </a:r>
            <a:r>
              <a:rPr lang="en-US" altLang="zh-CN"/>
              <a:t>Visual C++ 6.0 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/>
              <a:t>Microsoft Visual Studio</a:t>
            </a:r>
            <a:r>
              <a:rPr lang="zh-CN" altLang="zh-CN"/>
              <a:t>是目前最流行的</a:t>
            </a:r>
            <a:r>
              <a:rPr lang="en-US" altLang="zh-CN"/>
              <a:t>Windows</a:t>
            </a:r>
            <a:r>
              <a:rPr lang="zh-CN" altLang="zh-CN"/>
              <a:t>平台应用程序的集成开发环境，</a:t>
            </a:r>
            <a:r>
              <a:rPr lang="en-US" altLang="zh-CN"/>
              <a:t>Visual Studio</a:t>
            </a:r>
            <a:r>
              <a:rPr lang="zh-CN" altLang="zh-CN"/>
              <a:t>中就包含了</a:t>
            </a:r>
            <a:r>
              <a:rPr lang="en-US" altLang="zh-CN"/>
              <a:t>Visual C++</a:t>
            </a:r>
            <a:r>
              <a:rPr lang="zh-CN" altLang="zh-CN"/>
              <a:t>。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E042FEF-506F-4139-92F9-3B88F1D52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1.2.1  C++</a:t>
            </a:r>
            <a:r>
              <a:rPr lang="zh-CN" altLang="en-US" sz="3200" b="1"/>
              <a:t>的发展</a:t>
            </a:r>
          </a:p>
        </p:txBody>
      </p:sp>
      <p:sp>
        <p:nvSpPr>
          <p:cNvPr id="21508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6D09E881-3C80-4FA5-84FD-568E51A8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51E2538-725F-46D4-8173-6E008D167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534400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/>
              <a:t>C++</a:t>
            </a:r>
            <a:r>
              <a:rPr lang="zh-CN" altLang="en-US"/>
              <a:t>全面兼容</a:t>
            </a:r>
            <a:r>
              <a:rPr lang="en-US" altLang="zh-CN"/>
              <a:t>C</a:t>
            </a:r>
            <a:r>
              <a:rPr lang="zh-CN" altLang="en-US"/>
              <a:t>语言。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用</a:t>
            </a:r>
            <a:r>
              <a:rPr lang="en-US" altLang="zh-CN"/>
              <a:t>C++</a:t>
            </a:r>
            <a:r>
              <a:rPr lang="zh-CN" altLang="en-US"/>
              <a:t>编写的程序可读性更好，代码结构更为合理。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生成代码质量高，运行效率仅比汇编语言慢</a:t>
            </a:r>
            <a:r>
              <a:rPr lang="en-US" altLang="zh-CN"/>
              <a:t>10%~20%</a:t>
            </a:r>
            <a:r>
              <a:rPr lang="zh-CN" altLang="en-US"/>
              <a:t>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从开发时间、费用到形成软件的可重用性、可扩充性、可维护性和可靠性等方面有很大提高，使得大中型软件开发变得容易很多。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支持面向对象程序设计，可方便地构造出模拟现实问题的实体和操作。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0DF30FE-CD2F-4366-887B-08C33FC4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1.2.2  C++</a:t>
            </a:r>
            <a:r>
              <a:rPr lang="zh-CN" altLang="en-US" sz="3200" b="1"/>
              <a:t>的特点</a:t>
            </a:r>
          </a:p>
        </p:txBody>
      </p:sp>
      <p:sp>
        <p:nvSpPr>
          <p:cNvPr id="22532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DE40060A-96A1-42CF-B3B4-1018FD52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50B2BD-E3D2-4053-8133-567C73D7D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hlinkClick r:id="rId2" action="ppaction://hlinksldjump"/>
              </a:rPr>
              <a:t>1.3.1  C++</a:t>
            </a:r>
            <a:r>
              <a:rPr lang="zh-CN" altLang="en-US">
                <a:hlinkClick r:id="rId2" action="ppaction://hlinksldjump"/>
              </a:rPr>
              <a:t>程序基本结构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3" action="ppaction://hlinksldjump"/>
              </a:rPr>
              <a:t>1.3.2  C++</a:t>
            </a:r>
            <a:r>
              <a:rPr lang="zh-CN" altLang="en-US">
                <a:hlinkClick r:id="rId3" action="ppaction://hlinksldjump"/>
              </a:rPr>
              <a:t>程序的书写格式</a:t>
            </a:r>
            <a:endParaRPr lang="zh-C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1C03B8-4F25-4AFA-B406-1C23194D8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/>
              <a:t>1.3  C++</a:t>
            </a:r>
            <a:r>
              <a:rPr lang="zh-CN" altLang="en-US" sz="4000" b="1"/>
              <a:t>语言程序基本结构</a:t>
            </a:r>
          </a:p>
        </p:txBody>
      </p:sp>
      <p:sp>
        <p:nvSpPr>
          <p:cNvPr id="1331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05E36E9-FCA4-4E71-9AD4-8B653296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136066-CEB3-419A-9A2E-B09409554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001000" cy="5029200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en-US" altLang="zh-CN" sz="2400" b="1">
                <a:solidFill>
                  <a:srgbClr val="0070C0"/>
                </a:solidFill>
              </a:rPr>
              <a:t>【</a:t>
            </a:r>
            <a:r>
              <a:rPr lang="zh-CN" altLang="en-US" sz="2400" b="1">
                <a:solidFill>
                  <a:srgbClr val="0070C0"/>
                </a:solidFill>
              </a:rPr>
              <a:t>例</a:t>
            </a:r>
            <a:r>
              <a:rPr lang="en-US" altLang="zh-CN" sz="2400" b="1">
                <a:solidFill>
                  <a:srgbClr val="0070C0"/>
                </a:solidFill>
              </a:rPr>
              <a:t>1.1】</a:t>
            </a:r>
            <a:r>
              <a:rPr lang="zh-CN" altLang="en-US" sz="2400" b="1">
                <a:solidFill>
                  <a:srgbClr val="0070C0"/>
                </a:solidFill>
              </a:rPr>
              <a:t>一个简单的</a:t>
            </a:r>
            <a:r>
              <a:rPr lang="en-US" altLang="zh-CN" sz="2400" b="1">
                <a:solidFill>
                  <a:srgbClr val="0070C0"/>
                </a:solidFill>
              </a:rPr>
              <a:t>C++</a:t>
            </a:r>
            <a:r>
              <a:rPr lang="zh-CN" altLang="en-US" sz="2400" b="1">
                <a:solidFill>
                  <a:srgbClr val="0070C0"/>
                </a:solidFill>
              </a:rPr>
              <a:t>程序。</a:t>
            </a:r>
          </a:p>
          <a:p>
            <a:pPr marL="990600" lvl="1" indent="-533400">
              <a:buNone/>
            </a:pPr>
            <a:r>
              <a:rPr lang="en-US" altLang="zh-CN" sz="2000"/>
              <a:t># include &lt;iostream&gt;</a:t>
            </a:r>
          </a:p>
          <a:p>
            <a:pPr marL="990600" lvl="1" indent="-533400">
              <a:buNone/>
            </a:pPr>
            <a:r>
              <a:rPr lang="en-US" altLang="zh-CN" sz="2000"/>
              <a:t>using namespace std;</a:t>
            </a:r>
          </a:p>
          <a:p>
            <a:pPr marL="990600" lvl="1" indent="-533400">
              <a:buNone/>
            </a:pPr>
            <a:r>
              <a:rPr lang="en-US" altLang="zh-CN" sz="2000"/>
              <a:t>void sayhello();</a:t>
            </a:r>
          </a:p>
          <a:p>
            <a:pPr marL="990600" lvl="1" indent="-533400">
              <a:buNone/>
            </a:pPr>
            <a:r>
              <a:rPr lang="en-US" altLang="zh-CN" sz="2000"/>
              <a:t>void main()</a:t>
            </a:r>
          </a:p>
          <a:p>
            <a:pPr marL="990600" lvl="1" indent="-533400">
              <a:buNone/>
            </a:pPr>
            <a:r>
              <a:rPr lang="en-US" altLang="zh-CN" sz="2000"/>
              <a:t>{</a:t>
            </a:r>
          </a:p>
          <a:p>
            <a:pPr marL="990600" lvl="1" indent="-533400">
              <a:buNone/>
            </a:pPr>
            <a:r>
              <a:rPr lang="en-US" altLang="zh-CN" sz="2000"/>
              <a:t>	sayhello( ); </a:t>
            </a:r>
          </a:p>
          <a:p>
            <a:pPr marL="990600" lvl="1" indent="-533400">
              <a:buNone/>
            </a:pPr>
            <a:r>
              <a:rPr lang="en-US" altLang="zh-CN" sz="2000"/>
              <a:t>// </a:t>
            </a:r>
            <a:r>
              <a:rPr lang="zh-CN" altLang="en-US" sz="2000"/>
              <a:t>在显示器上输出显示一行字符串</a:t>
            </a:r>
          </a:p>
          <a:p>
            <a:pPr marL="990600" lvl="1" indent="-533400">
              <a:buNone/>
            </a:pPr>
            <a:r>
              <a:rPr lang="zh-CN" altLang="en-US" sz="2000"/>
              <a:t>	</a:t>
            </a:r>
            <a:r>
              <a:rPr lang="en-US" altLang="zh-CN" sz="2000"/>
              <a:t>cout&lt;&lt;"This is my first C++ program! "&lt;&lt;endl;</a:t>
            </a:r>
          </a:p>
          <a:p>
            <a:pPr marL="990600" lvl="1" indent="-533400">
              <a:buNone/>
            </a:pPr>
            <a:r>
              <a:rPr lang="en-US" altLang="zh-CN" sz="2000"/>
              <a:t>}</a:t>
            </a:r>
          </a:p>
          <a:p>
            <a:pPr marL="990600" lvl="1" indent="-533400">
              <a:buNone/>
            </a:pPr>
            <a:r>
              <a:rPr lang="en-US" altLang="zh-CN" sz="2000"/>
              <a:t>//</a:t>
            </a:r>
            <a:r>
              <a:rPr lang="zh-CN" altLang="en-US" sz="2000"/>
              <a:t>函数定义</a:t>
            </a:r>
          </a:p>
          <a:p>
            <a:pPr marL="990600" lvl="1" indent="-533400">
              <a:buNone/>
            </a:pPr>
            <a:r>
              <a:rPr lang="en-US" altLang="zh-CN" sz="2000"/>
              <a:t>void sayhello()</a:t>
            </a:r>
          </a:p>
          <a:p>
            <a:pPr marL="990600" lvl="1" indent="-533400">
              <a:buNone/>
            </a:pPr>
            <a:r>
              <a:rPr lang="en-US" altLang="zh-CN" sz="2000"/>
              <a:t>{</a:t>
            </a:r>
          </a:p>
          <a:p>
            <a:pPr marL="990600" lvl="1" indent="-533400">
              <a:buNone/>
            </a:pPr>
            <a:r>
              <a:rPr lang="en-US" altLang="zh-CN" sz="2000"/>
              <a:t>	cout&lt;&lt;"Hello! "&lt;&lt;endl;</a:t>
            </a:r>
          </a:p>
          <a:p>
            <a:pPr marL="990600" lvl="1" indent="-533400"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92B0895-C2B0-4884-A9A4-9CBB1DAC6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1.3.1  C++</a:t>
            </a:r>
            <a:r>
              <a:rPr lang="zh-CN" altLang="en-US" sz="3200" b="1"/>
              <a:t>程序基本结构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1FB1-36FC-4FCA-AEC6-52370C5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教科书</a:t>
            </a:r>
            <a:r>
              <a:rPr lang="en-US" altLang="zh-CN" dirty="0"/>
              <a:t>/</a:t>
            </a:r>
            <a:r>
              <a:rPr lang="zh-CN" altLang="en-US" dirty="0"/>
              <a:t>参考书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28C8-E60D-4CF1-BA97-22D5E2C6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教科书</a:t>
            </a:r>
            <a:endParaRPr lang="en-US" altLang="zh-CN" dirty="0"/>
          </a:p>
          <a:p>
            <a:pPr lvl="1"/>
            <a:r>
              <a:rPr lang="zh-CN" altLang="en-US" dirty="0"/>
              <a:t>名字：</a:t>
            </a:r>
            <a:r>
              <a:rPr lang="en-US" altLang="zh-CN" dirty="0"/>
              <a:t>C++ Prime Plus</a:t>
            </a:r>
          </a:p>
          <a:p>
            <a:pPr lvl="1"/>
            <a:r>
              <a:rPr lang="zh-CN" altLang="en-US" dirty="0"/>
              <a:t>作者：</a:t>
            </a:r>
            <a:r>
              <a:rPr lang="en-US" dirty="0"/>
              <a:t>Stephen </a:t>
            </a:r>
            <a:r>
              <a:rPr lang="en-US" dirty="0" err="1"/>
              <a:t>Prata</a:t>
            </a:r>
            <a:endParaRPr lang="en-US" dirty="0"/>
          </a:p>
          <a:p>
            <a:pPr lvl="1"/>
            <a:r>
              <a:rPr lang="zh-CN" altLang="en-US" dirty="0"/>
              <a:t>出版社：</a:t>
            </a:r>
            <a:r>
              <a:rPr lang="en-US" altLang="zh-CN" dirty="0"/>
              <a:t>Developer’s Library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dirty="0"/>
              <a:t>名字：</a:t>
            </a:r>
            <a:r>
              <a:rPr lang="en-US" altLang="zh-CN" dirty="0"/>
              <a:t>C++ Prime</a:t>
            </a:r>
          </a:p>
          <a:p>
            <a:pPr lvl="1"/>
            <a:r>
              <a:rPr lang="zh-CN" altLang="en-US" dirty="0"/>
              <a:t>作者：</a:t>
            </a:r>
            <a:r>
              <a:rPr lang="en-US" dirty="0"/>
              <a:t>Stanley B. Lippman</a:t>
            </a:r>
          </a:p>
          <a:p>
            <a:pPr lvl="1"/>
            <a:r>
              <a:rPr lang="zh-CN" altLang="en-US" dirty="0"/>
              <a:t>出版社：</a:t>
            </a:r>
            <a:r>
              <a:rPr lang="en-US" altLang="zh-CN" dirty="0"/>
              <a:t>ADDISON WESLEY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3DBA4-464B-489E-A334-FF6929CC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866" y="506027"/>
            <a:ext cx="2326772" cy="297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4B302-EB65-4751-9489-36A05F315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96" y="3484657"/>
            <a:ext cx="2317442" cy="30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7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DB518AA-3784-4C85-852D-B64AD2DF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0010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头文件</a:t>
            </a:r>
          </a:p>
          <a:p>
            <a:pPr marL="0" indent="0">
              <a:lnSpc>
                <a:spcPct val="80000"/>
              </a:lnSpc>
              <a:buClr>
                <a:srgbClr val="0070C0"/>
              </a:buClr>
              <a:buNone/>
              <a:defRPr/>
            </a:pPr>
            <a:r>
              <a:rPr lang="zh-CN" altLang="en-US" sz="2400" dirty="0"/>
              <a:t>     在</a:t>
            </a:r>
            <a:r>
              <a:rPr lang="en-US" altLang="zh-CN" sz="2400" dirty="0"/>
              <a:t>C++</a:t>
            </a:r>
            <a:r>
              <a:rPr lang="zh-CN" altLang="en-US" sz="2400" dirty="0"/>
              <a:t>程序开始部分出现以</a:t>
            </a:r>
            <a:r>
              <a:rPr lang="en-US" altLang="zh-CN" sz="2400" dirty="0"/>
              <a:t>#</a:t>
            </a:r>
            <a:r>
              <a:rPr lang="zh-CN" altLang="en-US" sz="2400" dirty="0"/>
              <a:t>开头的命令，表示这些命令是预处理命令。</a:t>
            </a:r>
            <a:r>
              <a:rPr lang="en-US" altLang="zh-CN" sz="2400" dirty="0"/>
              <a:t>#include</a:t>
            </a:r>
            <a:r>
              <a:rPr lang="zh-CN" altLang="en-US" sz="2400" dirty="0"/>
              <a:t>表示文件包含命令。通常有两种格式：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Clr>
                <a:srgbClr val="0070C0"/>
              </a:buClr>
              <a:buNone/>
              <a:defRPr/>
            </a:pPr>
            <a:r>
              <a:rPr lang="en-US" altLang="zh-CN" sz="2400" dirty="0"/>
              <a:t>     #include&lt;</a:t>
            </a:r>
            <a:r>
              <a:rPr lang="zh-CN" altLang="en-US" sz="2400" dirty="0"/>
              <a:t>文件名</a:t>
            </a:r>
            <a:r>
              <a:rPr lang="en-US" altLang="zh-CN" sz="2400" dirty="0"/>
              <a:t>.</a:t>
            </a:r>
            <a:r>
              <a:rPr lang="zh-CN" altLang="en-US" sz="2400" dirty="0"/>
              <a:t>扩展名</a:t>
            </a:r>
            <a:r>
              <a:rPr lang="en-US" altLang="zh-CN" sz="2400" dirty="0"/>
              <a:t>&gt;      #include"</a:t>
            </a:r>
            <a:r>
              <a:rPr lang="zh-CN" altLang="en-US" sz="2400" dirty="0"/>
              <a:t>文件名</a:t>
            </a:r>
            <a:r>
              <a:rPr lang="en-US" altLang="zh-CN" sz="2400" dirty="0"/>
              <a:t>.</a:t>
            </a:r>
            <a:r>
              <a:rPr lang="zh-CN" altLang="en-US" sz="2400" dirty="0"/>
              <a:t>扩展名</a:t>
            </a:r>
            <a:r>
              <a:rPr lang="en-US" altLang="zh-CN" sz="2400" dirty="0"/>
              <a:t>"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函数</a:t>
            </a:r>
          </a:p>
          <a:p>
            <a:pPr marL="0" indent="0">
              <a:lnSpc>
                <a:spcPct val="80000"/>
              </a:lnSpc>
              <a:buClr>
                <a:srgbClr val="0070C0"/>
              </a:buClr>
              <a:buNone/>
              <a:defRPr/>
            </a:pPr>
            <a:r>
              <a:rPr lang="en-US" altLang="zh-CN" sz="2400" dirty="0"/>
              <a:t>     C++</a:t>
            </a:r>
            <a:r>
              <a:rPr lang="zh-CN" altLang="en-US" sz="2400" dirty="0"/>
              <a:t>的程序是由若干个文件组成，每个文件又由若干个函数组成。函数之间是相互独立的，相互之间可以调用。但函数在调用之前，必须先定义。</a:t>
            </a:r>
            <a:r>
              <a:rPr lang="en-US" altLang="zh-CN" sz="2400" dirty="0"/>
              <a:t>C++</a:t>
            </a:r>
            <a:r>
              <a:rPr lang="zh-CN" altLang="en-US" sz="2400" dirty="0"/>
              <a:t>的程序中的函数可分为两大类，一类是用户自己定义的函数，另一类是系统提供的标准函数。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主函数</a:t>
            </a:r>
            <a:endParaRPr lang="en-US" altLang="zh-CN" sz="2400" b="1" dirty="0"/>
          </a:p>
          <a:p>
            <a:pPr marL="0" indent="0">
              <a:lnSpc>
                <a:spcPct val="80000"/>
              </a:lnSpc>
              <a:buClr>
                <a:srgbClr val="0070C0"/>
              </a:buClr>
              <a:buNone/>
              <a:defRPr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一个</a:t>
            </a:r>
            <a:r>
              <a:rPr lang="en-US" altLang="zh-CN" sz="2400" dirty="0"/>
              <a:t>C++</a:t>
            </a:r>
            <a:r>
              <a:rPr lang="zh-CN" altLang="en-US" sz="2400" dirty="0"/>
              <a:t>程序必须有一个且只能有一个主函数</a:t>
            </a:r>
            <a:r>
              <a:rPr lang="en-US" altLang="zh-CN" sz="2400" dirty="0"/>
              <a:t>main()</a:t>
            </a:r>
            <a:r>
              <a:rPr lang="zh-CN" altLang="en-US" sz="2400" dirty="0"/>
              <a:t>。执行程序时，系统先从主函数开始运行。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29D2972-73DC-4679-8991-E691BF372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1.3.1  C++</a:t>
            </a:r>
            <a:r>
              <a:rPr lang="zh-CN" altLang="en-US" sz="3200" b="1"/>
              <a:t>程序基本结构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29C6C7-5655-4A36-A145-C987C97AD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注释</a:t>
            </a:r>
            <a:endParaRPr lang="en-US" altLang="zh-CN" sz="2400" b="1" dirty="0"/>
          </a:p>
          <a:p>
            <a:pPr marL="0" indent="0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None/>
              <a:defRPr/>
            </a:pPr>
            <a:r>
              <a:rPr lang="en-US" altLang="zh-CN" sz="2400" b="1" dirty="0"/>
              <a:t>   </a:t>
            </a:r>
            <a:r>
              <a:rPr lang="zh-CN" altLang="en-US" sz="2400" dirty="0"/>
              <a:t>第一种注释方法是以“</a:t>
            </a:r>
            <a:r>
              <a:rPr lang="en-US" altLang="zh-CN" sz="2400" dirty="0"/>
              <a:t>/*”</a:t>
            </a:r>
            <a:r>
              <a:rPr lang="zh-CN" altLang="en-US" sz="2400" dirty="0"/>
              <a:t>开始，以“*</a:t>
            </a:r>
            <a:r>
              <a:rPr lang="en-US" altLang="zh-CN" sz="2400" dirty="0"/>
              <a:t>/”</a:t>
            </a:r>
            <a:r>
              <a:rPr lang="zh-CN" altLang="en-US" sz="2400" dirty="0"/>
              <a:t>结束，二者之间的所有字符都会被作为注释处理，适合于大块的注释。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第二种注释方法是以“</a:t>
            </a:r>
            <a:r>
              <a:rPr lang="en-US" altLang="zh-CN" sz="2400" dirty="0"/>
              <a:t>//”</a:t>
            </a:r>
            <a:r>
              <a:rPr lang="zh-CN" altLang="en-US" sz="2400" dirty="0"/>
              <a:t>表示注释开始，“</a:t>
            </a:r>
            <a:r>
              <a:rPr lang="en-US" altLang="zh-CN" sz="2400" dirty="0"/>
              <a:t>//”</a:t>
            </a:r>
            <a:r>
              <a:rPr lang="zh-CN" altLang="en-US" sz="2400" dirty="0"/>
              <a:t>后面的字符都会被作为注释处理，适合于较短的程序注释。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5. </a:t>
            </a:r>
            <a:r>
              <a:rPr lang="zh-CN" altLang="en-US" sz="2400" b="1" dirty="0"/>
              <a:t>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</a:t>
            </a:r>
            <a:endParaRPr lang="en-US" altLang="zh-CN" sz="2400" b="1" dirty="0"/>
          </a:p>
          <a:p>
            <a:pPr marL="0" indent="0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None/>
              <a:defRPr/>
            </a:pPr>
            <a:r>
              <a:rPr lang="en-US" altLang="zh-CN" sz="2400" b="1" dirty="0"/>
              <a:t>   </a:t>
            </a: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输出语句是</a:t>
            </a:r>
            <a:r>
              <a:rPr lang="en-US" altLang="zh-CN" sz="2400" dirty="0"/>
              <a:t>C++</a:t>
            </a:r>
            <a:r>
              <a:rPr lang="zh-CN" altLang="en-US" sz="2400" dirty="0"/>
              <a:t>最基本的语句。 标准输入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输出语句是</a:t>
            </a:r>
            <a:r>
              <a:rPr lang="en-US" altLang="zh-CN" sz="2400" dirty="0" err="1"/>
              <a:t>cin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cout</a:t>
            </a:r>
            <a:r>
              <a:rPr lang="zh-CN" altLang="en-US" sz="2400" dirty="0"/>
              <a:t>。必须加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r>
              <a:rPr lang="zh-CN" altLang="en-US" sz="2400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6.</a:t>
            </a:r>
            <a:r>
              <a:rPr lang="zh-CN" altLang="en-US" sz="2400" b="1" dirty="0"/>
              <a:t>标准命名空间</a:t>
            </a:r>
            <a:endParaRPr lang="en-US" altLang="zh-CN" sz="2400" b="1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using 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 </a:t>
            </a:r>
            <a:r>
              <a:rPr lang="zh-CN" altLang="en-US" sz="2400" dirty="0"/>
              <a:t>作用是打开命名空间。</a:t>
            </a:r>
            <a:r>
              <a:rPr lang="en-US" altLang="zh-CN" sz="2400" dirty="0"/>
              <a:t>C++</a:t>
            </a:r>
            <a:r>
              <a:rPr lang="zh-CN" altLang="en-US" sz="2400" dirty="0"/>
              <a:t>中提供的系统函数等都定义在</a:t>
            </a:r>
            <a:r>
              <a:rPr lang="en-US" altLang="zh-CN" sz="2400" dirty="0" err="1"/>
              <a:t>std</a:t>
            </a:r>
            <a:r>
              <a:rPr lang="zh-CN" altLang="en-US" sz="2400" dirty="0"/>
              <a:t>命名空间中。</a:t>
            </a:r>
            <a:endParaRPr lang="en-US" altLang="zh-CN" sz="24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72DB07-BF42-40C5-826A-907863BD7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1.3.1  C++</a:t>
            </a:r>
            <a:r>
              <a:rPr lang="zh-CN" altLang="en-US" sz="3200" b="1"/>
              <a:t>程序基本结构</a:t>
            </a:r>
          </a:p>
        </p:txBody>
      </p:sp>
      <p:sp>
        <p:nvSpPr>
          <p:cNvPr id="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18CC8BD7-696F-48AF-8C1A-0EE4F76D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D170BB9-0C45-44BE-B71B-56C20BAE4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C++</a:t>
            </a:r>
            <a:r>
              <a:rPr lang="zh-CN" altLang="en-US" sz="2400"/>
              <a:t>程序的书写格式与</a:t>
            </a:r>
            <a:r>
              <a:rPr lang="en-US" altLang="zh-CN" sz="2400"/>
              <a:t>C</a:t>
            </a:r>
            <a:r>
              <a:rPr lang="zh-CN" altLang="en-US" sz="2400"/>
              <a:t>程序基本相同。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原则：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zh-CN" altLang="en-US" sz="2400"/>
              <a:t>⑴一般情况下一行只写一条语句。短语句可以一行写多条，长语句也可以分成多行来写。有的编译系统提供了续行符“</a:t>
            </a:r>
            <a:r>
              <a:rPr lang="en-US" altLang="zh-CN" sz="2400"/>
              <a:t>\”</a:t>
            </a:r>
            <a:r>
              <a:rPr lang="zh-CN" altLang="en-US" sz="2400"/>
              <a:t>。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sz="2400"/>
              <a:t>⑵</a:t>
            </a:r>
            <a:r>
              <a:rPr lang="en-US" altLang="zh-CN" sz="2400"/>
              <a:t>C++</a:t>
            </a:r>
            <a:r>
              <a:rPr lang="zh-CN" altLang="en-US" sz="2400"/>
              <a:t>程序书写时要尽量提高可读性。为此，采用适当地缩进格式书写程序是非常必要的，表示同一类内容或同一层次的语句要对齐。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⑶</a:t>
            </a:r>
            <a:r>
              <a:rPr lang="en-US" altLang="zh-CN" sz="2400"/>
              <a:t>C++</a:t>
            </a:r>
            <a:r>
              <a:rPr lang="zh-CN" altLang="en-US" sz="2400"/>
              <a:t>程序中大括号</a:t>
            </a:r>
            <a:r>
              <a:rPr lang="en-US" altLang="zh-CN" sz="2400"/>
              <a:t>{ }</a:t>
            </a:r>
            <a:r>
              <a:rPr lang="zh-CN" altLang="en-US" sz="2400"/>
              <a:t>使用较多，其书写方法也较多，建议用户要养成使用大括号</a:t>
            </a:r>
            <a:r>
              <a:rPr lang="en-US" altLang="zh-CN" sz="2400"/>
              <a:t>{ }</a:t>
            </a:r>
            <a:r>
              <a:rPr lang="zh-CN" altLang="en-US" sz="2400"/>
              <a:t>的固定风格。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0DC5940-2F47-4A1F-A4FC-9329DEC93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1.3.2  C++</a:t>
            </a:r>
            <a:r>
              <a:rPr lang="zh-CN" altLang="en-US" sz="3200" b="1"/>
              <a:t>程序的书写格式</a:t>
            </a:r>
          </a:p>
        </p:txBody>
      </p:sp>
      <p:sp>
        <p:nvSpPr>
          <p:cNvPr id="24580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3C463405-6615-42AE-999B-1D0161AF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306DC3-D00B-4DAA-9897-077BB5C1F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hlinkClick r:id="rId2" action="ppaction://hlinksldjump"/>
              </a:rPr>
              <a:t>1.4.1  Visual Studio 2013</a:t>
            </a:r>
            <a:r>
              <a:rPr lang="zh-CN" altLang="en-US">
                <a:hlinkClick r:id="rId2" action="ppaction://hlinksldjump"/>
              </a:rPr>
              <a:t>集成开发环境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3" action="ppaction://hlinksldjump"/>
              </a:rPr>
              <a:t>1.4.2  </a:t>
            </a:r>
            <a:r>
              <a:rPr lang="zh-CN" altLang="en-US">
                <a:hlinkClick r:id="rId3" action="ppaction://hlinksldjump"/>
              </a:rPr>
              <a:t>编辑、编译、连接和运行程序 </a:t>
            </a:r>
            <a:endParaRPr lang="zh-CN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1BA71E-9343-4E23-B35C-E6DC4FFF1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/>
              <a:t>1.4  C++</a:t>
            </a:r>
            <a:r>
              <a:rPr lang="zh-CN" altLang="en-US" sz="4000"/>
              <a:t>程序的上机实现</a:t>
            </a:r>
          </a:p>
        </p:txBody>
      </p:sp>
      <p:sp>
        <p:nvSpPr>
          <p:cNvPr id="1434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21D107C-8221-4246-AEC8-D7D97144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DFCA41E-2F41-4D33-B6F1-F69C8BD18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Visual Studio 2013</a:t>
            </a:r>
            <a:r>
              <a:rPr lang="zh-CN" altLang="zh-CN" sz="2400"/>
              <a:t>（简称</a:t>
            </a:r>
            <a:r>
              <a:rPr lang="en-US" altLang="zh-CN" sz="2400"/>
              <a:t>VS 2013</a:t>
            </a:r>
            <a:r>
              <a:rPr lang="zh-CN" altLang="zh-CN" sz="2400"/>
              <a:t>）是微软公司开发的可视化集成开发环境，它集程序代码的编辑、编译、连接、调试等功能为一体，界面友好，功能强大，用户操作方便。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1 </a:t>
            </a:r>
            <a:r>
              <a:rPr lang="zh-CN" altLang="en-US" sz="2400"/>
              <a:t>．菜单栏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2</a:t>
            </a:r>
            <a:r>
              <a:rPr lang="zh-CN" altLang="en-US" sz="2400"/>
              <a:t>．标准工具栏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3</a:t>
            </a:r>
            <a:r>
              <a:rPr lang="zh-CN" altLang="en-US" sz="2400"/>
              <a:t>．</a:t>
            </a:r>
            <a:r>
              <a:rPr lang="zh-CN" altLang="zh-CN" sz="2400"/>
              <a:t>程序代码编辑窗口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4</a:t>
            </a:r>
            <a:r>
              <a:rPr lang="zh-CN" altLang="en-US" sz="2400"/>
              <a:t>．</a:t>
            </a:r>
            <a:r>
              <a:rPr lang="zh-CN" altLang="zh-CN" sz="2400"/>
              <a:t>资源管理器窗口</a:t>
            </a:r>
            <a:endParaRPr lang="en-US" altLang="zh-CN" sz="2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9D7F56-C7CC-4CA6-8184-79B8BC4F1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/>
              <a:t>1.4.1  Visual Studio 2013</a:t>
            </a:r>
            <a:r>
              <a:rPr lang="zh-CN" altLang="en-US" sz="3200"/>
              <a:t>集成开发环境</a:t>
            </a: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3">
            <a:extLst>
              <a:ext uri="{FF2B5EF4-FFF2-40B4-BE49-F238E27FC236}">
                <a16:creationId xmlns:a16="http://schemas.microsoft.com/office/drawing/2014/main" id="{9B67B0FE-53E9-47D5-92A5-484EA866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8382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1.4.1 </a:t>
            </a:r>
            <a:r>
              <a:rPr lang="en-US" altLang="zh-CN" sz="3200"/>
              <a:t>Visual Studio 2013</a:t>
            </a:r>
            <a:r>
              <a:rPr lang="zh-CN" altLang="en-US" sz="3200">
                <a:solidFill>
                  <a:schemeClr val="tx2"/>
                </a:solidFill>
              </a:rPr>
              <a:t>集成开发环境</a:t>
            </a:r>
          </a:p>
        </p:txBody>
      </p:sp>
      <p:sp>
        <p:nvSpPr>
          <p:cNvPr id="32793" name="AutoShape 25">
            <a:hlinkClick r:id="rId3" action="ppaction://hlinksldjump"/>
            <a:extLst>
              <a:ext uri="{FF2B5EF4-FFF2-40B4-BE49-F238E27FC236}">
                <a16:creationId xmlns:a16="http://schemas.microsoft.com/office/drawing/2014/main" id="{B8D8A002-3F7D-498A-ADCD-62B63FDB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62484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22532" name="Rectangle 27">
            <a:extLst>
              <a:ext uri="{FF2B5EF4-FFF2-40B4-BE49-F238E27FC236}">
                <a16:creationId xmlns:a16="http://schemas.microsoft.com/office/drawing/2014/main" id="{401A27E6-DC8B-443B-9BA5-8C2BC19F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3" name="对象 2">
            <a:extLst>
              <a:ext uri="{FF2B5EF4-FFF2-40B4-BE49-F238E27FC236}">
                <a16:creationId xmlns:a16="http://schemas.microsoft.com/office/drawing/2014/main" id="{4DF30CB3-5930-491C-95C4-3D5022A10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1636714"/>
          <a:ext cx="8450262" cy="43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4" imgW="5602504" imgH="2246927" progId="Word.Picture.8">
                  <p:embed/>
                </p:oleObj>
              </mc:Choice>
              <mc:Fallback>
                <p:oleObj name="Picture" r:id="rId4" imgW="5602504" imgH="2246927" progId="Word.Picture.8">
                  <p:embed/>
                  <p:pic>
                    <p:nvPicPr>
                      <p:cNvPr id="22533" name="对象 2">
                        <a:extLst>
                          <a:ext uri="{FF2B5EF4-FFF2-40B4-BE49-F238E27FC236}">
                            <a16:creationId xmlns:a16="http://schemas.microsoft.com/office/drawing/2014/main" id="{4DF30CB3-5930-491C-95C4-3D5022A10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636714"/>
                        <a:ext cx="8450262" cy="430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57D2D51-0D97-4A70-B1AB-08A3C5E74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2362200"/>
            <a:ext cx="8382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/>
              <a:t>1. </a:t>
            </a:r>
            <a:r>
              <a:rPr lang="zh-CN" altLang="en-US" sz="2400" b="1"/>
              <a:t>编辑</a:t>
            </a:r>
            <a:r>
              <a:rPr lang="zh-CN" altLang="en-US" sz="2400"/>
              <a:t>： 编辑是将写好的</a:t>
            </a:r>
            <a:r>
              <a:rPr lang="en-US" altLang="zh-CN" sz="2400"/>
              <a:t>C++</a:t>
            </a:r>
            <a:r>
              <a:rPr lang="zh-CN" altLang="en-US" sz="2400"/>
              <a:t>源程序输入到计算机中，生成磁盘文件的过程。默认文件扩展名为*</a:t>
            </a:r>
            <a:r>
              <a:rPr lang="en-US" altLang="zh-CN" sz="2400"/>
              <a:t>.cpp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/>
              <a:t>2. </a:t>
            </a:r>
            <a:r>
              <a:rPr lang="zh-CN" altLang="en-US" sz="2400" b="1"/>
              <a:t>编译</a:t>
            </a:r>
            <a:r>
              <a:rPr lang="zh-CN" altLang="en-US" sz="2400"/>
              <a:t>：将编辑好的源程序翻译成计算机能够识别的目标代码，以</a:t>
            </a:r>
            <a:r>
              <a:rPr lang="en-US" altLang="zh-CN" sz="2400"/>
              <a:t>.obj</a:t>
            </a:r>
            <a:r>
              <a:rPr lang="zh-CN" altLang="en-US" sz="2400"/>
              <a:t>为扩展名。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/>
              <a:t>3. </a:t>
            </a:r>
            <a:r>
              <a:rPr lang="zh-CN" altLang="en-US" sz="2400" b="1"/>
              <a:t>连接</a:t>
            </a:r>
            <a:r>
              <a:rPr lang="zh-CN" altLang="en-US" sz="2400"/>
              <a:t>：将多个源程序文件连接在一起，生成可执行文件</a:t>
            </a:r>
            <a:r>
              <a:rPr lang="zh-CN" altLang="zh-CN" sz="2400"/>
              <a:t>，默认扩展名为</a:t>
            </a:r>
            <a:r>
              <a:rPr lang="en-US" altLang="zh-CN" sz="2400"/>
              <a:t>.exe</a:t>
            </a:r>
            <a:r>
              <a:rPr lang="zh-CN" altLang="zh-CN" sz="2400"/>
              <a:t>。 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/>
              <a:t>4. </a:t>
            </a:r>
            <a:r>
              <a:rPr lang="zh-CN" altLang="en-US" sz="2400" b="1"/>
              <a:t>运行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9B70DB-8090-4C1C-8009-EA5ED278C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/>
              <a:t>1.4.2  </a:t>
            </a:r>
            <a:r>
              <a:rPr lang="zh-CN" altLang="en-US" sz="3200"/>
              <a:t>编辑、编译、连接和运行程序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F508D32A-B63D-4871-BF24-2992458A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D88748D-C948-4184-A5F7-BFDDF1CD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1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8D799CB0-2CB8-48FA-9F05-42E803CBB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00201"/>
          <a:ext cx="80010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3" imgW="4710684" imgH="883158" progId="Word.Picture.8">
                  <p:embed/>
                </p:oleObj>
              </mc:Choice>
              <mc:Fallback>
                <p:oleObj name="图片" r:id="rId3" imgW="4710684" imgH="883158" progId="Word.Picture.8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8D799CB0-2CB8-48FA-9F05-42E803CBB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1"/>
                        <a:ext cx="80010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11">
            <a:extLst>
              <a:ext uri="{FF2B5EF4-FFF2-40B4-BE49-F238E27FC236}">
                <a16:creationId xmlns:a16="http://schemas.microsoft.com/office/drawing/2014/main" id="{E27C69E1-E4BA-42BB-825C-AB550F73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3200401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图</a:t>
            </a:r>
            <a:r>
              <a:rPr lang="en-US" altLang="zh-CN"/>
              <a:t>1-4  C++</a:t>
            </a:r>
            <a:r>
              <a:rPr lang="zh-CN" altLang="en-US"/>
              <a:t>程序操作流程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3FD3AF0E-413F-49F4-9D83-F0C103CC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EB671C-8E92-4D7D-A1FD-E78CB5AAB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初步理解面向对象程序设计思想；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理解面向对象程序设计的特征：封装性、多态性、继承性；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理解</a:t>
            </a:r>
            <a:r>
              <a:rPr lang="en-US" altLang="zh-CN" sz="2400"/>
              <a:t>C++</a:t>
            </a:r>
            <a:r>
              <a:rPr lang="zh-CN" altLang="en-US" sz="2400"/>
              <a:t>语言的发展历史和特点；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掌握</a:t>
            </a:r>
            <a:r>
              <a:rPr lang="en-US" altLang="zh-CN" sz="2400"/>
              <a:t>C++</a:t>
            </a:r>
            <a:r>
              <a:rPr lang="zh-CN" altLang="en-US" sz="2400"/>
              <a:t>程序的基本结构；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掌握</a:t>
            </a:r>
            <a:r>
              <a:rPr lang="en-US" altLang="zh-CN" sz="2400"/>
              <a:t>C++</a:t>
            </a:r>
            <a:r>
              <a:rPr lang="zh-CN" altLang="en-US" sz="2400"/>
              <a:t>程序的书写规则；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理解</a:t>
            </a:r>
            <a:r>
              <a:rPr lang="en-US" altLang="zh-CN" sz="2400"/>
              <a:t>Visual Studio 2013</a:t>
            </a:r>
            <a:r>
              <a:rPr lang="zh-CN" altLang="en-US" sz="2400"/>
              <a:t>开发平台的使用</a:t>
            </a:r>
            <a:endParaRPr lang="zh-CN" altLang="en-US" sz="2400" i="1">
              <a:solidFill>
                <a:srgbClr val="CC3300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8DF6E6E-0DE9-418C-8FCC-CA18BDDE5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382000" cy="1143000"/>
          </a:xfrm>
        </p:spPr>
        <p:txBody>
          <a:bodyPr/>
          <a:lstStyle/>
          <a:p>
            <a:pPr algn="l" eaLnBrk="1" hangingPunct="1"/>
            <a:r>
              <a:rPr lang="zh-CN" altLang="en-US" b="1">
                <a:solidFill>
                  <a:srgbClr val="0070C0"/>
                </a:solidFill>
              </a:rPr>
              <a:t>总结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D81-8843-4DF0-B95E-3DB04DF9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教学进度</a:t>
            </a:r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4BACFBA-72CA-4506-B8BB-2FD3A345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00486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4972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39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第一节：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概述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/>
                        <a:t>第十节：静态与友元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7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第二节：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程序设计基础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第十一节：继承与派生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（上）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27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第三节：数组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第十二节：继承与派生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（下）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第四节：函数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第十三节：运算符重载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第五节：指针和引用（上）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第十四节：虚函数和多态性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第六节：指针和引用（下）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第十五节：</a:t>
                      </a:r>
                      <a:r>
                        <a:rPr lang="en-US" altLang="zh-CN" dirty="0"/>
                        <a:t> C++</a:t>
                      </a:r>
                      <a:r>
                        <a:rPr lang="zh-CN" altLang="en-US" dirty="0"/>
                        <a:t>输入输出流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第七节：结构体和共用体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第十六节：模板和异常处理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第八节：类与对象（上）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第十七节：复习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第九节：</a:t>
                      </a:r>
                      <a:r>
                        <a:rPr lang="zh-CN" altLang="en-US" b="0" dirty="0"/>
                        <a:t>类与对象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（下）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第十八</a:t>
                      </a:r>
                      <a:r>
                        <a:rPr lang="zh-CN" altLang="en-US"/>
                        <a:t>节：复习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1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C3B-089F-4B97-8432-0242D13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5632-5DB0-46AE-90D7-FE8F5624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出勤：</a:t>
            </a:r>
            <a:r>
              <a:rPr lang="en-US" altLang="zh-CN" dirty="0"/>
              <a:t>10%</a:t>
            </a:r>
          </a:p>
          <a:p>
            <a:endParaRPr lang="en-US" dirty="0"/>
          </a:p>
          <a:p>
            <a:r>
              <a:rPr lang="zh-CN" altLang="en-US" dirty="0"/>
              <a:t>作业：</a:t>
            </a:r>
            <a:r>
              <a:rPr lang="en-US" altLang="zh-CN" dirty="0"/>
              <a:t>30%</a:t>
            </a:r>
          </a:p>
          <a:p>
            <a:endParaRPr lang="en-US" dirty="0"/>
          </a:p>
          <a:p>
            <a:r>
              <a:rPr lang="zh-CN" altLang="en-US"/>
              <a:t>期末考试：</a:t>
            </a:r>
            <a:r>
              <a:rPr lang="en-US" altLang="zh-CN" dirty="0"/>
              <a:t>60%</a:t>
            </a:r>
          </a:p>
          <a:p>
            <a:endParaRPr lang="en-US" dirty="0"/>
          </a:p>
          <a:p>
            <a:r>
              <a:rPr lang="zh-CN" altLang="en-US" dirty="0"/>
              <a:t>总成绩</a:t>
            </a:r>
            <a:r>
              <a:rPr lang="en-US" altLang="zh-CN" dirty="0"/>
              <a:t>=</a:t>
            </a:r>
            <a:r>
              <a:rPr lang="zh-CN" altLang="en-US" dirty="0"/>
              <a:t>出勤</a:t>
            </a:r>
            <a:r>
              <a:rPr lang="en-US" altLang="zh-CN" dirty="0"/>
              <a:t>+</a:t>
            </a:r>
            <a:r>
              <a:rPr lang="zh-CN" altLang="en-US" dirty="0"/>
              <a:t>作业</a:t>
            </a:r>
            <a:r>
              <a:rPr lang="en-US" altLang="zh-CN" dirty="0"/>
              <a:t>+</a:t>
            </a:r>
            <a:r>
              <a:rPr lang="zh-CN" altLang="en-US" dirty="0"/>
              <a:t>期末考试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03096FC9-9775-419D-898B-215CF92A2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hlinkClick r:id="rId2" action="ppaction://hlinksldjump"/>
              </a:rPr>
              <a:t>1.1  </a:t>
            </a:r>
            <a:r>
              <a:rPr lang="zh-CN" altLang="en-US" b="1">
                <a:hlinkClick r:id="rId2" action="ppaction://hlinksldjump"/>
              </a:rPr>
              <a:t>面向对象程序设计</a:t>
            </a:r>
            <a:endParaRPr lang="zh-CN" altLang="en-US" b="1"/>
          </a:p>
          <a:p>
            <a:pPr eaLnBrk="1" hangingPunct="1">
              <a:buFontTx/>
              <a:buNone/>
            </a:pPr>
            <a:r>
              <a:rPr lang="en-US" altLang="zh-CN" b="1">
                <a:hlinkClick r:id="rId3" action="ppaction://hlinksldjump"/>
              </a:rPr>
              <a:t>1.2  C++</a:t>
            </a:r>
            <a:r>
              <a:rPr lang="zh-CN" altLang="en-US" b="1">
                <a:hlinkClick r:id="rId3" action="ppaction://hlinksldjump"/>
              </a:rPr>
              <a:t>语言的发展和特点 </a:t>
            </a:r>
            <a:endParaRPr lang="zh-CN" altLang="en-US" b="1"/>
          </a:p>
          <a:p>
            <a:pPr eaLnBrk="1" hangingPunct="1">
              <a:buFontTx/>
              <a:buNone/>
            </a:pPr>
            <a:r>
              <a:rPr lang="en-US" altLang="zh-CN" b="1">
                <a:hlinkClick r:id="rId4" action="ppaction://hlinksldjump"/>
              </a:rPr>
              <a:t>1.3  C++</a:t>
            </a:r>
            <a:r>
              <a:rPr lang="zh-CN" altLang="en-US" b="1">
                <a:hlinkClick r:id="rId4" action="ppaction://hlinksldjump"/>
              </a:rPr>
              <a:t>语言程序基本结构 </a:t>
            </a:r>
            <a:endParaRPr lang="zh-CN" altLang="en-US" b="1"/>
          </a:p>
          <a:p>
            <a:pPr eaLnBrk="1" hangingPunct="1">
              <a:buFontTx/>
              <a:buNone/>
            </a:pPr>
            <a:r>
              <a:rPr lang="en-US" altLang="zh-CN" b="1">
                <a:hlinkClick r:id="rId5" action="ppaction://hlinksldjump"/>
              </a:rPr>
              <a:t>1.4  C++</a:t>
            </a:r>
            <a:r>
              <a:rPr lang="zh-CN" altLang="en-US" b="1">
                <a:hlinkClick r:id="rId5" action="ppaction://hlinksldjump"/>
              </a:rPr>
              <a:t>程序的上机实现 </a:t>
            </a:r>
            <a:endParaRPr lang="zh-CN" altLang="en-US" b="1"/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D2620038-5109-4B10-A50B-D6E88266D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382000" cy="1143000"/>
          </a:xfrm>
        </p:spPr>
        <p:txBody>
          <a:bodyPr/>
          <a:lstStyle/>
          <a:p>
            <a:pPr eaLnBrk="1" hangingPunct="1"/>
            <a:r>
              <a:rPr lang="zh-CN" altLang="en-US" sz="4000" b="1"/>
              <a:t>第</a:t>
            </a:r>
            <a:r>
              <a:rPr lang="en-US" altLang="zh-CN" sz="4000" b="1"/>
              <a:t>1</a:t>
            </a:r>
            <a:r>
              <a:rPr lang="zh-CN" altLang="en-US" sz="4000" b="1"/>
              <a:t>章  </a:t>
            </a:r>
            <a:r>
              <a:rPr lang="en-US" altLang="zh-CN" sz="4000" b="1"/>
              <a:t>C++</a:t>
            </a:r>
            <a:r>
              <a:rPr lang="zh-CN" altLang="en-US" sz="4000" b="1"/>
              <a:t>与面向对象程序设计概述</a:t>
            </a:r>
          </a:p>
        </p:txBody>
      </p:sp>
      <p:sp>
        <p:nvSpPr>
          <p:cNvPr id="5125" name="AutoShap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9BE1A3D-23B9-4148-AEAD-AC96C22A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over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4E5104-7CA0-47FF-89ED-CB61FD4F3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hlinkClick r:id="rId2" action="ppaction://hlinksldjump"/>
              </a:rPr>
              <a:t>1.1.1  </a:t>
            </a:r>
            <a:r>
              <a:rPr lang="zh-CN" altLang="en-US">
                <a:hlinkClick r:id="rId2" action="ppaction://hlinksldjump"/>
              </a:rPr>
              <a:t>基本概念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3" action="ppaction://hlinksldjump"/>
              </a:rPr>
              <a:t>1.1.2  </a:t>
            </a:r>
            <a:r>
              <a:rPr lang="zh-CN" altLang="en-US">
                <a:hlinkClick r:id="rId3" action="ppaction://hlinksldjump"/>
              </a:rPr>
              <a:t>传统程序设计及其局限性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4" action="ppaction://hlinksldjump"/>
              </a:rPr>
              <a:t>1.1.3  </a:t>
            </a:r>
            <a:r>
              <a:rPr lang="zh-CN" altLang="en-US">
                <a:hlinkClick r:id="rId4" action="ppaction://hlinksldjump"/>
              </a:rPr>
              <a:t>面向对象程序设计的特点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5" action="ppaction://hlinksldjump"/>
              </a:rPr>
              <a:t>1.1.4  </a:t>
            </a:r>
            <a:r>
              <a:rPr lang="zh-CN" altLang="en-US">
                <a:hlinkClick r:id="rId5" action="ppaction://hlinksldjump"/>
              </a:rPr>
              <a:t>面向对象程序设计语言</a:t>
            </a: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209B42-7207-469D-B6D7-D0A332540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/>
              <a:t>1.1  </a:t>
            </a:r>
            <a:r>
              <a:rPr lang="zh-CN" altLang="en-US" sz="4000" b="1"/>
              <a:t>面向对象程序设计</a:t>
            </a:r>
          </a:p>
        </p:txBody>
      </p:sp>
      <p:sp>
        <p:nvSpPr>
          <p:cNvPr id="11270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C79ED4C3-F7FB-487C-94B2-7ECDC2E7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E2B5DD2-E2BB-4125-931D-0003AF112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001000" cy="46482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1.</a:t>
            </a:r>
            <a:r>
              <a:rPr lang="zh-CN" altLang="zh-CN"/>
              <a:t>面向对象程序设计的主要特征是“</a:t>
            </a:r>
            <a:r>
              <a:rPr lang="zh-CN" altLang="zh-CN">
                <a:solidFill>
                  <a:srgbClr val="FF0000"/>
                </a:solidFill>
              </a:rPr>
              <a:t>程序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zh-CN">
                <a:solidFill>
                  <a:srgbClr val="FF0000"/>
                </a:solidFill>
              </a:rPr>
              <a:t>对象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zh-CN">
                <a:solidFill>
                  <a:srgbClr val="FF0000"/>
                </a:solidFill>
              </a:rPr>
              <a:t>消息</a:t>
            </a:r>
            <a:r>
              <a:rPr lang="zh-CN" altLang="zh-CN"/>
              <a:t>”，其基本元素是类和对象。</a:t>
            </a:r>
            <a:endParaRPr lang="en-US" altLang="zh-CN" b="1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2.</a:t>
            </a:r>
            <a:r>
              <a:rPr lang="zh-CN" altLang="en-US" b="1"/>
              <a:t>对象：</a:t>
            </a:r>
            <a:r>
              <a:rPr lang="zh-CN" altLang="zh-CN"/>
              <a:t>现实世界中客观存在的任何事物都可以称为对象</a:t>
            </a:r>
            <a:r>
              <a:rPr lang="zh-CN" altLang="en-US"/>
              <a:t>。是由对象名、一组属性数据和一组操作封装在一起构成的实体。</a:t>
            </a:r>
            <a:endParaRPr lang="en-US" altLang="zh-CN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3. </a:t>
            </a:r>
            <a:r>
              <a:rPr lang="zh-CN" altLang="en-US" b="1"/>
              <a:t>类：</a:t>
            </a:r>
            <a:r>
              <a:rPr lang="zh-CN" altLang="en-US"/>
              <a:t>类是具有相同属性数据和操作的对象的集合，它是对一类对象的抽象描述。</a:t>
            </a:r>
            <a:endParaRPr lang="en-US" altLang="zh-CN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4. </a:t>
            </a:r>
            <a:r>
              <a:rPr lang="zh-CN" altLang="en-US">
                <a:solidFill>
                  <a:srgbClr val="FF0000"/>
                </a:solidFill>
              </a:rPr>
              <a:t>类是对象的抽象，对象是类的实例。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1D669E3-483A-4260-8D9E-CF105502F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1.1.1  </a:t>
            </a:r>
            <a:r>
              <a:rPr lang="zh-CN" altLang="en-US" sz="3200" b="1"/>
              <a:t>基本概念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0BC0CE-E1A1-4169-9821-92C2EA68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4572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5. </a:t>
            </a:r>
            <a:r>
              <a:rPr lang="zh-CN" altLang="en-US" b="1"/>
              <a:t>属性：</a:t>
            </a:r>
            <a:r>
              <a:rPr lang="zh-CN" altLang="en-US"/>
              <a:t>对象中的数据称为对象的属性，而类中的特性称为类的属性，不同的类和对象具有不同的属性。</a:t>
            </a:r>
            <a:endParaRPr lang="en-US" altLang="zh-CN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6. </a:t>
            </a:r>
            <a:r>
              <a:rPr lang="zh-CN" altLang="en-US" b="1"/>
              <a:t>消息：</a:t>
            </a:r>
            <a:r>
              <a:rPr lang="zh-CN" altLang="en-US"/>
              <a:t>面向对象程序设计中，当要求一个对象做某一操作时，就向该对象发出请求，称为“消息”。</a:t>
            </a:r>
            <a:endParaRPr lang="en-US" altLang="zh-CN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7. </a:t>
            </a:r>
            <a:r>
              <a:rPr lang="zh-CN" altLang="en-US" b="1"/>
              <a:t>方法：</a:t>
            </a:r>
            <a:r>
              <a:rPr lang="zh-CN" altLang="en-US"/>
              <a:t>方法就是对象所能执行的操作。包括接口和方法体两部分。</a:t>
            </a:r>
            <a:endParaRPr lang="en-US" altLang="zh-CN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8. </a:t>
            </a:r>
            <a:r>
              <a:rPr lang="zh-CN" altLang="zh-CN" b="1"/>
              <a:t>消息和方法的关系：</a:t>
            </a:r>
            <a:r>
              <a:rPr lang="zh-CN" altLang="zh-CN"/>
              <a:t>对象接收到其他对象的消息，就调用相应的方法；反之，有了合适的方法，对象才能响应相应的消息。</a:t>
            </a: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814F3CC-4918-48C3-BEA1-C9E1E9070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1.1.1  </a:t>
            </a:r>
            <a:r>
              <a:rPr lang="zh-CN" altLang="en-US" sz="3200" b="1"/>
              <a:t>基本概念</a:t>
            </a:r>
          </a:p>
        </p:txBody>
      </p:sp>
      <p:sp>
        <p:nvSpPr>
          <p:cNvPr id="4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D47FC59A-CD81-4881-A713-DD92CC05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60960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28D071-9F1C-4F2A-91B9-BC60C9135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1. </a:t>
            </a:r>
            <a:r>
              <a:rPr lang="zh-CN" altLang="en-US" b="1"/>
              <a:t>传统程序设计开发软件的生产效率低下；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2. </a:t>
            </a:r>
            <a:r>
              <a:rPr lang="zh-CN" altLang="en-US" b="1"/>
              <a:t>传统程序设计难以应付庞大的信息量和多样的信息类型；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1"/>
              <a:t>3. </a:t>
            </a:r>
            <a:r>
              <a:rPr lang="zh-CN" altLang="en-US" b="1"/>
              <a:t>传统程序设计难以适应各种新环境。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F9FC32-2A03-41EB-943D-5E034412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1.1.2  </a:t>
            </a:r>
            <a:r>
              <a:rPr lang="zh-CN" altLang="en-US" sz="3200" b="1"/>
              <a:t>传统程序设计及其局限性</a:t>
            </a:r>
          </a:p>
        </p:txBody>
      </p:sp>
      <p:sp>
        <p:nvSpPr>
          <p:cNvPr id="17412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7E8278EA-BC78-47D8-A72F-C42EADAE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2967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Picture</vt:lpstr>
      <vt:lpstr>图片</vt:lpstr>
      <vt:lpstr>C++程序设计</vt:lpstr>
      <vt:lpstr>教科书/参考书</vt:lpstr>
      <vt:lpstr>教学进度</vt:lpstr>
      <vt:lpstr>考核方式</vt:lpstr>
      <vt:lpstr>第1章  C++与面向对象程序设计概述</vt:lpstr>
      <vt:lpstr>1.1  面向对象程序设计</vt:lpstr>
      <vt:lpstr>1.1.1  基本概念</vt:lpstr>
      <vt:lpstr>1.1.1  基本概念</vt:lpstr>
      <vt:lpstr>1.1.2  传统程序设计及其局限性</vt:lpstr>
      <vt:lpstr>1.1.3  面向对象程序设计的特点</vt:lpstr>
      <vt:lpstr>1.1.3  面向对象程序设计的特点</vt:lpstr>
      <vt:lpstr>1.1.3  面向对象程序设计的特点</vt:lpstr>
      <vt:lpstr>1.1.3  面向对象程序设计的特点</vt:lpstr>
      <vt:lpstr>1.1.4  面向对象程序设计语言</vt:lpstr>
      <vt:lpstr>1.2  C++语言的发展和特点</vt:lpstr>
      <vt:lpstr>1.2.1  C++的发展</vt:lpstr>
      <vt:lpstr>1.2.2  C++的特点</vt:lpstr>
      <vt:lpstr>1.3  C++语言程序基本结构</vt:lpstr>
      <vt:lpstr>1.3.1  C++程序基本结构</vt:lpstr>
      <vt:lpstr>1.3.1  C++程序基本结构</vt:lpstr>
      <vt:lpstr>1.3.1  C++程序基本结构</vt:lpstr>
      <vt:lpstr>1.3.2  C++程序的书写格式</vt:lpstr>
      <vt:lpstr>1.4  C++程序的上机实现</vt:lpstr>
      <vt:lpstr>1.4.1  Visual Studio 2013集成开发环境</vt:lpstr>
      <vt:lpstr>PowerPoint Presentation</vt:lpstr>
      <vt:lpstr>1.4.2  编辑、编译、连接和运行程序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</dc:title>
  <dc:creator>Xueyuan</dc:creator>
  <cp:lastModifiedBy>Xueyuan</cp:lastModifiedBy>
  <cp:revision>1</cp:revision>
  <dcterms:created xsi:type="dcterms:W3CDTF">2020-09-10T15:15:21Z</dcterms:created>
  <dcterms:modified xsi:type="dcterms:W3CDTF">2020-09-17T04:29:23Z</dcterms:modified>
</cp:coreProperties>
</file>