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5" r:id="rId3"/>
    <p:sldId id="258" r:id="rId4"/>
    <p:sldId id="314" r:id="rId5"/>
    <p:sldId id="312" r:id="rId6"/>
    <p:sldId id="311" r:id="rId7"/>
    <p:sldId id="310" r:id="rId8"/>
    <p:sldId id="309" r:id="rId9"/>
    <p:sldId id="308" r:id="rId10"/>
    <p:sldId id="307" r:id="rId11"/>
    <p:sldId id="304" r:id="rId12"/>
    <p:sldId id="303" r:id="rId13"/>
    <p:sldId id="302" r:id="rId14"/>
    <p:sldId id="301" r:id="rId15"/>
    <p:sldId id="316" r:id="rId16"/>
    <p:sldId id="299" r:id="rId17"/>
    <p:sldId id="297" r:id="rId18"/>
    <p:sldId id="295" r:id="rId19"/>
    <p:sldId id="294" r:id="rId20"/>
    <p:sldId id="292" r:id="rId21"/>
    <p:sldId id="291" r:id="rId22"/>
    <p:sldId id="290" r:id="rId23"/>
    <p:sldId id="289" r:id="rId24"/>
    <p:sldId id="317" r:id="rId25"/>
    <p:sldId id="288" r:id="rId26"/>
    <p:sldId id="287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uan" userId="2b0d7b0725236551" providerId="LiveId" clId="{858785E5-CDE4-4DB1-AE68-A06E8C11CC63}"/>
    <pc:docChg chg="custSel addSld modSld">
      <pc:chgData name="Xueyuan" userId="2b0d7b0725236551" providerId="LiveId" clId="{858785E5-CDE4-4DB1-AE68-A06E8C11CC63}" dt="2020-12-28T14:41:32.783" v="10" actId="27636"/>
      <pc:docMkLst>
        <pc:docMk/>
      </pc:docMkLst>
      <pc:sldChg chg="add">
        <pc:chgData name="Xueyuan" userId="2b0d7b0725236551" providerId="LiveId" clId="{858785E5-CDE4-4DB1-AE68-A06E8C11CC63}" dt="2020-12-28T14:41:32.408" v="0"/>
        <pc:sldMkLst>
          <pc:docMk/>
          <pc:sldMk cId="0" sldId="257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58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86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87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88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89"/>
        </pc:sldMkLst>
      </pc:sldChg>
      <pc:sldChg chg="modSp add mod">
        <pc:chgData name="Xueyuan" userId="2b0d7b0725236551" providerId="LiveId" clId="{858785E5-CDE4-4DB1-AE68-A06E8C11CC63}" dt="2020-12-28T14:41:32.783" v="10" actId="27636"/>
        <pc:sldMkLst>
          <pc:docMk/>
          <pc:sldMk cId="0" sldId="290"/>
        </pc:sldMkLst>
        <pc:spChg chg="mod">
          <ac:chgData name="Xueyuan" userId="2b0d7b0725236551" providerId="LiveId" clId="{858785E5-CDE4-4DB1-AE68-A06E8C11CC63}" dt="2020-12-28T14:41:32.783" v="10" actId="27636"/>
          <ac:spMkLst>
            <pc:docMk/>
            <pc:sldMk cId="0" sldId="290"/>
            <ac:spMk id="34818" creationId="{79B9C904-0356-4E4C-BC37-777BFAADCF55}"/>
          </ac:spMkLst>
        </pc:spChg>
      </pc:sldChg>
      <pc:sldChg chg="modSp add mod">
        <pc:chgData name="Xueyuan" userId="2b0d7b0725236551" providerId="LiveId" clId="{858785E5-CDE4-4DB1-AE68-A06E8C11CC63}" dt="2020-12-28T14:41:32.766" v="9" actId="27636"/>
        <pc:sldMkLst>
          <pc:docMk/>
          <pc:sldMk cId="0" sldId="291"/>
        </pc:sldMkLst>
        <pc:spChg chg="mod">
          <ac:chgData name="Xueyuan" userId="2b0d7b0725236551" providerId="LiveId" clId="{858785E5-CDE4-4DB1-AE68-A06E8C11CC63}" dt="2020-12-28T14:41:32.766" v="9" actId="27636"/>
          <ac:spMkLst>
            <pc:docMk/>
            <pc:sldMk cId="0" sldId="291"/>
            <ac:spMk id="33794" creationId="{FA5FF6E3-29D2-40C5-90B7-596C5DE0088C}"/>
          </ac:spMkLst>
        </pc:spChg>
      </pc:sldChg>
      <pc:sldChg chg="modSp add mod">
        <pc:chgData name="Xueyuan" userId="2b0d7b0725236551" providerId="LiveId" clId="{858785E5-CDE4-4DB1-AE68-A06E8C11CC63}" dt="2020-12-28T14:41:32.746" v="8" actId="27636"/>
        <pc:sldMkLst>
          <pc:docMk/>
          <pc:sldMk cId="0" sldId="292"/>
        </pc:sldMkLst>
        <pc:spChg chg="mod">
          <ac:chgData name="Xueyuan" userId="2b0d7b0725236551" providerId="LiveId" clId="{858785E5-CDE4-4DB1-AE68-A06E8C11CC63}" dt="2020-12-28T14:41:32.746" v="8" actId="27636"/>
          <ac:spMkLst>
            <pc:docMk/>
            <pc:sldMk cId="0" sldId="292"/>
            <ac:spMk id="32770" creationId="{8B26A0A1-C003-4E9F-8D8A-68AA9C5D8314}"/>
          </ac:spMkLst>
        </pc:spChg>
      </pc:sldChg>
      <pc:sldChg chg="modSp add mod">
        <pc:chgData name="Xueyuan" userId="2b0d7b0725236551" providerId="LiveId" clId="{858785E5-CDE4-4DB1-AE68-A06E8C11CC63}" dt="2020-12-28T14:41:32.731" v="7" actId="27636"/>
        <pc:sldMkLst>
          <pc:docMk/>
          <pc:sldMk cId="0" sldId="294"/>
        </pc:sldMkLst>
        <pc:spChg chg="mod">
          <ac:chgData name="Xueyuan" userId="2b0d7b0725236551" providerId="LiveId" clId="{858785E5-CDE4-4DB1-AE68-A06E8C11CC63}" dt="2020-12-28T14:41:32.731" v="7" actId="27636"/>
          <ac:spMkLst>
            <pc:docMk/>
            <pc:sldMk cId="0" sldId="294"/>
            <ac:spMk id="31746" creationId="{5ED95371-0A0F-4F1E-B0D3-D092C18F3EC0}"/>
          </ac:spMkLst>
        </pc:spChg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95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97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299"/>
        </pc:sldMkLst>
      </pc:sldChg>
      <pc:sldChg chg="modSp add mod">
        <pc:chgData name="Xueyuan" userId="2b0d7b0725236551" providerId="LiveId" clId="{858785E5-CDE4-4DB1-AE68-A06E8C11CC63}" dt="2020-12-28T14:41:32.681" v="6" actId="27636"/>
        <pc:sldMkLst>
          <pc:docMk/>
          <pc:sldMk cId="0" sldId="301"/>
        </pc:sldMkLst>
        <pc:spChg chg="mod">
          <ac:chgData name="Xueyuan" userId="2b0d7b0725236551" providerId="LiveId" clId="{858785E5-CDE4-4DB1-AE68-A06E8C11CC63}" dt="2020-12-28T14:41:32.681" v="6" actId="27636"/>
          <ac:spMkLst>
            <pc:docMk/>
            <pc:sldMk cId="0" sldId="301"/>
            <ac:spMk id="26626" creationId="{C97F2F02-BE95-482E-B901-95BD5FE8DD5D}"/>
          </ac:spMkLst>
        </pc:spChg>
      </pc:sldChg>
      <pc:sldChg chg="modSp add mod">
        <pc:chgData name="Xueyuan" userId="2b0d7b0725236551" providerId="LiveId" clId="{858785E5-CDE4-4DB1-AE68-A06E8C11CC63}" dt="2020-12-28T14:41:32.675" v="5" actId="27636"/>
        <pc:sldMkLst>
          <pc:docMk/>
          <pc:sldMk cId="0" sldId="302"/>
        </pc:sldMkLst>
        <pc:spChg chg="mod">
          <ac:chgData name="Xueyuan" userId="2b0d7b0725236551" providerId="LiveId" clId="{858785E5-CDE4-4DB1-AE68-A06E8C11CC63}" dt="2020-12-28T14:41:32.675" v="5" actId="27636"/>
          <ac:spMkLst>
            <pc:docMk/>
            <pc:sldMk cId="0" sldId="302"/>
            <ac:spMk id="25602" creationId="{984CED5F-F3A8-4DDA-9316-ECC308208B2C}"/>
          </ac:spMkLst>
        </pc:spChg>
      </pc:sldChg>
      <pc:sldChg chg="modSp add mod">
        <pc:chgData name="Xueyuan" userId="2b0d7b0725236551" providerId="LiveId" clId="{858785E5-CDE4-4DB1-AE68-A06E8C11CC63}" dt="2020-12-28T14:41:32.662" v="4" actId="27636"/>
        <pc:sldMkLst>
          <pc:docMk/>
          <pc:sldMk cId="0" sldId="303"/>
        </pc:sldMkLst>
        <pc:spChg chg="mod">
          <ac:chgData name="Xueyuan" userId="2b0d7b0725236551" providerId="LiveId" clId="{858785E5-CDE4-4DB1-AE68-A06E8C11CC63}" dt="2020-12-28T14:41:32.662" v="4" actId="27636"/>
          <ac:spMkLst>
            <pc:docMk/>
            <pc:sldMk cId="0" sldId="303"/>
            <ac:spMk id="24578" creationId="{F8A639BA-9BE0-4693-A4FB-F6F441E7F560}"/>
          </ac:spMkLst>
        </pc:spChg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04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07"/>
        </pc:sldMkLst>
      </pc:sldChg>
      <pc:sldChg chg="modSp add mod">
        <pc:chgData name="Xueyuan" userId="2b0d7b0725236551" providerId="LiveId" clId="{858785E5-CDE4-4DB1-AE68-A06E8C11CC63}" dt="2020-12-28T14:41:32.641" v="3" actId="27636"/>
        <pc:sldMkLst>
          <pc:docMk/>
          <pc:sldMk cId="0" sldId="308"/>
        </pc:sldMkLst>
        <pc:spChg chg="mod">
          <ac:chgData name="Xueyuan" userId="2b0d7b0725236551" providerId="LiveId" clId="{858785E5-CDE4-4DB1-AE68-A06E8C11CC63}" dt="2020-12-28T14:41:32.641" v="3" actId="27636"/>
          <ac:spMkLst>
            <pc:docMk/>
            <pc:sldMk cId="0" sldId="308"/>
            <ac:spMk id="21506" creationId="{BB93A465-6033-43BD-BC26-C315014AD9BA}"/>
          </ac:spMkLst>
        </pc:spChg>
      </pc:sldChg>
      <pc:sldChg chg="modSp add mod">
        <pc:chgData name="Xueyuan" userId="2b0d7b0725236551" providerId="LiveId" clId="{858785E5-CDE4-4DB1-AE68-A06E8C11CC63}" dt="2020-12-28T14:41:32.634" v="2" actId="27636"/>
        <pc:sldMkLst>
          <pc:docMk/>
          <pc:sldMk cId="0" sldId="309"/>
        </pc:sldMkLst>
        <pc:spChg chg="mod">
          <ac:chgData name="Xueyuan" userId="2b0d7b0725236551" providerId="LiveId" clId="{858785E5-CDE4-4DB1-AE68-A06E8C11CC63}" dt="2020-12-28T14:41:32.634" v="2" actId="27636"/>
          <ac:spMkLst>
            <pc:docMk/>
            <pc:sldMk cId="0" sldId="309"/>
            <ac:spMk id="20482" creationId="{A8572D19-1683-49F7-8831-CA702F5E9143}"/>
          </ac:spMkLst>
        </pc:spChg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10"/>
        </pc:sldMkLst>
      </pc:sldChg>
      <pc:sldChg chg="modSp add mod">
        <pc:chgData name="Xueyuan" userId="2b0d7b0725236551" providerId="LiveId" clId="{858785E5-CDE4-4DB1-AE68-A06E8C11CC63}" dt="2020-12-28T14:41:32.619" v="1" actId="27636"/>
        <pc:sldMkLst>
          <pc:docMk/>
          <pc:sldMk cId="0" sldId="311"/>
        </pc:sldMkLst>
        <pc:spChg chg="mod">
          <ac:chgData name="Xueyuan" userId="2b0d7b0725236551" providerId="LiveId" clId="{858785E5-CDE4-4DB1-AE68-A06E8C11CC63}" dt="2020-12-28T14:41:32.619" v="1" actId="27636"/>
          <ac:spMkLst>
            <pc:docMk/>
            <pc:sldMk cId="0" sldId="311"/>
            <ac:spMk id="18434" creationId="{E110FA7A-20F9-4E30-83F2-041AA580872A}"/>
          </ac:spMkLst>
        </pc:spChg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12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14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15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16"/>
        </pc:sldMkLst>
      </pc:sldChg>
      <pc:sldChg chg="add">
        <pc:chgData name="Xueyuan" userId="2b0d7b0725236551" providerId="LiveId" clId="{858785E5-CDE4-4DB1-AE68-A06E8C11CC63}" dt="2020-12-28T14:41:32.408" v="0"/>
        <pc:sldMkLst>
          <pc:docMk/>
          <pc:sldMk cId="0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228-BC8D-464E-A3F9-EF9E19E56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3A924-5405-426A-9BF8-8D62CD84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67F3-C81B-49F4-AA99-9F24D8B1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A2B8-1229-4B18-8313-529BFD12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F7F-3236-45BA-B65A-46FAE96C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2341-24CA-4FE4-94E4-6F28E1C7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9CAC7-4A8A-42FE-ABA3-85C8BBE2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45CC-C160-4AF9-906B-3F6FB4F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D0CC-3D9F-4B75-9C01-F1EF9281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113C-D9AD-4866-8BBB-F17F6359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8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6F532-BB33-41D0-80FF-9E20171F3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2BFF-4996-4157-98B9-AE0B1789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E47E-F2D5-4A66-A2E9-EA23E235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4DD7-0A07-4324-BF18-C670AC42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EC3C-F047-4EBA-81F0-C8D9ABF1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A25A-F8B1-406A-97F1-BA4078CD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D496-7FCF-45AB-9F2B-A23171D0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474BB-6735-4130-9F69-AA68192E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DB80-D6D5-4319-B35E-9ACFA6D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7E91A-0F8C-4BBB-8C8A-3091ED11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D533-D118-405D-98ED-82345A056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AF7B-2A95-49AD-B99C-67115197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66875-3E92-4016-A385-A5C89066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5076-A30B-4E9E-B699-584F61F9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F926-125A-4B83-A07F-2A1722FD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7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BA7-4C45-441D-AAEE-4B88F540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C2987-162C-44D0-BFDD-FAB92FB42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0FF8-7A3E-4B48-BF46-70C107E2D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01AB-1D86-426F-932B-FCFD02FB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37259-4075-4A4C-B11E-C638A18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2CED-6592-4675-8AA6-B15F3FE1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B87A-385F-462A-A436-CEA62433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28AA-A396-4194-8DD3-DA428351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D125E-BDE5-48C7-A7BC-868298021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888C4-EC96-4C12-862B-99094336E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CDDC6-24C7-4996-BCB3-5570A5980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CEE24-3AF6-4EEB-8F73-7C675BF9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ED85F-0533-403D-9E6A-7D1D35A7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038D05-C9FA-4124-9B4F-6007BEB1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52BE-A785-4559-B8BA-F4A2C85E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6D837-653D-4D75-A227-137409AB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14576-2DFC-4C37-8C51-BBB5C446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ED247-55BA-4BF8-94D0-6FCFB3EB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4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7AA4-EEE9-4880-9FC7-E1A72418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A8978-7AA0-4382-9A35-56E6F2D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53016-334E-4DE0-A7C8-6DD6147E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4A67-3002-40C5-B126-531F3BA78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34832-6B2C-4A13-9258-CBD8C351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2926-80AB-4A81-9841-3AAEA27D8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E1F38-A646-4F4C-8219-9B458497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F83B-F24D-487D-B7D6-7F944826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33DB-04A0-4658-B49C-2D45A5EB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56D-161A-4AC8-922F-125FBBEA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B109-1F62-4FD9-9375-6468BEABC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FBBB0-4542-4D5B-B07F-15EB480BD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BE4F1-FCE4-4BAA-B2FC-EB7150C4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21013-D5DF-4C5F-92EB-36563637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CC85D-F447-476F-8161-AA7475C5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1FDC9-EF23-4D11-A720-D64705C1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6A120-2681-4354-AE88-DBC6B547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44CE-2005-4B3E-817C-F2BD79F2F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45271-8A09-4F17-98F4-985F5C6F775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A643-F3BA-4DBC-B431-50989C57D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AB6E-E9DF-4096-8902-CFA0E337F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5FCE-BFD7-486B-B26D-2225CDD15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占位符 5122">
            <a:extLst>
              <a:ext uri="{FF2B5EF4-FFF2-40B4-BE49-F238E27FC236}">
                <a16:creationId xmlns:a16="http://schemas.microsoft.com/office/drawing/2014/main" id="{CD90DED3-64A7-4304-B8EA-96633C467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13.1  </a:t>
            </a:r>
            <a:r>
              <a:rPr lang="zh-CN" altLang="en-US">
                <a:hlinkClick r:id="rId2" action="ppaction://hlinksldjump"/>
              </a:rPr>
              <a:t>模板</a:t>
            </a:r>
            <a:endParaRPr lang="zh-CN" altLang="en-US"/>
          </a:p>
          <a:p>
            <a:pPr eaLnBrk="1" hangingPunct="1"/>
            <a:r>
              <a:rPr lang="en-US" altLang="zh-CN" u="sng">
                <a:solidFill>
                  <a:srgbClr val="3C8C93"/>
                </a:solidFill>
              </a:rPr>
              <a:t>13.2  </a:t>
            </a:r>
            <a:r>
              <a:rPr lang="zh-CN" altLang="en-US" u="sng">
                <a:solidFill>
                  <a:srgbClr val="3C8C93"/>
                </a:solidFill>
              </a:rPr>
              <a:t>异常处理</a:t>
            </a:r>
          </a:p>
          <a:p>
            <a:pPr eaLnBrk="1" hangingPunct="1"/>
            <a:r>
              <a:rPr lang="zh-CN" altLang="en-US" u="sng">
                <a:solidFill>
                  <a:srgbClr val="3C8C93"/>
                </a:solidFill>
              </a:rPr>
              <a:t>13.3  案例实战</a:t>
            </a:r>
            <a:r>
              <a:rPr lang="zh-CN" altLang="en-US"/>
              <a:t> </a:t>
            </a:r>
          </a:p>
          <a:p>
            <a:pPr eaLnBrk="1" hangingPunct="1">
              <a:lnSpc>
                <a:spcPct val="80000"/>
              </a:lnSpc>
            </a:pPr>
            <a:endParaRPr lang="zh-CN" altLang="en-US"/>
          </a:p>
        </p:txBody>
      </p:sp>
      <p:sp>
        <p:nvSpPr>
          <p:cNvPr id="13315" name="标题 5123">
            <a:extLst>
              <a:ext uri="{FF2B5EF4-FFF2-40B4-BE49-F238E27FC236}">
                <a16:creationId xmlns:a16="http://schemas.microsoft.com/office/drawing/2014/main" id="{1F341CF5-517F-4FA3-A1C2-18EA88C88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13</a:t>
            </a:r>
            <a:r>
              <a:rPr lang="zh-CN" altLang="en-US"/>
              <a:t>章  模板和异常处理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8C4DC4A8-F8D2-4E8C-978B-EAAAA4E87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6021387"/>
          </a:xfrm>
        </p:spPr>
        <p:txBody>
          <a:bodyPr/>
          <a:lstStyle/>
          <a:p>
            <a:pPr eaLnBrk="1" hangingPunct="1"/>
            <a:r>
              <a:rPr lang="en-US" altLang="zh-CN" sz="2000"/>
              <a:t>     </a:t>
            </a:r>
            <a:r>
              <a:rPr lang="zh-CN" altLang="en-US" sz="2000"/>
              <a:t>函数模板的调用分为以下两个步骤。</a:t>
            </a:r>
          </a:p>
          <a:p>
            <a:pPr eaLnBrk="1" hangingPunct="1"/>
            <a:r>
              <a:rPr lang="zh-CN" altLang="en-US" sz="2000"/>
              <a:t>          （1）实例化过程。编译程序时，由编译器根据调用语句中实参的类型对函数模板实例化，用实际数据类型替换类型参数T，生成一个可运行的函数——模板函数。例如编译程序发现程序中有如下调用：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sub(2,3);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       实参2、3为整型常量，编译系统用int替换类型参数T，把函数模板实例化为一个int版本的模板函数。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int sub(int a,int b)</a:t>
            </a:r>
          </a:p>
          <a:p>
            <a:pPr eaLnBrk="1" hangingPunct="1"/>
            <a:r>
              <a:rPr lang="zh-CN" altLang="en-US" sz="2000"/>
              <a:t>    {</a:t>
            </a:r>
          </a:p>
          <a:p>
            <a:pPr eaLnBrk="1" hangingPunct="1"/>
            <a:r>
              <a:rPr lang="zh-CN" altLang="en-US" sz="2000"/>
              <a:t>         return a-b;</a:t>
            </a:r>
          </a:p>
          <a:p>
            <a:pPr eaLnBrk="1" hangingPunct="1"/>
            <a:r>
              <a:rPr lang="zh-CN" altLang="en-US" sz="2000"/>
              <a:t>    }</a:t>
            </a:r>
          </a:p>
          <a:p>
            <a:pPr eaLnBrk="1" hangingPunct="1"/>
            <a:r>
              <a:rPr lang="zh-CN" altLang="en-US" sz="2000"/>
              <a:t>          （ 2）执行模板函数。程序运行时，实参和形参结合，运行对应的模板函数。此步骤的执行过程与普通函数调用完全一致。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内容占位符 2">
            <a:extLst>
              <a:ext uri="{FF2B5EF4-FFF2-40B4-BE49-F238E27FC236}">
                <a16:creationId xmlns:a16="http://schemas.microsoft.com/office/drawing/2014/main" id="{33CE0584-9ADC-4BC8-8A4A-2D2228955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13.1.3  类模板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zh-CN" altLang="en-US" sz="2000" dirty="0"/>
              <a:t>       类模板在表示数据结构（如数组、表、图等）时特别重要，因为这些数据结构的表示和算法不受所包含的元素类型的影响。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zh-CN" altLang="en-US" sz="2000" dirty="0"/>
              <a:t>     1．类模板的定义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zh-CN" altLang="en-US" sz="2000" dirty="0"/>
              <a:t>       类模板允许用户为类定义一种模式，使得类中的某些数据成员、成员函数或返回值可以取任意数据类型。类模板的定义与函数模板的定义类似，也由模板说明和类说明组成。类模板的定义形式为： </a:t>
            </a:r>
          </a:p>
          <a:p>
            <a:pPr eaLnBrk="1" hangingPunct="1">
              <a:defRPr/>
            </a:pPr>
            <a:endParaRPr lang="zh-CN" altLang="en-US" sz="2000" dirty="0"/>
          </a:p>
          <a:p>
            <a:pPr eaLnBrk="1" hangingPunct="1">
              <a:defRPr/>
            </a:pPr>
            <a:r>
              <a:rPr lang="zh-CN" altLang="en-US" sz="2000" dirty="0"/>
              <a:t>template &lt;类型参数表&gt;             	//模板说明</a:t>
            </a:r>
          </a:p>
          <a:p>
            <a:pPr eaLnBrk="1" hangingPunct="1">
              <a:defRPr/>
            </a:pPr>
            <a:r>
              <a:rPr lang="zh-CN" altLang="en-US" sz="2000" dirty="0"/>
              <a:t>class 类名                        	//类说明</a:t>
            </a:r>
          </a:p>
          <a:p>
            <a:pPr eaLnBrk="1" hangingPunct="1">
              <a:defRPr/>
            </a:pPr>
            <a:r>
              <a:rPr lang="zh-CN" altLang="en-US" sz="2000" dirty="0"/>
              <a:t>{</a:t>
            </a:r>
          </a:p>
          <a:p>
            <a:pPr eaLnBrk="1" hangingPunct="1">
              <a:defRPr/>
            </a:pPr>
            <a:r>
              <a:rPr lang="zh-CN" altLang="en-US" sz="2000" dirty="0"/>
              <a:t>    类体</a:t>
            </a:r>
          </a:p>
          <a:p>
            <a:pPr eaLnBrk="1" hangingPunct="1">
              <a:defRPr/>
            </a:pPr>
            <a:r>
              <a:rPr lang="zh-CN" altLang="en-US" sz="20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F8A639BA-9BE0-4693-A4FB-F6F441E7F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1800"/>
              <a:t>【例13.3】定义一个简单的类模板。</a:t>
            </a:r>
          </a:p>
          <a:p>
            <a:pPr eaLnBrk="1" hangingPunct="1"/>
            <a:r>
              <a:rPr lang="zh-CN" altLang="en-US" sz="1800"/>
              <a:t>template &lt;typename T &gt;			//模板说明，一个类型参数T</a:t>
            </a:r>
          </a:p>
          <a:p>
            <a:pPr eaLnBrk="1" hangingPunct="1"/>
            <a:r>
              <a:rPr lang="zh-CN" altLang="en-US" sz="1800"/>
              <a:t>class A							//类说明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T x,y;</a:t>
            </a:r>
          </a:p>
          <a:p>
            <a:pPr eaLnBrk="1" hangingPunct="1"/>
            <a:r>
              <a:rPr lang="zh-CN" altLang="en-US" sz="1800"/>
              <a:t>public:</a:t>
            </a:r>
          </a:p>
          <a:p>
            <a:pPr eaLnBrk="1" hangingPunct="1"/>
            <a:r>
              <a:rPr lang="zh-CN" altLang="en-US" sz="1800"/>
              <a:t>    A(T a,T b)</a:t>
            </a:r>
          </a:p>
          <a:p>
            <a:pPr eaLnBrk="1" hangingPunct="1"/>
            <a:r>
              <a:rPr lang="zh-CN" altLang="en-US" sz="1800"/>
              <a:t>    {</a:t>
            </a:r>
          </a:p>
          <a:p>
            <a:pPr eaLnBrk="1" hangingPunct="1"/>
            <a:r>
              <a:rPr lang="zh-CN" altLang="en-US" sz="1800"/>
              <a:t>        x=a;</a:t>
            </a:r>
          </a:p>
          <a:p>
            <a:pPr eaLnBrk="1" hangingPunct="1"/>
            <a:r>
              <a:rPr lang="zh-CN" altLang="en-US" sz="1800"/>
              <a:t>        y=b;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    void Show()</a:t>
            </a:r>
          </a:p>
          <a:p>
            <a:pPr eaLnBrk="1" hangingPunct="1"/>
            <a:r>
              <a:rPr lang="zh-CN" altLang="en-US" sz="1800"/>
              <a:t>    {</a:t>
            </a:r>
          </a:p>
          <a:p>
            <a:pPr eaLnBrk="1" hangingPunct="1"/>
            <a:r>
              <a:rPr lang="zh-CN" altLang="en-US" sz="1800"/>
              <a:t>        cout&lt;&lt;x&lt;&lt;"+"&lt;&lt;y&lt;&lt;"i"&lt;&lt;endl;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984CED5F-F3A8-4DDA-9316-ECC308208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8"/>
            <a:ext cx="8229600" cy="6248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000"/>
              <a:t>2．类模板的使用</a:t>
            </a:r>
          </a:p>
          <a:p>
            <a:pPr eaLnBrk="1" hangingPunct="1"/>
            <a:r>
              <a:rPr lang="zh-CN" altLang="en-US" sz="2000"/>
              <a:t>     建立类模板之后，可用下列方式创建类模板的对象。</a:t>
            </a:r>
          </a:p>
          <a:p>
            <a:pPr eaLnBrk="1" hangingPunct="1"/>
            <a:r>
              <a:rPr lang="zh-CN" altLang="en-US" sz="2000"/>
              <a:t>     类名&lt;类型实参表&gt;  对象表;</a:t>
            </a:r>
          </a:p>
          <a:p>
            <a:pPr eaLnBrk="1" hangingPunct="1"/>
            <a:r>
              <a:rPr lang="zh-CN" altLang="en-US" sz="2000"/>
              <a:t>            其中，&lt;类型实参表&gt;应与该类模板中的&lt;类型参数表&gt;匹配。经这样声明后，系统会根据指定的参数类型生成一个类，然后建立该类的对象。</a:t>
            </a:r>
          </a:p>
          <a:p>
            <a:pPr eaLnBrk="1" hangingPunct="1"/>
            <a:r>
              <a:rPr lang="zh-CN" altLang="en-US" sz="2000"/>
              <a:t>【例13.4】利用例13.3定义的类模板，设计能显示复数实部和虚部的程序。</a:t>
            </a:r>
          </a:p>
          <a:p>
            <a:pPr eaLnBrk="1" hangingPunct="1"/>
            <a:r>
              <a:rPr lang="zh-CN" altLang="en-US" sz="1800"/>
              <a:t>#include&lt;iostream&gt;</a:t>
            </a:r>
          </a:p>
          <a:p>
            <a:pPr eaLnBrk="1" hangingPunct="1"/>
            <a:r>
              <a:rPr lang="zh-CN" altLang="en-US" sz="1800"/>
              <a:t>using namespace std;</a:t>
            </a:r>
          </a:p>
          <a:p>
            <a:pPr eaLnBrk="1" hangingPunct="1"/>
            <a:r>
              <a:rPr lang="zh-CN" altLang="en-US" sz="1800"/>
              <a:t>template &lt;class T&gt;</a:t>
            </a:r>
          </a:p>
          <a:p>
            <a:pPr eaLnBrk="1" hangingPunct="1"/>
            <a:r>
              <a:rPr lang="zh-CN" altLang="en-US" sz="1800"/>
              <a:t>class A								//类说明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public:</a:t>
            </a:r>
          </a:p>
          <a:p>
            <a:pPr eaLnBrk="1" hangingPunct="1"/>
            <a:r>
              <a:rPr lang="zh-CN" altLang="en-US" sz="1800"/>
              <a:t>    A(T a,T b)</a:t>
            </a:r>
          </a:p>
          <a:p>
            <a:pPr eaLnBrk="1" hangingPunct="1"/>
            <a:r>
              <a:rPr lang="zh-CN" altLang="en-US" sz="1800"/>
              <a:t>  </a:t>
            </a:r>
            <a:r>
              <a:rPr lang="zh-CN" altLang="en-US" sz="1800">
                <a:sym typeface="宋体" panose="02010600030101010101" pitchFamily="2" charset="-122"/>
              </a:rPr>
              <a:t>  {</a:t>
            </a:r>
            <a:endParaRPr lang="zh-CN" altLang="en-US" sz="1800"/>
          </a:p>
          <a:p>
            <a:pPr eaLnBrk="1" hangingPunct="1"/>
            <a:r>
              <a:rPr lang="zh-CN" altLang="en-US" sz="1800">
                <a:sym typeface="宋体" panose="02010600030101010101" pitchFamily="2" charset="-122"/>
              </a:rPr>
              <a:t>        x=a;</a:t>
            </a:r>
            <a:endParaRPr lang="zh-CN" altLang="en-US" sz="1800"/>
          </a:p>
          <a:p>
            <a:pPr eaLnBrk="1" hangingPunct="1"/>
            <a:endParaRPr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C97F2F02-BE95-482E-B901-95BD5FE8D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8"/>
            <a:ext cx="8229600" cy="62785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1800"/>
              <a:t>          y=b;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   void Show()</a:t>
            </a:r>
          </a:p>
          <a:p>
            <a:pPr eaLnBrk="1" hangingPunct="1"/>
            <a:r>
              <a:rPr lang="zh-CN" altLang="en-US" sz="1800"/>
              <a:t>    {</a:t>
            </a:r>
          </a:p>
          <a:p>
            <a:pPr eaLnBrk="1" hangingPunct="1"/>
            <a:r>
              <a:rPr lang="zh-CN" altLang="en-US" sz="1800"/>
              <a:t>        cout&lt;&lt;x&lt;&lt;"+"&lt;&lt;y&lt;&lt;"i"&lt;&lt;endl;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private:</a:t>
            </a:r>
          </a:p>
          <a:p>
            <a:pPr eaLnBrk="1" hangingPunct="1"/>
            <a:r>
              <a:rPr lang="zh-CN" altLang="en-US" sz="1800"/>
              <a:t>    T x,y;</a:t>
            </a:r>
          </a:p>
          <a:p>
            <a:pPr eaLnBrk="1" hangingPunct="1"/>
            <a:r>
              <a:rPr lang="zh-CN" altLang="en-US" sz="1800"/>
              <a:t>};</a:t>
            </a:r>
          </a:p>
          <a:p>
            <a:pPr eaLnBrk="1" hangingPunct="1"/>
            <a:r>
              <a:rPr lang="zh-CN" altLang="en-US" sz="1800"/>
              <a:t>int main()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A &lt;int&gt; f1(2,4);</a:t>
            </a:r>
          </a:p>
          <a:p>
            <a:pPr eaLnBrk="1" hangingPunct="1"/>
            <a:r>
              <a:rPr lang="zh-CN" altLang="en-US" sz="1800"/>
              <a:t>    A &lt;float&gt; f2(3.2,5.4);</a:t>
            </a:r>
          </a:p>
          <a:p>
            <a:pPr eaLnBrk="1" hangingPunct="1"/>
            <a:r>
              <a:rPr lang="zh-CN" altLang="en-US" sz="1800"/>
              <a:t>    f1.Show();</a:t>
            </a:r>
          </a:p>
          <a:p>
            <a:pPr eaLnBrk="1" hangingPunct="1"/>
            <a:r>
              <a:rPr lang="zh-CN" altLang="en-US" sz="1800"/>
              <a:t>    f2.Show();</a:t>
            </a:r>
          </a:p>
          <a:p>
            <a:pPr eaLnBrk="1" hangingPunct="1"/>
            <a:r>
              <a:rPr lang="zh-CN" altLang="en-US" sz="1800"/>
              <a:t>    return 0;</a:t>
            </a:r>
          </a:p>
          <a:p>
            <a:pPr eaLnBrk="1" hangingPunct="1"/>
            <a:r>
              <a:rPr lang="zh-CN" altLang="en-US" sz="18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36865">
            <a:extLst>
              <a:ext uri="{FF2B5EF4-FFF2-40B4-BE49-F238E27FC236}">
                <a16:creationId xmlns:a16="http://schemas.microsoft.com/office/drawing/2014/main" id="{38AA47AF-57FE-4D96-873A-C89BBCD98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13.2.1  </a:t>
            </a:r>
            <a:r>
              <a:rPr lang="zh-CN" altLang="en-US">
                <a:hlinkClick r:id="rId2" action="ppaction://hlinksldjump"/>
              </a:rPr>
              <a:t>异常处理的概念 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13.2.2  </a:t>
            </a:r>
            <a:r>
              <a:rPr lang="zh-CN" altLang="en-US">
                <a:hlinkClick r:id="rId3" action="ppaction://hlinksldjump"/>
              </a:rPr>
              <a:t>异常处理的实现</a:t>
            </a:r>
            <a:endParaRPr lang="zh-CN" altLang="en-US"/>
          </a:p>
        </p:txBody>
      </p:sp>
      <p:sp>
        <p:nvSpPr>
          <p:cNvPr id="27651" name="标题 36866">
            <a:extLst>
              <a:ext uri="{FF2B5EF4-FFF2-40B4-BE49-F238E27FC236}">
                <a16:creationId xmlns:a16="http://schemas.microsoft.com/office/drawing/2014/main" id="{7587CE8C-F270-439A-8451-95BBBA5ED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/>
              <a:t>13.2  </a:t>
            </a:r>
            <a:r>
              <a:rPr lang="zh-CN" altLang="en-US" sz="4000"/>
              <a:t>异常处理</a:t>
            </a:r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C03EF6AA-9824-411B-B4C0-2F8BF950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08014"/>
            <a:ext cx="8229600" cy="5629275"/>
          </a:xfrm>
        </p:spPr>
        <p:txBody>
          <a:bodyPr/>
          <a:lstStyle/>
          <a:p>
            <a:pPr eaLnBrk="1" hangingPunct="1"/>
            <a:r>
              <a:rPr lang="en-US" altLang="zh-CN" sz="2400"/>
              <a:t>    </a:t>
            </a:r>
            <a:r>
              <a:rPr lang="zh-CN" altLang="en-US" sz="2400"/>
              <a:t>13.2.1  异常处理的概念</a:t>
            </a:r>
          </a:p>
          <a:p>
            <a:pPr eaLnBrk="1" hangingPunct="1"/>
            <a:r>
              <a:rPr lang="zh-CN" altLang="en-US" sz="2000"/>
              <a:t>            程序运行中的有些错误是可以预料但不可避免的，例如用户误操作、内存空间不足、硬盘上的文件被移动或外部设备未连接好等原因造成的错误。这时要力争允许用户排除环境错误，继续运行程序，至少要给出适当的提示信息，这就是异常处理的任务。</a:t>
            </a:r>
          </a:p>
          <a:p>
            <a:pPr eaLnBrk="1" hangingPunct="1"/>
            <a:r>
              <a:rPr lang="zh-CN" altLang="en-US" sz="2000"/>
              <a:t>            对软件运行时出现的异常情况处理称为异常处理。对异常情况的处理可以采用传统的中断指令方法，也可以采用异常处理机制。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E1A6609D-3041-458A-8B49-7A74D7510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08014"/>
            <a:ext cx="8229600" cy="5629275"/>
          </a:xfrm>
        </p:spPr>
        <p:txBody>
          <a:bodyPr/>
          <a:lstStyle/>
          <a:p>
            <a:pPr eaLnBrk="1" hangingPunct="1"/>
            <a:r>
              <a:rPr lang="en-US" altLang="zh-CN" sz="2000"/>
              <a:t> </a:t>
            </a:r>
            <a:r>
              <a:rPr lang="zh-CN" altLang="en-US" sz="2000"/>
              <a:t>异常处理模式如图13-2所示。</a:t>
            </a:r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endParaRPr lang="en-US" altLang="zh-CN" sz="2000"/>
          </a:p>
          <a:p>
            <a:pPr eaLnBrk="1" hangingPunct="1"/>
            <a:endParaRPr lang="zh-CN" altLang="en-US" sz="2000"/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                            图13-2  异常处理模式</a:t>
            </a:r>
          </a:p>
        </p:txBody>
      </p:sp>
      <p:graphicFrame>
        <p:nvGraphicFramePr>
          <p:cNvPr id="29699" name="对象 -2147482432">
            <a:extLst>
              <a:ext uri="{FF2B5EF4-FFF2-40B4-BE49-F238E27FC236}">
                <a16:creationId xmlns:a16="http://schemas.microsoft.com/office/drawing/2014/main" id="{49DC9C14-0367-474B-B6AB-1B32161F5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4075" y="1058863"/>
          <a:ext cx="4941888" cy="373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54080" imgH="2568240" progId="Word.Picture.8">
                  <p:embed/>
                </p:oleObj>
              </mc:Choice>
              <mc:Fallback>
                <p:oleObj r:id="rId2" imgW="2854080" imgH="2568240" progId="Word.Picture.8">
                  <p:embed/>
                  <p:pic>
                    <p:nvPicPr>
                      <p:cNvPr id="29699" name="对象 -2147482432">
                        <a:extLst>
                          <a:ext uri="{FF2B5EF4-FFF2-40B4-BE49-F238E27FC236}">
                            <a16:creationId xmlns:a16="http://schemas.microsoft.com/office/drawing/2014/main" id="{49DC9C14-0367-474B-B6AB-1B32161F5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792" t="4004" r="8881" b="1602"/>
                      <a:stretch>
                        <a:fillRect/>
                      </a:stretch>
                    </p:blipFill>
                    <p:spPr bwMode="auto">
                      <a:xfrm>
                        <a:off x="3394075" y="1058863"/>
                        <a:ext cx="4941888" cy="373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01B1D668-FDC0-4148-B294-E9735787C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38176"/>
            <a:ext cx="8229600" cy="6175375"/>
          </a:xfrm>
        </p:spPr>
        <p:txBody>
          <a:bodyPr/>
          <a:lstStyle/>
          <a:p>
            <a:pPr eaLnBrk="1" hangingPunct="1"/>
            <a:r>
              <a:rPr lang="en-US" altLang="zh-CN" sz="2400"/>
              <a:t>    </a:t>
            </a:r>
            <a:r>
              <a:rPr lang="zh-CN" altLang="en-US" sz="2400"/>
              <a:t>13.2.2  异常处理的实现</a:t>
            </a:r>
          </a:p>
          <a:p>
            <a:pPr eaLnBrk="1" hangingPunct="1"/>
            <a:r>
              <a:rPr lang="zh-CN" altLang="en-US" sz="2000"/>
              <a:t>     1．异常处理的语法结构</a:t>
            </a:r>
          </a:p>
          <a:p>
            <a:pPr eaLnBrk="1" hangingPunct="1"/>
            <a:r>
              <a:rPr lang="zh-CN" altLang="en-US" sz="2000"/>
              <a:t>            任何需要检测异常的语句都必须在try语句块中执行，异常必须由紧跟着try语句后面的catch语句捕获并处理。因此，try语句和catch语句总是结合使用。</a:t>
            </a:r>
          </a:p>
          <a:p>
            <a:pPr eaLnBrk="1" hangingPunct="1"/>
            <a:r>
              <a:rPr lang="zh-CN" altLang="en-US" sz="2000"/>
              <a:t>    异常处理的语法格式为</a:t>
            </a:r>
          </a:p>
          <a:p>
            <a:pPr eaLnBrk="1" hangingPunct="1"/>
            <a:r>
              <a:rPr lang="zh-CN" altLang="en-US" sz="2000"/>
              <a:t>    class&lt;异常标志&gt;{};</a:t>
            </a:r>
          </a:p>
          <a:p>
            <a:pPr eaLnBrk="1" hangingPunct="1"/>
            <a:r>
              <a:rPr lang="zh-CN" altLang="en-US" sz="2000"/>
              <a:t>    try</a:t>
            </a:r>
          </a:p>
          <a:p>
            <a:pPr eaLnBrk="1" hangingPunct="1"/>
            <a:r>
              <a:rPr lang="zh-CN" altLang="en-US" sz="1800"/>
              <a:t>    { </a:t>
            </a:r>
          </a:p>
          <a:p>
            <a:pPr eaLnBrk="1" hangingPunct="1"/>
            <a:r>
              <a:rPr lang="zh-CN" altLang="en-US" sz="1800"/>
              <a:t>          ……</a:t>
            </a:r>
          </a:p>
          <a:p>
            <a:pPr eaLnBrk="1" hangingPunct="1"/>
            <a:r>
              <a:rPr lang="zh-CN" altLang="en-US" sz="1800"/>
              <a:t>          throw(&lt;异常标志&gt;)				//抛出异常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5ED95371-0A0F-4F1E-B0D3-D092C18F3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8"/>
            <a:ext cx="8229600" cy="631031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1800"/>
              <a:t>    ……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r>
              <a:rPr lang="zh-CN" altLang="en-US" sz="1800"/>
              <a:t>catch(&lt;异常标志1&gt;)			 	//捕获异常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……						  	//处理异常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r>
              <a:rPr lang="zh-CN" altLang="en-US" sz="1800"/>
              <a:t>catch(&lt;异常标志2&gt;)			    	//捕获异常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……						 	//处理异常</a:t>
            </a:r>
          </a:p>
          <a:p>
            <a:pPr eaLnBrk="1" hangingPunct="1"/>
            <a:r>
              <a:rPr lang="zh-CN" altLang="en-US" sz="1800"/>
              <a:t>} </a:t>
            </a:r>
          </a:p>
          <a:p>
            <a:pPr eaLnBrk="1" hangingPunct="1"/>
            <a:r>
              <a:rPr lang="zh-CN" altLang="en-US" sz="1800"/>
              <a:t>……</a:t>
            </a:r>
          </a:p>
          <a:p>
            <a:pPr eaLnBrk="1" hangingPunct="1"/>
            <a:r>
              <a:rPr lang="zh-CN" altLang="en-US" sz="1800"/>
              <a:t>catch(&lt;异常标志n&gt;)			  	//捕获异常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……		 				   	//处理异常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r>
              <a:rPr lang="zh-CN" altLang="en-US" sz="1800"/>
              <a:t>catch(…)						//捕获异常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……						   	//处理异常</a:t>
            </a:r>
          </a:p>
          <a:p>
            <a:pPr eaLnBrk="1" hangingPunct="1"/>
            <a:r>
              <a:rPr lang="zh-CN" altLang="en-US" sz="18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1745">
            <a:extLst>
              <a:ext uri="{FF2B5EF4-FFF2-40B4-BE49-F238E27FC236}">
                <a16:creationId xmlns:a16="http://schemas.microsoft.com/office/drawing/2014/main" id="{35BCFDB4-7A5B-4F83-A6BD-590BEF300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/>
            <a:r>
              <a:rPr lang="en-US" altLang="zh-CN">
                <a:hlinkClick r:id="rId2" action="ppaction://hlinksldjump"/>
              </a:rPr>
              <a:t>13.1.1  </a:t>
            </a:r>
            <a:r>
              <a:rPr lang="zh-CN" altLang="en-US">
                <a:hlinkClick r:id="rId2" action="ppaction://hlinksldjump"/>
              </a:rPr>
              <a:t>模板的概念</a:t>
            </a:r>
            <a:endParaRPr lang="zh-CN" altLang="en-US"/>
          </a:p>
          <a:p>
            <a:pPr eaLnBrk="1" hangingPunct="1"/>
            <a:r>
              <a:rPr lang="en-US" altLang="zh-CN">
                <a:hlinkClick r:id="rId3" action="ppaction://hlinksldjump"/>
              </a:rPr>
              <a:t>13.1.2  </a:t>
            </a:r>
            <a:r>
              <a:rPr lang="zh-CN" altLang="en-US">
                <a:hlinkClick r:id="rId3" action="ppaction://hlinksldjump"/>
              </a:rPr>
              <a:t>函数模板</a:t>
            </a:r>
            <a:endParaRPr lang="zh-CN" altLang="en-US"/>
          </a:p>
          <a:p>
            <a:pPr eaLnBrk="1" hangingPunct="1"/>
            <a:r>
              <a:rPr lang="en-US" altLang="zh-CN">
                <a:hlinkClick r:id="rId4" action="ppaction://hlinksldjump"/>
              </a:rPr>
              <a:t>13.1.3  </a:t>
            </a:r>
            <a:r>
              <a:rPr lang="zh-CN" altLang="en-US">
                <a:hlinkClick r:id="rId4" action="ppaction://hlinksldjump"/>
              </a:rPr>
              <a:t>类模板</a:t>
            </a:r>
            <a:endParaRPr lang="zh-CN" altLang="en-US"/>
          </a:p>
        </p:txBody>
      </p:sp>
      <p:sp>
        <p:nvSpPr>
          <p:cNvPr id="14339" name="标题 31746">
            <a:extLst>
              <a:ext uri="{FF2B5EF4-FFF2-40B4-BE49-F238E27FC236}">
                <a16:creationId xmlns:a16="http://schemas.microsoft.com/office/drawing/2014/main" id="{529E36B2-573D-430C-8357-20BBD75E6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zh-CN" sz="4000"/>
              <a:t>13.1  </a:t>
            </a:r>
            <a:r>
              <a:rPr lang="zh-CN" altLang="en-US" sz="4000"/>
              <a:t>模板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8B26A0A1-C003-4E9F-8D8A-68AA9C5D8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/>
              <a:t>     </a:t>
            </a:r>
            <a:r>
              <a:rPr lang="zh-CN" altLang="en-US" sz="2000"/>
              <a:t>异常处理的执行过程如下。</a:t>
            </a:r>
          </a:p>
          <a:p>
            <a:pPr eaLnBrk="1" hangingPunct="1"/>
            <a:r>
              <a:rPr lang="zh-CN" altLang="en-US" sz="2000"/>
              <a:t>   （1）通过正常的顺序执行到达try语句，然后执行try程序块内的保护段。</a:t>
            </a:r>
          </a:p>
          <a:p>
            <a:pPr eaLnBrk="1" hangingPunct="1"/>
            <a:r>
              <a:rPr lang="zh-CN" altLang="en-US" sz="2000"/>
              <a:t>    （2）如果在保护段执行期间没有引起异常，那么跟在try程序块后的  catch语句就不执行，程序从最后一个catch语句后面的语句继续执行  下去。</a:t>
            </a:r>
          </a:p>
          <a:p>
            <a:pPr eaLnBrk="1" hangingPunct="1"/>
            <a:r>
              <a:rPr lang="zh-CN" altLang="en-US" sz="2000"/>
              <a:t>    （3）如果在保护段执行期间或在保护段调用（直接或间接的调用）的任何函数中有异常被抛出，则通过throw语句创建一个异常对象（这隐含指可能包含一个复制构造函数）。根据这一点，编译程序在能够处理所抛出异常的更高执行上下文中寻找一个catch语句，或一个能处理任何类型异常的catch处理程序。catch语句按其在try程序块后出现的顺序被检查。</a:t>
            </a:r>
          </a:p>
          <a:p>
            <a:pPr eaLnBrk="1" hangingPunct="1"/>
            <a:r>
              <a:rPr lang="zh-CN" altLang="en-US" sz="2000"/>
              <a:t>    （4）如果匹配的catch语句未找到，则自动调用terminate()函数，该函数的默认功能是调用abort()终止程序。</a:t>
            </a:r>
          </a:p>
          <a:p>
            <a:pPr eaLnBrk="1" hangingPunct="1"/>
            <a:r>
              <a:rPr lang="zh-CN" altLang="en-US" sz="2000"/>
              <a:t>    （5）如果找到一个匹配的catch语句，且它通过值进行捕获，则其形参通过复制异常对象进行初始化。如果它通过引用进行捕获，则参数被初始化为指定异常对象。然后catch语句被执行，接下来程序跳转到所有catch语句之后继续执行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FA5FF6E3-29D2-40C5-90B7-596C5DE00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sz="2000"/>
              <a:t>2．异常处理的应用</a:t>
            </a:r>
          </a:p>
          <a:p>
            <a:pPr eaLnBrk="1" hangingPunct="1"/>
            <a:r>
              <a:rPr lang="zh-CN" altLang="en-US" sz="2000"/>
              <a:t>下面通过程序实例来说明异常处理的应用。</a:t>
            </a:r>
          </a:p>
          <a:p>
            <a:pPr eaLnBrk="1" hangingPunct="1"/>
            <a:r>
              <a:rPr lang="zh-CN" altLang="en-US" sz="2000"/>
              <a:t>【例13.5】编程求函数表达式f=a+b/c的值。要求捕获c为0时的异常，并提醒用户除数不能为0。</a:t>
            </a:r>
          </a:p>
          <a:p>
            <a:pPr eaLnBrk="1" hangingPunct="1"/>
            <a:r>
              <a:rPr lang="zh-CN" altLang="en-US" sz="1800"/>
              <a:t>#include&lt;iostream&gt;</a:t>
            </a:r>
          </a:p>
          <a:p>
            <a:pPr eaLnBrk="1" hangingPunct="1"/>
            <a:r>
              <a:rPr lang="zh-CN" altLang="en-US" sz="1800"/>
              <a:t>using namespace std;</a:t>
            </a:r>
          </a:p>
          <a:p>
            <a:pPr eaLnBrk="1" hangingPunct="1"/>
            <a:r>
              <a:rPr lang="zh-CN" altLang="en-US" sz="1800"/>
              <a:t>int main()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double a,b,c;</a:t>
            </a:r>
          </a:p>
          <a:p>
            <a:pPr eaLnBrk="1" hangingPunct="1"/>
            <a:r>
              <a:rPr lang="zh-CN" altLang="en-US" sz="1800"/>
              <a:t>    cout&lt;&lt;endl&lt;&lt;"请输入a，b和c的值：";</a:t>
            </a:r>
          </a:p>
          <a:p>
            <a:pPr eaLnBrk="1" hangingPunct="1"/>
            <a:r>
              <a:rPr lang="zh-CN" altLang="en-US" sz="1800"/>
              <a:t>    cin&gt;&gt;a&gt;&gt;b&gt;&gt;c;</a:t>
            </a:r>
          </a:p>
          <a:p>
            <a:pPr eaLnBrk="1" hangingPunct="1"/>
            <a:r>
              <a:rPr lang="zh-CN" altLang="en-US" sz="1800"/>
              <a:t>    try</a:t>
            </a:r>
          </a:p>
          <a:p>
            <a:pPr eaLnBrk="1" hangingPunct="1"/>
            <a:r>
              <a:rPr lang="zh-CN" altLang="en-US" sz="1800"/>
              <a:t>    {</a:t>
            </a:r>
          </a:p>
          <a:p>
            <a:pPr eaLnBrk="1" hangingPunct="1"/>
            <a:r>
              <a:rPr lang="zh-CN" altLang="en-US" sz="1800"/>
              <a:t>        if(c==0)</a:t>
            </a:r>
          </a:p>
          <a:p>
            <a:pPr eaLnBrk="1" hangingPunct="1"/>
            <a:r>
              <a:rPr lang="zh-CN" altLang="en-US" sz="1800"/>
              <a:t>			throw 1;		//抛出异常</a:t>
            </a:r>
          </a:p>
          <a:p>
            <a:pPr eaLnBrk="1" hangingPunct="1"/>
            <a:r>
              <a:rPr lang="zh-CN" altLang="en-US" sz="1800"/>
              <a:t>        cout&lt;&lt;endl&lt;&lt;a&lt;&lt;"+"&lt;&lt;b&lt;&lt;"/"&lt;&lt;c&lt;&lt;"="&lt;&lt;a+b/c&lt;&lt;endl;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79B9C904-0356-4E4C-BC37-777BFAADC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1800"/>
              <a:t>    </a:t>
            </a:r>
            <a:r>
              <a:rPr lang="zh-CN" altLang="en-US" sz="1800"/>
              <a:t>catch(int)				//捕获异常</a:t>
            </a:r>
          </a:p>
          <a:p>
            <a:pPr eaLnBrk="1" hangingPunct="1"/>
            <a:r>
              <a:rPr lang="zh-CN" altLang="en-US" sz="1800"/>
              <a:t>    {</a:t>
            </a:r>
          </a:p>
          <a:p>
            <a:pPr eaLnBrk="1" hangingPunct="1"/>
            <a:r>
              <a:rPr lang="zh-CN" altLang="en-US" sz="1800"/>
              <a:t>        cout&lt;&lt;endl&lt;&lt;"除数不能为0！"&lt;&lt;endl;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	return 0;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r>
              <a:rPr lang="zh-CN" altLang="en-US" sz="1800"/>
              <a:t>【例13.6】打开指定文件，并将10个整数写入文件中。若打开文件失败，抛出异常。</a:t>
            </a:r>
          </a:p>
          <a:p>
            <a:pPr eaLnBrk="1" hangingPunct="1"/>
            <a:r>
              <a:rPr lang="zh-CN" altLang="en-US" sz="1800"/>
              <a:t>#include &lt;iostream&gt;</a:t>
            </a:r>
          </a:p>
          <a:p>
            <a:pPr eaLnBrk="1" hangingPunct="1"/>
            <a:r>
              <a:rPr lang="zh-CN" altLang="en-US" sz="1800"/>
              <a:t>#include &lt;fstream&gt;</a:t>
            </a:r>
          </a:p>
          <a:p>
            <a:pPr eaLnBrk="1" hangingPunct="1"/>
            <a:r>
              <a:rPr lang="zh-CN" altLang="en-US" sz="1800"/>
              <a:t>using namespace std;</a:t>
            </a:r>
          </a:p>
          <a:p>
            <a:pPr eaLnBrk="1" hangingPunct="1"/>
            <a:r>
              <a:rPr lang="zh-CN" altLang="en-US" sz="1800"/>
              <a:t>int main()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	int a[10]={1,2,3,4,5,6,7,8,9,10};</a:t>
            </a:r>
          </a:p>
          <a:p>
            <a:pPr eaLnBrk="1" hangingPunct="1"/>
            <a:r>
              <a:rPr lang="zh-CN" altLang="en-US" sz="1800"/>
              <a:t>	char *filename="d:\\f1.txt";</a:t>
            </a:r>
          </a:p>
          <a:p>
            <a:pPr eaLnBrk="1" hangingPunct="1"/>
            <a:r>
              <a:rPr lang="zh-CN" altLang="en-US" sz="1800"/>
              <a:t>	ofstream outfile;</a:t>
            </a:r>
          </a:p>
          <a:p>
            <a:pPr eaLnBrk="1" hangingPunct="1"/>
            <a:r>
              <a:rPr lang="zh-CN" altLang="en-US" sz="1800"/>
              <a:t>	outfile.open(filename,ios::out);</a:t>
            </a:r>
          </a:p>
          <a:p>
            <a:pPr eaLnBrk="1" hangingPunct="1"/>
            <a:r>
              <a:rPr lang="zh-CN" altLang="en-US" sz="1800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DA930FD0-DB9C-4E0F-B2E3-FD483CAE9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/>
            <a:r>
              <a:rPr lang="en-US" altLang="zh-CN" sz="1800"/>
              <a:t>     </a:t>
            </a:r>
            <a:r>
              <a:rPr lang="zh-CN" altLang="en-US" sz="1800"/>
              <a:t>try</a:t>
            </a:r>
          </a:p>
          <a:p>
            <a:pPr eaLnBrk="1" hangingPunct="1"/>
            <a:r>
              <a:rPr lang="zh-CN" altLang="en-US" sz="1800"/>
              <a:t>	{</a:t>
            </a:r>
          </a:p>
          <a:p>
            <a:pPr eaLnBrk="1" hangingPunct="1"/>
            <a:r>
              <a:rPr lang="zh-CN" altLang="en-US" sz="1800"/>
              <a:t>        if(!outfile)     throw 1;		//抛出异常</a:t>
            </a:r>
          </a:p>
          <a:p>
            <a:pPr eaLnBrk="1" hangingPunct="1"/>
            <a:r>
              <a:rPr lang="zh-CN" altLang="en-US" sz="1800"/>
              <a:t>        for(int i=0;i&lt;10;i++)</a:t>
            </a:r>
          </a:p>
          <a:p>
            <a:pPr eaLnBrk="1" hangingPunct="1"/>
            <a:r>
              <a:rPr lang="zh-CN" altLang="en-US" sz="1800"/>
              <a:t>			outfile&lt;&lt;a[i]&lt;&lt;"  ";</a:t>
            </a:r>
          </a:p>
          <a:p>
            <a:pPr eaLnBrk="1" hangingPunct="1"/>
            <a:r>
              <a:rPr lang="zh-CN" altLang="en-US" sz="1800"/>
              <a:t>	    cout&lt;&lt;endl;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    catch(int)				       	//捕获异常</a:t>
            </a:r>
          </a:p>
          <a:p>
            <a:pPr eaLnBrk="1" hangingPunct="1"/>
            <a:r>
              <a:rPr lang="zh-CN" altLang="en-US" sz="1800"/>
              <a:t>    {</a:t>
            </a:r>
          </a:p>
          <a:p>
            <a:pPr eaLnBrk="1" hangingPunct="1"/>
            <a:r>
              <a:rPr lang="zh-CN" altLang="en-US" sz="1800"/>
              <a:t>        cout&lt;&lt;"打开文件失败！"&lt;&lt;endl;</a:t>
            </a:r>
          </a:p>
          <a:p>
            <a:pPr eaLnBrk="1" hangingPunct="1"/>
            <a:r>
              <a:rPr lang="zh-CN" altLang="en-US" sz="1800"/>
              <a:t>    }</a:t>
            </a:r>
          </a:p>
          <a:p>
            <a:pPr eaLnBrk="1" hangingPunct="1"/>
            <a:r>
              <a:rPr lang="zh-CN" altLang="en-US" sz="1800"/>
              <a:t>	return 0;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endParaRPr lang="zh-CN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占位符 36865">
            <a:extLst>
              <a:ext uri="{FF2B5EF4-FFF2-40B4-BE49-F238E27FC236}">
                <a16:creationId xmlns:a16="http://schemas.microsoft.com/office/drawing/2014/main" id="{EB77409E-BA47-4AB6-AF3D-873C2028B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001000" cy="2819400"/>
          </a:xfrm>
        </p:spPr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13.3.1  实战目标</a:t>
            </a:r>
          </a:p>
          <a:p>
            <a:pPr eaLnBrk="1" hangingPunct="1"/>
            <a:r>
              <a:rPr lang="zh-CN" altLang="en-US">
                <a:hlinkClick r:id="rId3" action="ppaction://hlinksldjump"/>
              </a:rPr>
              <a:t>13.3.2  功能描述</a:t>
            </a:r>
          </a:p>
          <a:p>
            <a:pPr eaLnBrk="1" hangingPunct="1"/>
            <a:r>
              <a:rPr lang="zh-CN" altLang="en-US" u="sng">
                <a:solidFill>
                  <a:srgbClr val="3C8C93"/>
                </a:solidFill>
              </a:rPr>
              <a:t>13.3.3  案例实现</a:t>
            </a:r>
          </a:p>
        </p:txBody>
      </p:sp>
      <p:sp>
        <p:nvSpPr>
          <p:cNvPr id="36867" name="标题 36866">
            <a:extLst>
              <a:ext uri="{FF2B5EF4-FFF2-40B4-BE49-F238E27FC236}">
                <a16:creationId xmlns:a16="http://schemas.microsoft.com/office/drawing/2014/main" id="{F3402D0E-E5C0-47D7-8C06-97F06F8FF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/>
              <a:t>13.3  案例实战 </a:t>
            </a:r>
          </a:p>
        </p:txBody>
      </p:sp>
    </p:spTree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C5D00705-BB99-4A6F-B46D-2ACAE49AD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/>
            <a:r>
              <a:rPr lang="zh-CN" altLang="en-US" sz="2400"/>
              <a:t>13.3.1  实战目标</a:t>
            </a:r>
          </a:p>
          <a:p>
            <a:pPr eaLnBrk="1" hangingPunct="1"/>
            <a:r>
              <a:rPr lang="zh-CN" altLang="en-US" sz="2000"/>
              <a:t>（1）理解类模板的作用。</a:t>
            </a:r>
          </a:p>
          <a:p>
            <a:pPr eaLnBrk="1" hangingPunct="1"/>
            <a:r>
              <a:rPr lang="zh-CN" altLang="en-US" sz="2000"/>
              <a:t>（2）熟练掌握类模板的定义、使用和实例化。</a:t>
            </a:r>
          </a:p>
          <a:p>
            <a:pPr eaLnBrk="1" hangingPunct="1"/>
            <a:r>
              <a:rPr lang="zh-CN" altLang="en-US" sz="2000"/>
              <a:t>（3）掌握根据需求定义管理类，对类的多个对象进行管理。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EA931049-07ED-406B-80D1-148FC838F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/>
            <a:r>
              <a:rPr lang="en-US" altLang="zh-CN" sz="2400"/>
              <a:t>    </a:t>
            </a:r>
            <a:r>
              <a:rPr lang="zh-CN" altLang="en-US" sz="2400"/>
              <a:t>13.3.2  功能描述</a:t>
            </a:r>
          </a:p>
          <a:p>
            <a:pPr eaLnBrk="1" hangingPunct="1"/>
            <a:r>
              <a:rPr lang="zh-CN" altLang="en-US" sz="2000"/>
              <a:t>             在第11章的案例中我们实现了管理类，实现了对类的多个对象的管理。通常一个管理类有时会出现管理多个类对象的需求，所以可以将管理类定义为通用的模板类。</a:t>
            </a:r>
          </a:p>
          <a:p>
            <a:pPr eaLnBrk="1" hangingPunct="1"/>
            <a:r>
              <a:rPr lang="zh-CN" altLang="en-US" sz="2000"/>
              <a:t>    具体说明如下。</a:t>
            </a:r>
          </a:p>
          <a:p>
            <a:pPr eaLnBrk="1" hangingPunct="1"/>
            <a:r>
              <a:rPr lang="zh-CN" altLang="en-US" sz="2000"/>
              <a:t>  （1）管理类数据成员的设计。</a:t>
            </a:r>
          </a:p>
          <a:p>
            <a:pPr eaLnBrk="1" hangingPunct="1"/>
            <a:r>
              <a:rPr lang="zh-CN" altLang="en-US" sz="2000"/>
              <a:t>           存储多个员工类对象的信息。常用的处理方法有两种：第一种是定义数组，用数组顺序存储所有员工信息；第二种是定义链表，将所有员工信息通过指针链接在一起进行存储。本案例中采用第一种方法，将所有员工信息存储在一个数组中。开辟较大的固定存储空间，用来存储所有员工信息，具体存储的员工人数，需要另外定义一个整型数据成员来计数。</a:t>
            </a:r>
          </a:p>
          <a:p>
            <a:pPr eaLnBrk="1" hangingPunct="1"/>
            <a:r>
              <a:rPr lang="zh-CN" altLang="en-US" sz="2000"/>
              <a:t>           如果管理类的数据成员采用以上形式存储数据，会出现只能存储员工类对象而不能存储其他类对象信息的情况。所以，为了通用，将数组的类型进行参数化。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77BBBE99-B26F-4E53-A9DD-5A939CEAD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/>
            <a:r>
              <a:rPr lang="en-US" altLang="zh-CN" sz="2000"/>
              <a:t>   </a:t>
            </a:r>
            <a:r>
              <a:rPr lang="zh-CN" altLang="en-US" sz="2000"/>
              <a:t>（2）管理类成员函数的设计。</a:t>
            </a:r>
          </a:p>
          <a:p>
            <a:pPr eaLnBrk="1" hangingPunct="1"/>
            <a:r>
              <a:rPr lang="zh-CN" altLang="en-US" sz="2000"/>
              <a:t>            需要实现的管理功能包括：添加、查询、修改、删除、浏览等。成员函数所处理的数据成员都是类型已参数化的数据，所以可以用于不同类对象的管理。</a:t>
            </a:r>
          </a:p>
          <a:p>
            <a:pPr eaLnBrk="1" hangingPunct="1"/>
            <a:r>
              <a:rPr lang="zh-CN" altLang="en-US" sz="2000"/>
              <a:t>   （3）其他类的设计。</a:t>
            </a:r>
          </a:p>
          <a:p>
            <a:pPr eaLnBrk="1" hangingPunct="1"/>
            <a:r>
              <a:rPr lang="zh-CN" altLang="en-US" sz="2000"/>
              <a:t>            为了体现管理类模板的特征，可额外定义一个经理类。在管理类模板中定义两个对象，分别用员工类和经理类来进行实例化。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C2F09C1B-0F54-4C78-A883-16457DCE2A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/>
            <a:r>
              <a:rPr lang="en-US" altLang="zh-CN" sz="2000"/>
              <a:t>     </a:t>
            </a:r>
            <a:r>
              <a:rPr lang="zh-CN" altLang="en-US" sz="2400"/>
              <a:t>13.1.1  模板的概念</a:t>
            </a:r>
          </a:p>
          <a:p>
            <a:pPr eaLnBrk="1" hangingPunct="1"/>
            <a:r>
              <a:rPr lang="zh-CN" altLang="en-US" sz="2000"/>
              <a:t>             一般情况下，程序设计时会确定参与运算的所有对象的类型，让编译器在程序运行之前进行类型检查并分配内存，以提高程序的可靠性和运行效率。但是，这种程序设计方式有时会带来一些不便。例如，定义求最大值的函数max()如下：</a:t>
            </a:r>
          </a:p>
          <a:p>
            <a:pPr eaLnBrk="1" hangingPunct="1"/>
            <a:r>
              <a:rPr lang="zh-CN" altLang="en-US" sz="2000"/>
              <a:t>     int max(int x,int y)</a:t>
            </a:r>
          </a:p>
          <a:p>
            <a:pPr eaLnBrk="1" hangingPunct="1"/>
            <a:r>
              <a:rPr lang="zh-CN" altLang="en-US" sz="2000"/>
              <a:t>     { </a:t>
            </a:r>
          </a:p>
          <a:p>
            <a:pPr eaLnBrk="1" hangingPunct="1"/>
            <a:r>
              <a:rPr lang="zh-CN" altLang="en-US" sz="2000"/>
              <a:t>          return ( x &gt; y ) x : y ;</a:t>
            </a:r>
          </a:p>
          <a:p>
            <a:pPr eaLnBrk="1" hangingPunct="1"/>
            <a:r>
              <a:rPr lang="zh-CN" altLang="en-US" sz="2000"/>
              <a:t>      }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       该函数用于求两个int型整数x和y的最大值，但如果要求两个float型或double型数据的最大值，该函数就无能为力了。尽管采用的算法完全一样，当参数指定为浮点型时，程序员只好再写一段除了参数类型不同之外，几乎完全相同的代码。</a:t>
            </a:r>
          </a:p>
          <a:p>
            <a:pPr eaLnBrk="1" hangingPunct="1"/>
            <a:endParaRPr lang="zh-CN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>
            <a:extLst>
              <a:ext uri="{FF2B5EF4-FFF2-40B4-BE49-F238E27FC236}">
                <a16:creationId xmlns:a16="http://schemas.microsoft.com/office/drawing/2014/main" id="{70587DA2-B557-4264-9E05-9E1087DCCB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1800" dirty="0"/>
              <a:t>float max(float x,float y)</a:t>
            </a:r>
          </a:p>
          <a:p>
            <a:pPr eaLnBrk="1" hangingPunct="1">
              <a:defRPr/>
            </a:pPr>
            <a:r>
              <a:rPr lang="zh-CN" altLang="en-US" sz="1800" dirty="0"/>
              <a:t>{</a:t>
            </a:r>
          </a:p>
          <a:p>
            <a:pPr eaLnBrk="1" hangingPunct="1">
              <a:defRPr/>
            </a:pPr>
            <a:r>
              <a:rPr lang="zh-CN" altLang="en-US" sz="1800" dirty="0"/>
              <a:t>    return ( x &gt; y ) x : y ;</a:t>
            </a:r>
          </a:p>
          <a:p>
            <a:pPr eaLnBrk="1" hangingPunct="1">
              <a:defRPr/>
            </a:pPr>
            <a:r>
              <a:rPr lang="zh-CN" altLang="en-US" sz="1800" dirty="0"/>
              <a:t>}</a:t>
            </a:r>
          </a:p>
          <a:p>
            <a:pPr eaLnBrk="1" hangingPunct="1">
              <a:defRPr/>
            </a:pPr>
            <a:r>
              <a:rPr lang="zh-CN" altLang="en-US" sz="1800" dirty="0"/>
              <a:t>double max(double x,double y)</a:t>
            </a:r>
          </a:p>
          <a:p>
            <a:pPr eaLnBrk="1" hangingPunct="1">
              <a:defRPr/>
            </a:pPr>
            <a:r>
              <a:rPr lang="zh-CN" altLang="en-US" sz="1800" dirty="0"/>
              <a:t>{</a:t>
            </a:r>
          </a:p>
          <a:p>
            <a:pPr eaLnBrk="1" hangingPunct="1">
              <a:defRPr/>
            </a:pPr>
            <a:r>
              <a:rPr lang="zh-CN" altLang="en-US" sz="1800" dirty="0"/>
              <a:t>    return ( x &gt; y ) x : y ;</a:t>
            </a:r>
          </a:p>
          <a:p>
            <a:pPr eaLnBrk="1" hangingPunct="1">
              <a:defRPr/>
            </a:pPr>
            <a:r>
              <a:rPr lang="zh-CN" altLang="en-US" sz="1800" dirty="0"/>
              <a:t>}</a:t>
            </a:r>
          </a:p>
          <a:p>
            <a:pPr marL="0" indent="0" algn="just">
              <a:spcBef>
                <a:spcPts val="0"/>
              </a:spcBef>
              <a:defRPr/>
            </a:pPr>
            <a:endParaRPr lang="en-US" altLang="zh-CN" sz="1800" dirty="0"/>
          </a:p>
          <a:p>
            <a:pPr marL="0" indent="0" algn="just">
              <a:spcBef>
                <a:spcPts val="0"/>
              </a:spcBef>
              <a:defRPr/>
            </a:pPr>
            <a:r>
              <a:rPr lang="en-US" altLang="zh-CN" sz="1800" dirty="0"/>
              <a:t>        </a:t>
            </a:r>
            <a:r>
              <a:rPr lang="zh-CN" altLang="en-US" sz="1800" dirty="0"/>
              <a:t>这些函数的函数体完全相同，差别仅在于它们的参数类型不同，即函数完成的功能是完全相同的，只是参数类型和函数返回值类型不同。能否为这些函数只写出一套代码呢？解决的方法就是使用模板。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zh-CN" altLang="en-US" sz="1800" dirty="0"/>
              <a:t>        模板是实现代码重用机制的一种工具，用于表达逻辑结构相同，数据元素类型不同的数据对象的通用行为。模板运算对象的类型不是实际的数据类型，而是一种参数化的类型（又称为类型参数）。</a:t>
            </a:r>
          </a:p>
          <a:p>
            <a:pPr marL="0" indent="0" algn="just">
              <a:spcBef>
                <a:spcPts val="0"/>
              </a:spcBef>
              <a:defRPr/>
            </a:pPr>
            <a:r>
              <a:rPr lang="zh-CN" altLang="en-US" sz="1800" dirty="0"/>
              <a:t>        模板可分为函数模板和类模板，它们分别允许用户构造模板函数和模板类，如图13-1所示。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E2CB4DF1-94E5-4D55-B20E-6A922F909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17411" name="图片 100">
            <a:extLst>
              <a:ext uri="{FF2B5EF4-FFF2-40B4-BE49-F238E27FC236}">
                <a16:creationId xmlns:a16="http://schemas.microsoft.com/office/drawing/2014/main" id="{6C03C9EC-4FC4-4D0D-8208-0F7C9EF2FA4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1252538"/>
            <a:ext cx="3683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框 101">
            <a:extLst>
              <a:ext uri="{FF2B5EF4-FFF2-40B4-BE49-F238E27FC236}">
                <a16:creationId xmlns:a16="http://schemas.microsoft.com/office/drawing/2014/main" id="{4CDD59B0-1D72-4C7B-9523-FDAEBD97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6201"/>
            <a:ext cx="8128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54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方正宋一简体" charset="0"/>
              </a:rPr>
              <a:t>  </a:t>
            </a:r>
            <a:r>
              <a:rPr lang="zh-CN" altLang="en-US" sz="2000">
                <a:latin typeface="方正宋一简体" charset="0"/>
              </a:rPr>
              <a:t>一个带类型参数的函数称为函数模板，一个带类型参数的类称为类模板。模板类型形参由调用它的实际参数的具体数据类型替换，由编译器生成一段可以真正运行的代码，这个过程称为实例化。一个函数模板经过类型实例化后，称为模板函数。一个类模板经过类型实例化后，称为模板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E110FA7A-20F9-4E30-83F2-041AA58087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400"/>
              <a:t>    </a:t>
            </a:r>
            <a:r>
              <a:rPr lang="zh-CN" altLang="en-US" sz="2400"/>
              <a:t>13.1.2  函数模板</a:t>
            </a:r>
          </a:p>
          <a:p>
            <a:pPr eaLnBrk="1" hangingPunct="1"/>
            <a:r>
              <a:rPr lang="zh-CN" altLang="en-US" sz="2000"/>
              <a:t>     1．函数模板的定义</a:t>
            </a:r>
          </a:p>
          <a:p>
            <a:pPr eaLnBrk="1" hangingPunct="1"/>
            <a:r>
              <a:rPr lang="zh-CN" altLang="en-US" sz="2000"/>
              <a:t>           函数模板的定义由模板说明和函数定义组成，必须以关键字template开始。模板说明的作用是声明模板中使用的类型参数，并且类型参数必须在函数定义中至少出现一次。函数模板的定义形式为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template &lt;类型参数表&gt;          	//模板说明</a:t>
            </a:r>
          </a:p>
          <a:p>
            <a:pPr eaLnBrk="1" hangingPunct="1"/>
            <a:r>
              <a:rPr lang="zh-CN" altLang="en-US" sz="2000"/>
              <a:t>     函数类型 函数名(参数表)      		//函数定义</a:t>
            </a:r>
          </a:p>
          <a:p>
            <a:pPr eaLnBrk="1" hangingPunct="1"/>
            <a:r>
              <a:rPr lang="zh-CN" altLang="en-US" sz="2000"/>
              <a:t>     { </a:t>
            </a:r>
          </a:p>
          <a:p>
            <a:pPr eaLnBrk="1" hangingPunct="1"/>
            <a:r>
              <a:rPr lang="zh-CN" altLang="en-US" sz="2000"/>
              <a:t>          函数体</a:t>
            </a:r>
          </a:p>
          <a:p>
            <a:pPr eaLnBrk="1" hangingPunct="1"/>
            <a:r>
              <a:rPr lang="zh-CN" altLang="en-US" sz="2000"/>
              <a:t>     }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       其中，“template”为模板说明的关键字，尖括号“&lt;&gt;”括起来的是类型参数表，每一个类型参数前都冠以关键字class或typename，每个class之后跟用户定义的标识符，该标识为模板函数类型，可以实例化为任何内部类型或用户定义类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47E1C34A-9994-46B2-84F2-9A3A15737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79451"/>
            <a:ext cx="8229600" cy="5629275"/>
          </a:xfrm>
        </p:spPr>
        <p:txBody>
          <a:bodyPr/>
          <a:lstStyle/>
          <a:p>
            <a:pPr eaLnBrk="1" hangingPunct="1"/>
            <a:r>
              <a:rPr lang="zh-CN" altLang="en-US" sz="2000"/>
              <a:t>【例13.1】将求最大值函数定义为函数模板。</a:t>
            </a:r>
          </a:p>
          <a:p>
            <a:pPr eaLnBrk="1" hangingPunct="1"/>
            <a:r>
              <a:rPr lang="zh-CN" altLang="en-US" sz="2000"/>
              <a:t>template &lt;class T&gt;      			//也可以写为template &lt;typename T&gt;</a:t>
            </a:r>
          </a:p>
          <a:p>
            <a:pPr eaLnBrk="1" hangingPunct="1"/>
            <a:r>
              <a:rPr lang="zh-CN" altLang="en-US" sz="2000"/>
              <a:t>T max(T x,T y)</a:t>
            </a:r>
          </a:p>
          <a:p>
            <a:pPr eaLnBrk="1" hangingPunct="1"/>
            <a:r>
              <a:rPr lang="zh-CN" altLang="en-US" sz="2000"/>
              <a:t>{</a:t>
            </a:r>
          </a:p>
          <a:p>
            <a:pPr eaLnBrk="1" hangingPunct="1"/>
            <a:r>
              <a:rPr lang="zh-CN" altLang="en-US" sz="2000"/>
              <a:t>    return (x&gt;y) x : y ;</a:t>
            </a:r>
          </a:p>
          <a:p>
            <a:pPr eaLnBrk="1" hangingPunct="1"/>
            <a:r>
              <a:rPr lang="zh-CN" altLang="en-US" sz="2000"/>
              <a:t>}</a:t>
            </a:r>
          </a:p>
          <a:p>
            <a:pPr eaLnBrk="1" hangingPunct="1"/>
            <a:endParaRPr lang="zh-CN" altLang="en-US" sz="2000"/>
          </a:p>
          <a:p>
            <a:pPr eaLnBrk="1" hangingPunct="1"/>
            <a:r>
              <a:rPr lang="zh-CN" altLang="en-US" sz="2000"/>
              <a:t>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A8572D19-1683-49F7-8831-CA702F5E9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496889"/>
            <a:ext cx="8229600" cy="5629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CN" sz="2000"/>
              <a:t>     </a:t>
            </a:r>
            <a:r>
              <a:rPr lang="zh-CN" altLang="en-US" sz="2000"/>
              <a:t>2．函数模板的使用</a:t>
            </a:r>
          </a:p>
          <a:p>
            <a:pPr eaLnBrk="1" hangingPunct="1"/>
            <a:r>
              <a:rPr lang="zh-CN" altLang="en-US" sz="2000"/>
              <a:t>           函数模板只是说明，不能直接使用，需要实例化为模板函数后才能执行。C++语言通过在程序中调用函数模板来完成函数模板的实例化。当编译程序发现一个函数模板可调用时，将根据函数实参的类型生成一个模板函数。该模板函数的定义体与函数模板的函数定义体相同，而形参的类型则以实参的实际类型为依据。</a:t>
            </a:r>
          </a:p>
          <a:p>
            <a:pPr eaLnBrk="1" hangingPunct="1"/>
            <a:r>
              <a:rPr lang="zh-CN" altLang="en-US" sz="2000"/>
              <a:t>【例13.2】分别利用普通函数和函数模板方法，求两个整数之差及两个实数之差。</a:t>
            </a:r>
          </a:p>
          <a:p>
            <a:pPr eaLnBrk="1" hangingPunct="1"/>
            <a:r>
              <a:rPr lang="zh-CN" altLang="en-US" sz="1800"/>
              <a:t>#include&lt;iostream&gt;</a:t>
            </a:r>
          </a:p>
          <a:p>
            <a:pPr eaLnBrk="1" hangingPunct="1"/>
            <a:r>
              <a:rPr lang="zh-CN" altLang="en-US" sz="1800"/>
              <a:t>using namespace std;</a:t>
            </a:r>
          </a:p>
          <a:p>
            <a:pPr eaLnBrk="1" hangingPunct="1"/>
            <a:r>
              <a:rPr lang="zh-CN" altLang="en-US" sz="1800"/>
              <a:t>template&lt;class T&gt;			               		//定义函数模板sub</a:t>
            </a:r>
          </a:p>
          <a:p>
            <a:pPr eaLnBrk="1" hangingPunct="1"/>
            <a:r>
              <a:rPr lang="zh-CN" altLang="en-US" sz="1800"/>
              <a:t>T sub(T a,T b)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return a-b;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r>
              <a:rPr lang="zh-CN" altLang="en-US" sz="1800"/>
              <a:t>int isub(int a,int b)		                		//定义整型函数isub</a:t>
            </a:r>
          </a:p>
          <a:p>
            <a:pPr eaLnBrk="1" hangingPunct="1"/>
            <a:endParaRPr lang="zh-CN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BB93A465-6033-43BD-BC26-C315014AD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679451"/>
            <a:ext cx="8229600" cy="56292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return a-b;</a:t>
            </a:r>
          </a:p>
          <a:p>
            <a:pPr eaLnBrk="1" hangingPunct="1"/>
            <a:r>
              <a:rPr lang="zh-CN" altLang="en-US" sz="1800"/>
              <a:t>} </a:t>
            </a:r>
          </a:p>
          <a:p>
            <a:pPr eaLnBrk="1" hangingPunct="1"/>
            <a:r>
              <a:rPr lang="zh-CN" altLang="en-US" sz="1800"/>
              <a:t>double fsub(double a,double b)	            		//定义实型函数dsub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return a-b;</a:t>
            </a:r>
          </a:p>
          <a:p>
            <a:pPr eaLnBrk="1" hangingPunct="1"/>
            <a:r>
              <a:rPr lang="zh-CN" altLang="en-US" sz="1800"/>
              <a:t>}</a:t>
            </a:r>
          </a:p>
          <a:p>
            <a:pPr eaLnBrk="1" hangingPunct="1"/>
            <a:r>
              <a:rPr lang="zh-CN" altLang="en-US" sz="1800"/>
              <a:t>int main()</a:t>
            </a:r>
          </a:p>
          <a:p>
            <a:pPr eaLnBrk="1" hangingPunct="1"/>
            <a:r>
              <a:rPr lang="zh-CN" altLang="en-US" sz="1800"/>
              <a:t>{</a:t>
            </a:r>
          </a:p>
          <a:p>
            <a:pPr eaLnBrk="1" hangingPunct="1"/>
            <a:r>
              <a:rPr lang="zh-CN" altLang="en-US" sz="1800"/>
              <a:t>    cout&lt;&lt;"isub(2,3)="&lt;&lt;isub(2,3)&lt;&lt;endl;</a:t>
            </a:r>
          </a:p>
          <a:p>
            <a:pPr eaLnBrk="1" hangingPunct="1"/>
            <a:r>
              <a:rPr lang="zh-CN" altLang="en-US" sz="1800"/>
              <a:t>    cout&lt;&lt;"dsub(2.5,3.2)="&lt;&lt;dsub(2.5,3.2)&lt;&lt;endl;</a:t>
            </a:r>
          </a:p>
          <a:p>
            <a:pPr eaLnBrk="1" hangingPunct="1"/>
            <a:r>
              <a:rPr lang="zh-CN" altLang="en-US" sz="1800"/>
              <a:t>    cout&lt;&lt;"sub(2,3)="&lt;&lt;sub(2,3)&lt;&lt;endl;			//调用函数模板sub，参数为整型</a:t>
            </a:r>
          </a:p>
          <a:p>
            <a:pPr eaLnBrk="1" hangingPunct="1"/>
            <a:r>
              <a:rPr lang="zh-CN" altLang="en-US" sz="1800"/>
              <a:t>    cout&lt;&lt;"sub(2.5,3.2)="&lt;&lt;sub(2.5,3.2)&lt;&lt;endl;	//调用函数模板sub，参数为实型</a:t>
            </a:r>
          </a:p>
          <a:p>
            <a:pPr eaLnBrk="1" hangingPunct="1"/>
            <a:r>
              <a:rPr lang="zh-CN" altLang="en-US" sz="1800"/>
              <a:t>    return 0;</a:t>
            </a:r>
          </a:p>
          <a:p>
            <a:pPr eaLnBrk="1" hangingPunct="1"/>
            <a:r>
              <a:rPr lang="zh-CN" altLang="en-US" sz="18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5053</Words>
  <Application>Microsoft Office PowerPoint</Application>
  <PresentationFormat>Widescreen</PresentationFormat>
  <Paragraphs>265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方正宋一简体</vt:lpstr>
      <vt:lpstr>Office Theme</vt:lpstr>
      <vt:lpstr>Microsoft Word Picture</vt:lpstr>
      <vt:lpstr>第13章  模板和异常处理</vt:lpstr>
      <vt:lpstr>13.1  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13.2  异常处理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13.3  案例实战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 模板和异常处理</dc:title>
  <dc:creator>Xueyuan</dc:creator>
  <cp:lastModifiedBy>Xueyuan</cp:lastModifiedBy>
  <cp:revision>1</cp:revision>
  <dcterms:created xsi:type="dcterms:W3CDTF">2020-12-28T14:41:24Z</dcterms:created>
  <dcterms:modified xsi:type="dcterms:W3CDTF">2020-12-28T14:41:35Z</dcterms:modified>
</cp:coreProperties>
</file>