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362" r:id="rId4"/>
    <p:sldId id="363" r:id="rId5"/>
    <p:sldId id="267" r:id="rId6"/>
    <p:sldId id="364" r:id="rId7"/>
    <p:sldId id="365" r:id="rId8"/>
    <p:sldId id="366" r:id="rId9"/>
    <p:sldId id="367" r:id="rId10"/>
    <p:sldId id="258" r:id="rId11"/>
    <p:sldId id="270" r:id="rId12"/>
    <p:sldId id="271" r:id="rId13"/>
    <p:sldId id="368" r:id="rId14"/>
    <p:sldId id="369" r:id="rId15"/>
    <p:sldId id="370" r:id="rId16"/>
    <p:sldId id="374" r:id="rId17"/>
    <p:sldId id="371" r:id="rId18"/>
    <p:sldId id="372" r:id="rId19"/>
    <p:sldId id="373" r:id="rId20"/>
    <p:sldId id="259" r:id="rId21"/>
    <p:sldId id="274" r:id="rId22"/>
    <p:sldId id="375" r:id="rId23"/>
    <p:sldId id="376" r:id="rId24"/>
    <p:sldId id="377" r:id="rId25"/>
    <p:sldId id="276" r:id="rId26"/>
    <p:sldId id="378" r:id="rId27"/>
    <p:sldId id="379" r:id="rId28"/>
    <p:sldId id="380" r:id="rId29"/>
    <p:sldId id="381" r:id="rId30"/>
    <p:sldId id="382" r:id="rId31"/>
    <p:sldId id="383" r:id="rId32"/>
    <p:sldId id="275" r:id="rId33"/>
    <p:sldId id="384" r:id="rId34"/>
    <p:sldId id="385" r:id="rId35"/>
    <p:sldId id="386" r:id="rId36"/>
    <p:sldId id="277" r:id="rId37"/>
    <p:sldId id="387" r:id="rId38"/>
    <p:sldId id="388" r:id="rId39"/>
    <p:sldId id="390" r:id="rId40"/>
    <p:sldId id="389" r:id="rId41"/>
    <p:sldId id="391" r:id="rId42"/>
    <p:sldId id="260" r:id="rId43"/>
    <p:sldId id="392" r:id="rId44"/>
    <p:sldId id="393" r:id="rId45"/>
    <p:sldId id="394" r:id="rId46"/>
    <p:sldId id="395" r:id="rId47"/>
    <p:sldId id="263" r:id="rId48"/>
    <p:sldId id="313" r:id="rId49"/>
    <p:sldId id="314" r:id="rId50"/>
    <p:sldId id="396" r:id="rId51"/>
    <p:sldId id="315" r:id="rId52"/>
    <p:sldId id="397" r:id="rId53"/>
    <p:sldId id="398" r:id="rId54"/>
    <p:sldId id="399" r:id="rId55"/>
    <p:sldId id="293" r:id="rId56"/>
    <p:sldId id="400" r:id="rId57"/>
    <p:sldId id="401" r:id="rId58"/>
    <p:sldId id="403" r:id="rId59"/>
    <p:sldId id="402" r:id="rId60"/>
    <p:sldId id="404" r:id="rId61"/>
    <p:sldId id="292" r:id="rId62"/>
    <p:sldId id="405" r:id="rId63"/>
    <p:sldId id="406" r:id="rId64"/>
    <p:sldId id="264" r:id="rId65"/>
    <p:sldId id="407" r:id="rId66"/>
    <p:sldId id="408" r:id="rId67"/>
    <p:sldId id="409" r:id="rId68"/>
    <p:sldId id="265" r:id="rId69"/>
    <p:sldId id="305" r:id="rId70"/>
    <p:sldId id="410" r:id="rId71"/>
    <p:sldId id="411" r:id="rId72"/>
    <p:sldId id="417" r:id="rId73"/>
    <p:sldId id="418" r:id="rId74"/>
    <p:sldId id="419" r:id="rId75"/>
    <p:sldId id="420" r:id="rId76"/>
    <p:sldId id="421" r:id="rId77"/>
    <p:sldId id="298" r:id="rId78"/>
    <p:sldId id="422" r:id="rId79"/>
    <p:sldId id="423" r:id="rId80"/>
    <p:sldId id="297" r:id="rId81"/>
    <p:sldId id="424" r:id="rId82"/>
    <p:sldId id="425" r:id="rId83"/>
    <p:sldId id="426" r:id="rId84"/>
    <p:sldId id="427" r:id="rId85"/>
    <p:sldId id="428" r:id="rId86"/>
    <p:sldId id="42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uan" userId="2b0d7b0725236551" providerId="LiveId" clId="{E36FF144-B8DF-4BA4-97E3-F8F1988D5023}"/>
    <pc:docChg chg="undo redo custSel addSld modSld">
      <pc:chgData name="Xueyuan" userId="2b0d7b0725236551" providerId="LiveId" clId="{E36FF144-B8DF-4BA4-97E3-F8F1988D5023}" dt="2020-10-29T14:20:44.842" v="94" actId="207"/>
      <pc:docMkLst>
        <pc:docMk/>
      </pc:docMkLst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56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58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59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60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63"/>
        </pc:sldMkLst>
      </pc:sldChg>
      <pc:sldChg chg="modSp add mod modTransition">
        <pc:chgData name="Xueyuan" userId="2b0d7b0725236551" providerId="LiveId" clId="{E36FF144-B8DF-4BA4-97E3-F8F1988D5023}" dt="2020-10-29T14:17:09.654" v="36" actId="27636"/>
        <pc:sldMkLst>
          <pc:docMk/>
          <pc:sldMk cId="0" sldId="264"/>
        </pc:sldMkLst>
        <pc:spChg chg="mod">
          <ac:chgData name="Xueyuan" userId="2b0d7b0725236551" providerId="LiveId" clId="{E36FF144-B8DF-4BA4-97E3-F8F1988D5023}" dt="2020-10-29T14:17:09.654" v="36" actId="27636"/>
          <ac:spMkLst>
            <pc:docMk/>
            <pc:sldMk cId="0" sldId="264"/>
            <ac:spMk id="60418" creationId="{E43D25B8-6CDE-43B7-B7A0-76E8192CE097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65"/>
        </pc:sldMkLst>
      </pc:sldChg>
      <pc:sldChg chg="modSp add mod modTransition">
        <pc:chgData name="Xueyuan" userId="2b0d7b0725236551" providerId="LiveId" clId="{E36FF144-B8DF-4BA4-97E3-F8F1988D5023}" dt="2020-10-29T14:17:33.875" v="46" actId="207"/>
        <pc:sldMkLst>
          <pc:docMk/>
          <pc:sldMk cId="0" sldId="267"/>
        </pc:sldMkLst>
        <pc:spChg chg="mod">
          <ac:chgData name="Xueyuan" userId="2b0d7b0725236551" providerId="LiveId" clId="{E36FF144-B8DF-4BA4-97E3-F8F1988D5023}" dt="2020-10-29T14:17:33.875" v="46" actId="207"/>
          <ac:spMkLst>
            <pc:docMk/>
            <pc:sldMk cId="0" sldId="267"/>
            <ac:spMk id="6146" creationId="{C47CC2A2-CBAD-43AA-BD59-63CB672065A0}"/>
          </ac:spMkLst>
        </pc:spChg>
      </pc:sldChg>
      <pc:sldChg chg="modSp add mod modTransition">
        <pc:chgData name="Xueyuan" userId="2b0d7b0725236551" providerId="LiveId" clId="{E36FF144-B8DF-4BA4-97E3-F8F1988D5023}" dt="2020-10-29T14:17:08.905" v="6" actId="27636"/>
        <pc:sldMkLst>
          <pc:docMk/>
          <pc:sldMk cId="0" sldId="270"/>
        </pc:sldMkLst>
        <pc:spChg chg="mod">
          <ac:chgData name="Xueyuan" userId="2b0d7b0725236551" providerId="LiveId" clId="{E36FF144-B8DF-4BA4-97E3-F8F1988D5023}" dt="2020-10-29T14:17:08.905" v="6" actId="27636"/>
          <ac:spMkLst>
            <pc:docMk/>
            <pc:sldMk cId="0" sldId="270"/>
            <ac:spMk id="75778" creationId="{62B4DD35-DDCC-47E0-ACF6-1709C7FDEDD7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71"/>
        </pc:sldMkLst>
      </pc:sldChg>
      <pc:sldChg chg="modSp add mod modTransition">
        <pc:chgData name="Xueyuan" userId="2b0d7b0725236551" providerId="LiveId" clId="{E36FF144-B8DF-4BA4-97E3-F8F1988D5023}" dt="2020-10-29T14:17:09.009" v="12" actId="27636"/>
        <pc:sldMkLst>
          <pc:docMk/>
          <pc:sldMk cId="0" sldId="274"/>
        </pc:sldMkLst>
        <pc:spChg chg="mod">
          <ac:chgData name="Xueyuan" userId="2b0d7b0725236551" providerId="LiveId" clId="{E36FF144-B8DF-4BA4-97E3-F8F1988D5023}" dt="2020-10-29T14:17:09.009" v="12" actId="27636"/>
          <ac:spMkLst>
            <pc:docMk/>
            <pc:sldMk cId="0" sldId="274"/>
            <ac:spMk id="22530" creationId="{325E0427-5042-415F-B8D0-3320D27F1302}"/>
          </ac:spMkLst>
        </pc:spChg>
      </pc:sldChg>
      <pc:sldChg chg="modSp add mod modTransition">
        <pc:chgData name="Xueyuan" userId="2b0d7b0725236551" providerId="LiveId" clId="{E36FF144-B8DF-4BA4-97E3-F8F1988D5023}" dt="2020-10-29T14:17:09.098" v="16" actId="27636"/>
        <pc:sldMkLst>
          <pc:docMk/>
          <pc:sldMk cId="0" sldId="275"/>
        </pc:sldMkLst>
        <pc:spChg chg="mod">
          <ac:chgData name="Xueyuan" userId="2b0d7b0725236551" providerId="LiveId" clId="{E36FF144-B8DF-4BA4-97E3-F8F1988D5023}" dt="2020-10-29T14:17:09.098" v="16" actId="27636"/>
          <ac:spMkLst>
            <pc:docMk/>
            <pc:sldMk cId="0" sldId="275"/>
            <ac:spMk id="33794" creationId="{C80B1B1A-C4D5-4152-BDA3-D9EECC272110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76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77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92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93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97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298"/>
        </pc:sldMkLst>
      </pc:sldChg>
      <pc:sldChg chg="modSp add mod modTransition">
        <pc:chgData name="Xueyuan" userId="2b0d7b0725236551" providerId="LiveId" clId="{E36FF144-B8DF-4BA4-97E3-F8F1988D5023}" dt="2020-10-29T14:17:09.701" v="38" actId="27636"/>
        <pc:sldMkLst>
          <pc:docMk/>
          <pc:sldMk cId="0" sldId="305"/>
        </pc:sldMkLst>
        <pc:spChg chg="mod">
          <ac:chgData name="Xueyuan" userId="2b0d7b0725236551" providerId="LiveId" clId="{E36FF144-B8DF-4BA4-97E3-F8F1988D5023}" dt="2020-10-29T14:17:09.701" v="38" actId="27636"/>
          <ac:spMkLst>
            <pc:docMk/>
            <pc:sldMk cId="0" sldId="305"/>
            <ac:spMk id="71682" creationId="{FD550EE9-CE4B-41A3-90EA-FAC68B25456D}"/>
          </ac:spMkLst>
        </pc:spChg>
      </pc:sldChg>
      <pc:sldChg chg="modSp add mod modTransition">
        <pc:chgData name="Xueyuan" userId="2b0d7b0725236551" providerId="LiveId" clId="{E36FF144-B8DF-4BA4-97E3-F8F1988D5023}" dt="2020-10-29T14:17:09.218" v="25" actId="27636"/>
        <pc:sldMkLst>
          <pc:docMk/>
          <pc:sldMk cId="0" sldId="313"/>
        </pc:sldMkLst>
        <pc:spChg chg="mod">
          <ac:chgData name="Xueyuan" userId="2b0d7b0725236551" providerId="LiveId" clId="{E36FF144-B8DF-4BA4-97E3-F8F1988D5023}" dt="2020-10-29T14:17:09.218" v="25" actId="27636"/>
          <ac:spMkLst>
            <pc:docMk/>
            <pc:sldMk cId="0" sldId="313"/>
            <ac:spMk id="50178" creationId="{F55AE159-509B-48B3-9B62-1057937C52C3}"/>
          </ac:spMkLst>
        </pc:spChg>
      </pc:sldChg>
      <pc:sldChg chg="modSp add mod modTransition">
        <pc:chgData name="Xueyuan" userId="2b0d7b0725236551" providerId="LiveId" clId="{E36FF144-B8DF-4BA4-97E3-F8F1988D5023}" dt="2020-10-29T14:19:23.673" v="74" actId="207"/>
        <pc:sldMkLst>
          <pc:docMk/>
          <pc:sldMk cId="0" sldId="314"/>
        </pc:sldMkLst>
        <pc:spChg chg="mod">
          <ac:chgData name="Xueyuan" userId="2b0d7b0725236551" providerId="LiveId" clId="{E36FF144-B8DF-4BA4-97E3-F8F1988D5023}" dt="2020-10-29T14:19:23.673" v="74" actId="207"/>
          <ac:spMkLst>
            <pc:docMk/>
            <pc:sldMk cId="0" sldId="314"/>
            <ac:spMk id="51202" creationId="{F35A12A6-1FD8-48F6-8F38-CC277CC01A1C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15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61"/>
        </pc:sldMkLst>
      </pc:sldChg>
      <pc:sldChg chg="modSp add mod modTransition">
        <pc:chgData name="Xueyuan" userId="2b0d7b0725236551" providerId="LiveId" clId="{E36FF144-B8DF-4BA4-97E3-F8F1988D5023}" dt="2020-10-29T14:17:08.814" v="1" actId="27636"/>
        <pc:sldMkLst>
          <pc:docMk/>
          <pc:sldMk cId="0" sldId="362"/>
        </pc:sldMkLst>
        <pc:spChg chg="mod">
          <ac:chgData name="Xueyuan" userId="2b0d7b0725236551" providerId="LiveId" clId="{E36FF144-B8DF-4BA4-97E3-F8F1988D5023}" dt="2020-10-29T14:17:08.814" v="1" actId="27636"/>
          <ac:spMkLst>
            <pc:docMk/>
            <pc:sldMk cId="0" sldId="362"/>
            <ac:spMk id="4098" creationId="{269642F0-34DA-4F7C-AC6C-C58C1C2405B8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63"/>
        </pc:sldMkLst>
      </pc:sldChg>
      <pc:sldChg chg="modSp add mod modTransition">
        <pc:chgData name="Xueyuan" userId="2b0d7b0725236551" providerId="LiveId" clId="{E36FF144-B8DF-4BA4-97E3-F8F1988D5023}" dt="2020-10-29T14:17:38.050" v="47" actId="207"/>
        <pc:sldMkLst>
          <pc:docMk/>
          <pc:sldMk cId="0" sldId="364"/>
        </pc:sldMkLst>
        <pc:spChg chg="mod">
          <ac:chgData name="Xueyuan" userId="2b0d7b0725236551" providerId="LiveId" clId="{E36FF144-B8DF-4BA4-97E3-F8F1988D5023}" dt="2020-10-29T14:17:38.050" v="47" actId="207"/>
          <ac:spMkLst>
            <pc:docMk/>
            <pc:sldMk cId="0" sldId="364"/>
            <ac:spMk id="7170" creationId="{170AF2DF-98EC-473F-8726-388FE70E701B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65"/>
        </pc:sldMkLst>
      </pc:sldChg>
      <pc:sldChg chg="modSp add mod modTransition">
        <pc:chgData name="Xueyuan" userId="2b0d7b0725236551" providerId="LiveId" clId="{E36FF144-B8DF-4BA4-97E3-F8F1988D5023}" dt="2020-10-29T14:17:41.833" v="48" actId="207"/>
        <pc:sldMkLst>
          <pc:docMk/>
          <pc:sldMk cId="0" sldId="366"/>
        </pc:sldMkLst>
        <pc:spChg chg="mod">
          <ac:chgData name="Xueyuan" userId="2b0d7b0725236551" providerId="LiveId" clId="{E36FF144-B8DF-4BA4-97E3-F8F1988D5023}" dt="2020-10-29T14:17:41.833" v="48" actId="207"/>
          <ac:spMkLst>
            <pc:docMk/>
            <pc:sldMk cId="0" sldId="366"/>
            <ac:spMk id="9218" creationId="{1C2432D9-390F-4C31-ADCA-17D387E326D2}"/>
          </ac:spMkLst>
        </pc:spChg>
      </pc:sldChg>
      <pc:sldChg chg="modSp add mod modTransition">
        <pc:chgData name="Xueyuan" userId="2b0d7b0725236551" providerId="LiveId" clId="{E36FF144-B8DF-4BA4-97E3-F8F1988D5023}" dt="2020-10-29T14:17:45.761" v="49" actId="207"/>
        <pc:sldMkLst>
          <pc:docMk/>
          <pc:sldMk cId="0" sldId="367"/>
        </pc:sldMkLst>
        <pc:spChg chg="mod">
          <ac:chgData name="Xueyuan" userId="2b0d7b0725236551" providerId="LiveId" clId="{E36FF144-B8DF-4BA4-97E3-F8F1988D5023}" dt="2020-10-29T14:17:45.761" v="49" actId="207"/>
          <ac:spMkLst>
            <pc:docMk/>
            <pc:sldMk cId="0" sldId="367"/>
            <ac:spMk id="10242" creationId="{788F7CD1-58B6-4DA3-8AB8-C668A577399B}"/>
          </ac:spMkLst>
        </pc:spChg>
      </pc:sldChg>
      <pc:sldChg chg="modSp add mod modTransition">
        <pc:chgData name="Xueyuan" userId="2b0d7b0725236551" providerId="LiveId" clId="{E36FF144-B8DF-4BA4-97E3-F8F1988D5023}" dt="2020-10-29T14:17:50.073" v="50" actId="207"/>
        <pc:sldMkLst>
          <pc:docMk/>
          <pc:sldMk cId="0" sldId="368"/>
        </pc:sldMkLst>
        <pc:spChg chg="mod">
          <ac:chgData name="Xueyuan" userId="2b0d7b0725236551" providerId="LiveId" clId="{E36FF144-B8DF-4BA4-97E3-F8F1988D5023}" dt="2020-10-29T14:17:50.073" v="50" actId="207"/>
          <ac:spMkLst>
            <pc:docMk/>
            <pc:sldMk cId="0" sldId="368"/>
            <ac:spMk id="14338" creationId="{FEF5D8A6-520A-411B-ACE6-5700084C9BB0}"/>
          </ac:spMkLst>
        </pc:spChg>
      </pc:sldChg>
      <pc:sldChg chg="modSp add mod modTransition">
        <pc:chgData name="Xueyuan" userId="2b0d7b0725236551" providerId="LiveId" clId="{E36FF144-B8DF-4BA4-97E3-F8F1988D5023}" dt="2020-10-29T14:17:54.137" v="51" actId="207"/>
        <pc:sldMkLst>
          <pc:docMk/>
          <pc:sldMk cId="0" sldId="369"/>
        </pc:sldMkLst>
        <pc:spChg chg="mod">
          <ac:chgData name="Xueyuan" userId="2b0d7b0725236551" providerId="LiveId" clId="{E36FF144-B8DF-4BA4-97E3-F8F1988D5023}" dt="2020-10-29T14:17:54.137" v="51" actId="207"/>
          <ac:spMkLst>
            <pc:docMk/>
            <pc:sldMk cId="0" sldId="369"/>
            <ac:spMk id="15362" creationId="{1F7BD608-5346-4EA7-A001-3C7898A54739}"/>
          </ac:spMkLst>
        </pc:spChg>
      </pc:sldChg>
      <pc:sldChg chg="modSp add mod modTransition">
        <pc:chgData name="Xueyuan" userId="2b0d7b0725236551" providerId="LiveId" clId="{E36FF144-B8DF-4BA4-97E3-F8F1988D5023}" dt="2020-10-29T14:17:57.578" v="52" actId="207"/>
        <pc:sldMkLst>
          <pc:docMk/>
          <pc:sldMk cId="0" sldId="370"/>
        </pc:sldMkLst>
        <pc:spChg chg="mod">
          <ac:chgData name="Xueyuan" userId="2b0d7b0725236551" providerId="LiveId" clId="{E36FF144-B8DF-4BA4-97E3-F8F1988D5023}" dt="2020-10-29T14:17:57.578" v="52" actId="207"/>
          <ac:spMkLst>
            <pc:docMk/>
            <pc:sldMk cId="0" sldId="370"/>
            <ac:spMk id="16386" creationId="{F25DFAD7-BD7F-4ACD-860E-23525D9AEE3D}"/>
          </ac:spMkLst>
        </pc:spChg>
      </pc:sldChg>
      <pc:sldChg chg="modSp add mod modTransition">
        <pc:chgData name="Xueyuan" userId="2b0d7b0725236551" providerId="LiveId" clId="{E36FF144-B8DF-4BA4-97E3-F8F1988D5023}" dt="2020-10-29T14:18:01.794" v="53" actId="207"/>
        <pc:sldMkLst>
          <pc:docMk/>
          <pc:sldMk cId="0" sldId="371"/>
        </pc:sldMkLst>
        <pc:spChg chg="mod">
          <ac:chgData name="Xueyuan" userId="2b0d7b0725236551" providerId="LiveId" clId="{E36FF144-B8DF-4BA4-97E3-F8F1988D5023}" dt="2020-10-29T14:18:01.794" v="53" actId="207"/>
          <ac:spMkLst>
            <pc:docMk/>
            <pc:sldMk cId="0" sldId="371"/>
            <ac:spMk id="18434" creationId="{7D52C0CA-3D65-4314-83DF-757CF06F71F0}"/>
          </ac:spMkLst>
        </pc:spChg>
      </pc:sldChg>
      <pc:sldChg chg="modSp add mod modTransition">
        <pc:chgData name="Xueyuan" userId="2b0d7b0725236551" providerId="LiveId" clId="{E36FF144-B8DF-4BA4-97E3-F8F1988D5023}" dt="2020-10-29T14:18:05.704" v="54" actId="207"/>
        <pc:sldMkLst>
          <pc:docMk/>
          <pc:sldMk cId="0" sldId="372"/>
        </pc:sldMkLst>
        <pc:spChg chg="mod">
          <ac:chgData name="Xueyuan" userId="2b0d7b0725236551" providerId="LiveId" clId="{E36FF144-B8DF-4BA4-97E3-F8F1988D5023}" dt="2020-10-29T14:18:05.704" v="54" actId="207"/>
          <ac:spMkLst>
            <pc:docMk/>
            <pc:sldMk cId="0" sldId="372"/>
            <ac:spMk id="19458" creationId="{5B1EFA94-B5CE-4A4A-8158-3269DB6DD070}"/>
          </ac:spMkLst>
        </pc:spChg>
      </pc:sldChg>
      <pc:sldChg chg="modSp add mod modTransition">
        <pc:chgData name="Xueyuan" userId="2b0d7b0725236551" providerId="LiveId" clId="{E36FF144-B8DF-4BA4-97E3-F8F1988D5023}" dt="2020-10-29T14:18:10.369" v="55" actId="207"/>
        <pc:sldMkLst>
          <pc:docMk/>
          <pc:sldMk cId="0" sldId="373"/>
        </pc:sldMkLst>
        <pc:spChg chg="mod">
          <ac:chgData name="Xueyuan" userId="2b0d7b0725236551" providerId="LiveId" clId="{E36FF144-B8DF-4BA4-97E3-F8F1988D5023}" dt="2020-10-29T14:18:10.369" v="55" actId="207"/>
          <ac:spMkLst>
            <pc:docMk/>
            <pc:sldMk cId="0" sldId="373"/>
            <ac:spMk id="20482" creationId="{8F28734A-80FC-4B38-BE0D-DB6639A94CA2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74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75"/>
        </pc:sldMkLst>
      </pc:sldChg>
      <pc:sldChg chg="modSp add mod modTransition">
        <pc:chgData name="Xueyuan" userId="2b0d7b0725236551" providerId="LiveId" clId="{E36FF144-B8DF-4BA4-97E3-F8F1988D5023}" dt="2020-10-29T14:18:15.065" v="56" actId="207"/>
        <pc:sldMkLst>
          <pc:docMk/>
          <pc:sldMk cId="0" sldId="376"/>
        </pc:sldMkLst>
        <pc:spChg chg="mod">
          <ac:chgData name="Xueyuan" userId="2b0d7b0725236551" providerId="LiveId" clId="{E36FF144-B8DF-4BA4-97E3-F8F1988D5023}" dt="2020-10-29T14:18:15.065" v="56" actId="207"/>
          <ac:spMkLst>
            <pc:docMk/>
            <pc:sldMk cId="0" sldId="376"/>
            <ac:spMk id="24578" creationId="{42A51FFE-47AD-46EB-9152-534D58BBFD0F}"/>
          </ac:spMkLst>
        </pc:spChg>
      </pc:sldChg>
      <pc:sldChg chg="modSp add mod modTransition">
        <pc:chgData name="Xueyuan" userId="2b0d7b0725236551" providerId="LiveId" clId="{E36FF144-B8DF-4BA4-97E3-F8F1988D5023}" dt="2020-10-29T14:18:18.379" v="57" actId="207"/>
        <pc:sldMkLst>
          <pc:docMk/>
          <pc:sldMk cId="0" sldId="377"/>
        </pc:sldMkLst>
        <pc:spChg chg="mod">
          <ac:chgData name="Xueyuan" userId="2b0d7b0725236551" providerId="LiveId" clId="{E36FF144-B8DF-4BA4-97E3-F8F1988D5023}" dt="2020-10-29T14:18:18.379" v="57" actId="207"/>
          <ac:spMkLst>
            <pc:docMk/>
            <pc:sldMk cId="0" sldId="377"/>
            <ac:spMk id="25602" creationId="{C441908F-28F0-43E0-88AF-44E2A45213A4}"/>
          </ac:spMkLst>
        </pc:spChg>
      </pc:sldChg>
      <pc:sldChg chg="modSp add mod modTransition">
        <pc:chgData name="Xueyuan" userId="2b0d7b0725236551" providerId="LiveId" clId="{E36FF144-B8DF-4BA4-97E3-F8F1988D5023}" dt="2020-10-29T14:18:23.105" v="58" actId="207"/>
        <pc:sldMkLst>
          <pc:docMk/>
          <pc:sldMk cId="0" sldId="378"/>
        </pc:sldMkLst>
        <pc:spChg chg="mod">
          <ac:chgData name="Xueyuan" userId="2b0d7b0725236551" providerId="LiveId" clId="{E36FF144-B8DF-4BA4-97E3-F8F1988D5023}" dt="2020-10-29T14:18:23.105" v="58" actId="207"/>
          <ac:spMkLst>
            <pc:docMk/>
            <pc:sldMk cId="0" sldId="378"/>
            <ac:spMk id="27650" creationId="{E9D22733-2D24-4BD5-8833-65DB6D6ECBCC}"/>
          </ac:spMkLst>
        </pc:spChg>
      </pc:sldChg>
      <pc:sldChg chg="modSp add mod modTransition">
        <pc:chgData name="Xueyuan" userId="2b0d7b0725236551" providerId="LiveId" clId="{E36FF144-B8DF-4BA4-97E3-F8F1988D5023}" dt="2020-10-29T14:18:26.761" v="59" actId="207"/>
        <pc:sldMkLst>
          <pc:docMk/>
          <pc:sldMk cId="0" sldId="379"/>
        </pc:sldMkLst>
        <pc:spChg chg="mod">
          <ac:chgData name="Xueyuan" userId="2b0d7b0725236551" providerId="LiveId" clId="{E36FF144-B8DF-4BA4-97E3-F8F1988D5023}" dt="2020-10-29T14:18:26.761" v="59" actId="207"/>
          <ac:spMkLst>
            <pc:docMk/>
            <pc:sldMk cId="0" sldId="379"/>
            <ac:spMk id="28674" creationId="{B389BC5A-3BE5-4710-B615-84AF9A58563F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80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81"/>
        </pc:sldMkLst>
      </pc:sldChg>
      <pc:sldChg chg="modSp add mod modTransition">
        <pc:chgData name="Xueyuan" userId="2b0d7b0725236551" providerId="LiveId" clId="{E36FF144-B8DF-4BA4-97E3-F8F1988D5023}" dt="2020-10-29T14:18:30.841" v="60" actId="207"/>
        <pc:sldMkLst>
          <pc:docMk/>
          <pc:sldMk cId="0" sldId="382"/>
        </pc:sldMkLst>
        <pc:spChg chg="mod">
          <ac:chgData name="Xueyuan" userId="2b0d7b0725236551" providerId="LiveId" clId="{E36FF144-B8DF-4BA4-97E3-F8F1988D5023}" dt="2020-10-29T14:18:30.841" v="60" actId="207"/>
          <ac:spMkLst>
            <pc:docMk/>
            <pc:sldMk cId="0" sldId="382"/>
            <ac:spMk id="31746" creationId="{37E68B84-568E-4A46-8592-727F3850C195}"/>
          </ac:spMkLst>
        </pc:spChg>
      </pc:sldChg>
      <pc:sldChg chg="modSp add mod modTransition">
        <pc:chgData name="Xueyuan" userId="2b0d7b0725236551" providerId="LiveId" clId="{E36FF144-B8DF-4BA4-97E3-F8F1988D5023}" dt="2020-10-29T14:18:33.801" v="61" actId="207"/>
        <pc:sldMkLst>
          <pc:docMk/>
          <pc:sldMk cId="0" sldId="383"/>
        </pc:sldMkLst>
        <pc:spChg chg="mod">
          <ac:chgData name="Xueyuan" userId="2b0d7b0725236551" providerId="LiveId" clId="{E36FF144-B8DF-4BA4-97E3-F8F1988D5023}" dt="2020-10-29T14:18:33.801" v="61" actId="207"/>
          <ac:spMkLst>
            <pc:docMk/>
            <pc:sldMk cId="0" sldId="383"/>
            <ac:spMk id="32770" creationId="{5D36D21B-8BC1-45F5-A462-9B738FCF597A}"/>
          </ac:spMkLst>
        </pc:spChg>
      </pc:sldChg>
      <pc:sldChg chg="modSp add mod modTransition">
        <pc:chgData name="Xueyuan" userId="2b0d7b0725236551" providerId="LiveId" clId="{E36FF144-B8DF-4BA4-97E3-F8F1988D5023}" dt="2020-10-29T14:18:38.378" v="62" actId="207"/>
        <pc:sldMkLst>
          <pc:docMk/>
          <pc:sldMk cId="0" sldId="384"/>
        </pc:sldMkLst>
        <pc:spChg chg="mod">
          <ac:chgData name="Xueyuan" userId="2b0d7b0725236551" providerId="LiveId" clId="{E36FF144-B8DF-4BA4-97E3-F8F1988D5023}" dt="2020-10-29T14:18:38.378" v="62" actId="207"/>
          <ac:spMkLst>
            <pc:docMk/>
            <pc:sldMk cId="0" sldId="384"/>
            <ac:spMk id="34818" creationId="{D4412409-FE85-4F41-B996-8BA633E45017}"/>
          </ac:spMkLst>
        </pc:spChg>
      </pc:sldChg>
      <pc:sldChg chg="modSp add mod modTransition">
        <pc:chgData name="Xueyuan" userId="2b0d7b0725236551" providerId="LiveId" clId="{E36FF144-B8DF-4BA4-97E3-F8F1988D5023}" dt="2020-10-29T14:18:42.833" v="63" actId="207"/>
        <pc:sldMkLst>
          <pc:docMk/>
          <pc:sldMk cId="0" sldId="385"/>
        </pc:sldMkLst>
        <pc:spChg chg="mod">
          <ac:chgData name="Xueyuan" userId="2b0d7b0725236551" providerId="LiveId" clId="{E36FF144-B8DF-4BA4-97E3-F8F1988D5023}" dt="2020-10-29T14:18:42.833" v="63" actId="207"/>
          <ac:spMkLst>
            <pc:docMk/>
            <pc:sldMk cId="0" sldId="385"/>
            <ac:spMk id="35842" creationId="{41C74DC5-F005-4F52-8FC2-7CBB8DCF3AF6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86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387"/>
        </pc:sldMkLst>
      </pc:sldChg>
      <pc:sldChg chg="modSp add mod modTransition">
        <pc:chgData name="Xueyuan" userId="2b0d7b0725236551" providerId="LiveId" clId="{E36FF144-B8DF-4BA4-97E3-F8F1988D5023}" dt="2020-10-29T14:18:47.905" v="64" actId="207"/>
        <pc:sldMkLst>
          <pc:docMk/>
          <pc:sldMk cId="0" sldId="388"/>
        </pc:sldMkLst>
        <pc:spChg chg="mod">
          <ac:chgData name="Xueyuan" userId="2b0d7b0725236551" providerId="LiveId" clId="{E36FF144-B8DF-4BA4-97E3-F8F1988D5023}" dt="2020-10-29T14:18:47.905" v="64" actId="207"/>
          <ac:spMkLst>
            <pc:docMk/>
            <pc:sldMk cId="0" sldId="388"/>
            <ac:spMk id="39938" creationId="{14CEE321-4098-4909-936F-A206CE9D2522}"/>
          </ac:spMkLst>
        </pc:spChg>
      </pc:sldChg>
      <pc:sldChg chg="modSp add mod modTransition">
        <pc:chgData name="Xueyuan" userId="2b0d7b0725236551" providerId="LiveId" clId="{E36FF144-B8DF-4BA4-97E3-F8F1988D5023}" dt="2020-10-29T14:19:07.367" v="70" actId="207"/>
        <pc:sldMkLst>
          <pc:docMk/>
          <pc:sldMk cId="0" sldId="389"/>
        </pc:sldMkLst>
        <pc:spChg chg="mod">
          <ac:chgData name="Xueyuan" userId="2b0d7b0725236551" providerId="LiveId" clId="{E36FF144-B8DF-4BA4-97E3-F8F1988D5023}" dt="2020-10-29T14:19:07.367" v="70" actId="207"/>
          <ac:spMkLst>
            <pc:docMk/>
            <pc:sldMk cId="0" sldId="389"/>
            <ac:spMk id="41986" creationId="{0ECC2379-3DDB-4838-A3C7-5C6572C75F02}"/>
          </ac:spMkLst>
        </pc:spChg>
      </pc:sldChg>
      <pc:sldChg chg="modSp add mod modTransition">
        <pc:chgData name="Xueyuan" userId="2b0d7b0725236551" providerId="LiveId" clId="{E36FF144-B8DF-4BA4-97E3-F8F1988D5023}" dt="2020-10-29T14:18:50.857" v="65" actId="207"/>
        <pc:sldMkLst>
          <pc:docMk/>
          <pc:sldMk cId="0" sldId="390"/>
        </pc:sldMkLst>
        <pc:spChg chg="mod">
          <ac:chgData name="Xueyuan" userId="2b0d7b0725236551" providerId="LiveId" clId="{E36FF144-B8DF-4BA4-97E3-F8F1988D5023}" dt="2020-10-29T14:18:50.857" v="65" actId="207"/>
          <ac:spMkLst>
            <pc:docMk/>
            <pc:sldMk cId="0" sldId="390"/>
            <ac:spMk id="40962" creationId="{46B72607-D166-4D81-86D8-AB1B513943AA}"/>
          </ac:spMkLst>
        </pc:spChg>
      </pc:sldChg>
      <pc:sldChg chg="modSp add mod modTransition">
        <pc:chgData name="Xueyuan" userId="2b0d7b0725236551" providerId="LiveId" clId="{E36FF144-B8DF-4BA4-97E3-F8F1988D5023}" dt="2020-10-29T14:19:01.891" v="68" actId="207"/>
        <pc:sldMkLst>
          <pc:docMk/>
          <pc:sldMk cId="0" sldId="391"/>
        </pc:sldMkLst>
        <pc:spChg chg="mod">
          <ac:chgData name="Xueyuan" userId="2b0d7b0725236551" providerId="LiveId" clId="{E36FF144-B8DF-4BA4-97E3-F8F1988D5023}" dt="2020-10-29T14:19:01.891" v="68" actId="207"/>
          <ac:spMkLst>
            <pc:docMk/>
            <pc:sldMk cId="0" sldId="391"/>
            <ac:spMk id="3" creationId="{6AE4821E-591F-4A08-BC3B-21FA09BC7C3F}"/>
          </ac:spMkLst>
        </pc:spChg>
      </pc:sldChg>
      <pc:sldChg chg="modSp add mod modTransition">
        <pc:chgData name="Xueyuan" userId="2b0d7b0725236551" providerId="LiveId" clId="{E36FF144-B8DF-4BA4-97E3-F8F1988D5023}" dt="2020-10-29T14:17:09.166" v="22" actId="27636"/>
        <pc:sldMkLst>
          <pc:docMk/>
          <pc:sldMk cId="0" sldId="392"/>
        </pc:sldMkLst>
        <pc:spChg chg="mod">
          <ac:chgData name="Xueyuan" userId="2b0d7b0725236551" providerId="LiveId" clId="{E36FF144-B8DF-4BA4-97E3-F8F1988D5023}" dt="2020-10-29T14:17:09.166" v="22" actId="27636"/>
          <ac:spMkLst>
            <pc:docMk/>
            <pc:sldMk cId="0" sldId="392"/>
            <ac:spMk id="43010" creationId="{CD50E058-2DDE-4F55-ACEB-90592E24F53C}"/>
          </ac:spMkLst>
        </pc:spChg>
      </pc:sldChg>
      <pc:sldChg chg="modSp add mod modTransition">
        <pc:chgData name="Xueyuan" userId="2b0d7b0725236551" providerId="LiveId" clId="{E36FF144-B8DF-4BA4-97E3-F8F1988D5023}" dt="2020-10-29T14:19:11.921" v="71" actId="207"/>
        <pc:sldMkLst>
          <pc:docMk/>
          <pc:sldMk cId="0" sldId="393"/>
        </pc:sldMkLst>
        <pc:spChg chg="mod">
          <ac:chgData name="Xueyuan" userId="2b0d7b0725236551" providerId="LiveId" clId="{E36FF144-B8DF-4BA4-97E3-F8F1988D5023}" dt="2020-10-29T14:19:11.921" v="71" actId="207"/>
          <ac:spMkLst>
            <pc:docMk/>
            <pc:sldMk cId="0" sldId="393"/>
            <ac:spMk id="46082" creationId="{93170FC2-23A6-4614-AD17-6A8A5C4C191C}"/>
          </ac:spMkLst>
        </pc:spChg>
      </pc:sldChg>
      <pc:sldChg chg="modSp add mod modTransition">
        <pc:chgData name="Xueyuan" userId="2b0d7b0725236551" providerId="LiveId" clId="{E36FF144-B8DF-4BA4-97E3-F8F1988D5023}" dt="2020-10-29T14:19:15.233" v="72" actId="207"/>
        <pc:sldMkLst>
          <pc:docMk/>
          <pc:sldMk cId="0" sldId="394"/>
        </pc:sldMkLst>
        <pc:spChg chg="mod">
          <ac:chgData name="Xueyuan" userId="2b0d7b0725236551" providerId="LiveId" clId="{E36FF144-B8DF-4BA4-97E3-F8F1988D5023}" dt="2020-10-29T14:19:15.233" v="72" actId="207"/>
          <ac:spMkLst>
            <pc:docMk/>
            <pc:sldMk cId="0" sldId="394"/>
            <ac:spMk id="47106" creationId="{B9037B0D-776F-4043-B350-6A0EB2D783FD}"/>
          </ac:spMkLst>
        </pc:spChg>
      </pc:sldChg>
      <pc:sldChg chg="modSp add mod modTransition">
        <pc:chgData name="Xueyuan" userId="2b0d7b0725236551" providerId="LiveId" clId="{E36FF144-B8DF-4BA4-97E3-F8F1988D5023}" dt="2020-10-29T14:19:19.337" v="73" actId="207"/>
        <pc:sldMkLst>
          <pc:docMk/>
          <pc:sldMk cId="0" sldId="395"/>
        </pc:sldMkLst>
        <pc:spChg chg="mod">
          <ac:chgData name="Xueyuan" userId="2b0d7b0725236551" providerId="LiveId" clId="{E36FF144-B8DF-4BA4-97E3-F8F1988D5023}" dt="2020-10-29T14:19:19.337" v="73" actId="207"/>
          <ac:spMkLst>
            <pc:docMk/>
            <pc:sldMk cId="0" sldId="395"/>
            <ac:spMk id="48130" creationId="{4844E05C-0CCB-496E-AC2F-7D43F5C340B9}"/>
          </ac:spMkLst>
        </pc:spChg>
      </pc:sldChg>
      <pc:sldChg chg="modSp add mod modTransition">
        <pc:chgData name="Xueyuan" userId="2b0d7b0725236551" providerId="LiveId" clId="{E36FF144-B8DF-4BA4-97E3-F8F1988D5023}" dt="2020-10-29T14:19:26.769" v="75" actId="207"/>
        <pc:sldMkLst>
          <pc:docMk/>
          <pc:sldMk cId="0" sldId="396"/>
        </pc:sldMkLst>
        <pc:spChg chg="mod">
          <ac:chgData name="Xueyuan" userId="2b0d7b0725236551" providerId="LiveId" clId="{E36FF144-B8DF-4BA4-97E3-F8F1988D5023}" dt="2020-10-29T14:19:26.769" v="75" actId="207"/>
          <ac:spMkLst>
            <pc:docMk/>
            <pc:sldMk cId="0" sldId="396"/>
            <ac:spMk id="52226" creationId="{E91872BE-F8F9-494B-AF3C-79D7902148CF}"/>
          </ac:spMkLst>
        </pc:spChg>
      </pc:sldChg>
      <pc:sldChg chg="modSp add mod modTransition">
        <pc:chgData name="Xueyuan" userId="2b0d7b0725236551" providerId="LiveId" clId="{E36FF144-B8DF-4BA4-97E3-F8F1988D5023}" dt="2020-10-29T14:19:32.114" v="76" actId="207"/>
        <pc:sldMkLst>
          <pc:docMk/>
          <pc:sldMk cId="0" sldId="397"/>
        </pc:sldMkLst>
        <pc:spChg chg="mod">
          <ac:chgData name="Xueyuan" userId="2b0d7b0725236551" providerId="LiveId" clId="{E36FF144-B8DF-4BA4-97E3-F8F1988D5023}" dt="2020-10-29T14:19:32.114" v="76" actId="207"/>
          <ac:spMkLst>
            <pc:docMk/>
            <pc:sldMk cId="0" sldId="397"/>
            <ac:spMk id="54274" creationId="{E4DF46F8-0163-453E-8FE1-62CC18669814}"/>
          </ac:spMkLst>
        </pc:spChg>
      </pc:sldChg>
      <pc:sldChg chg="modSp add mod modTransition">
        <pc:chgData name="Xueyuan" userId="2b0d7b0725236551" providerId="LiveId" clId="{E36FF144-B8DF-4BA4-97E3-F8F1988D5023}" dt="2020-10-29T14:19:35.233" v="77" actId="207"/>
        <pc:sldMkLst>
          <pc:docMk/>
          <pc:sldMk cId="0" sldId="398"/>
        </pc:sldMkLst>
        <pc:spChg chg="mod">
          <ac:chgData name="Xueyuan" userId="2b0d7b0725236551" providerId="LiveId" clId="{E36FF144-B8DF-4BA4-97E3-F8F1988D5023}" dt="2020-10-29T14:19:35.233" v="77" actId="207"/>
          <ac:spMkLst>
            <pc:docMk/>
            <pc:sldMk cId="0" sldId="398"/>
            <ac:spMk id="55298" creationId="{149F63F1-6F15-4CFA-B5DB-34548259272A}"/>
          </ac:spMkLst>
        </pc:spChg>
      </pc:sldChg>
      <pc:sldChg chg="modSp add mod modTransition">
        <pc:chgData name="Xueyuan" userId="2b0d7b0725236551" providerId="LiveId" clId="{E36FF144-B8DF-4BA4-97E3-F8F1988D5023}" dt="2020-10-29T14:19:38.921" v="78" actId="207"/>
        <pc:sldMkLst>
          <pc:docMk/>
          <pc:sldMk cId="0" sldId="399"/>
        </pc:sldMkLst>
        <pc:spChg chg="mod">
          <ac:chgData name="Xueyuan" userId="2b0d7b0725236551" providerId="LiveId" clId="{E36FF144-B8DF-4BA4-97E3-F8F1988D5023}" dt="2020-10-29T14:19:38.921" v="78" actId="207"/>
          <ac:spMkLst>
            <pc:docMk/>
            <pc:sldMk cId="0" sldId="399"/>
            <ac:spMk id="56322" creationId="{AD1797E4-E6E8-4BA1-9582-589216FB9A4F}"/>
          </ac:spMkLst>
        </pc:spChg>
      </pc:sldChg>
      <pc:sldChg chg="modSp add mod modTransition">
        <pc:chgData name="Xueyuan" userId="2b0d7b0725236551" providerId="LiveId" clId="{E36FF144-B8DF-4BA4-97E3-F8F1988D5023}" dt="2020-10-29T14:19:43.202" v="79" actId="207"/>
        <pc:sldMkLst>
          <pc:docMk/>
          <pc:sldMk cId="0" sldId="400"/>
        </pc:sldMkLst>
        <pc:spChg chg="mod">
          <ac:chgData name="Xueyuan" userId="2b0d7b0725236551" providerId="LiveId" clId="{E36FF144-B8DF-4BA4-97E3-F8F1988D5023}" dt="2020-10-29T14:19:43.202" v="79" actId="207"/>
          <ac:spMkLst>
            <pc:docMk/>
            <pc:sldMk cId="0" sldId="400"/>
            <ac:spMk id="58370" creationId="{6851FCED-4B23-4F84-9FAB-B6C4D461260A}"/>
          </ac:spMkLst>
        </pc:spChg>
      </pc:sldChg>
      <pc:sldChg chg="modSp add mod modTransition">
        <pc:chgData name="Xueyuan" userId="2b0d7b0725236551" providerId="LiveId" clId="{E36FF144-B8DF-4BA4-97E3-F8F1988D5023}" dt="2020-10-29T14:19:46.537" v="80" actId="207"/>
        <pc:sldMkLst>
          <pc:docMk/>
          <pc:sldMk cId="0" sldId="401"/>
        </pc:sldMkLst>
        <pc:spChg chg="mod">
          <ac:chgData name="Xueyuan" userId="2b0d7b0725236551" providerId="LiveId" clId="{E36FF144-B8DF-4BA4-97E3-F8F1988D5023}" dt="2020-10-29T14:19:46.537" v="80" actId="207"/>
          <ac:spMkLst>
            <pc:docMk/>
            <pc:sldMk cId="0" sldId="401"/>
            <ac:spMk id="59394" creationId="{840F22D6-9B32-4287-AF3D-934E675324F9}"/>
          </ac:spMkLst>
        </pc:spChg>
      </pc:sldChg>
      <pc:sldChg chg="modSp add mod modTransition">
        <pc:chgData name="Xueyuan" userId="2b0d7b0725236551" providerId="LiveId" clId="{E36FF144-B8DF-4BA4-97E3-F8F1988D5023}" dt="2020-10-29T14:19:50.489" v="81" actId="207"/>
        <pc:sldMkLst>
          <pc:docMk/>
          <pc:sldMk cId="0" sldId="402"/>
        </pc:sldMkLst>
        <pc:spChg chg="mod">
          <ac:chgData name="Xueyuan" userId="2b0d7b0725236551" providerId="LiveId" clId="{E36FF144-B8DF-4BA4-97E3-F8F1988D5023}" dt="2020-10-29T14:19:50.489" v="81" actId="207"/>
          <ac:spMkLst>
            <pc:docMk/>
            <pc:sldMk cId="0" sldId="402"/>
            <ac:spMk id="61442" creationId="{485F7A86-4B7D-4A9B-B3DF-A91E73440749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03"/>
        </pc:sldMkLst>
      </pc:sldChg>
      <pc:sldChg chg="modSp add mod modTransition">
        <pc:chgData name="Xueyuan" userId="2b0d7b0725236551" providerId="LiveId" clId="{E36FF144-B8DF-4BA4-97E3-F8F1988D5023}" dt="2020-10-29T14:19:53.601" v="82" actId="207"/>
        <pc:sldMkLst>
          <pc:docMk/>
          <pc:sldMk cId="0" sldId="404"/>
        </pc:sldMkLst>
        <pc:spChg chg="mod">
          <ac:chgData name="Xueyuan" userId="2b0d7b0725236551" providerId="LiveId" clId="{E36FF144-B8DF-4BA4-97E3-F8F1988D5023}" dt="2020-10-29T14:19:53.601" v="82" actId="207"/>
          <ac:spMkLst>
            <pc:docMk/>
            <pc:sldMk cId="0" sldId="404"/>
            <ac:spMk id="62466" creationId="{3DB44E47-F38C-4ED3-84A0-05360F19B451}"/>
          </ac:spMkLst>
        </pc:spChg>
      </pc:sldChg>
      <pc:sldChg chg="modSp add mod modTransition">
        <pc:chgData name="Xueyuan" userId="2b0d7b0725236551" providerId="LiveId" clId="{E36FF144-B8DF-4BA4-97E3-F8F1988D5023}" dt="2020-10-29T14:20:00.745" v="83" actId="207"/>
        <pc:sldMkLst>
          <pc:docMk/>
          <pc:sldMk cId="0" sldId="405"/>
        </pc:sldMkLst>
        <pc:spChg chg="mod">
          <ac:chgData name="Xueyuan" userId="2b0d7b0725236551" providerId="LiveId" clId="{E36FF144-B8DF-4BA4-97E3-F8F1988D5023}" dt="2020-10-29T14:20:00.745" v="83" actId="207"/>
          <ac:spMkLst>
            <pc:docMk/>
            <pc:sldMk cId="0" sldId="405"/>
            <ac:spMk id="64514" creationId="{8E8538E4-F054-4BC1-A4BA-382B6CBBB5AA}"/>
          </ac:spMkLst>
        </pc:spChg>
      </pc:sldChg>
      <pc:sldChg chg="modSp add mod modTransition">
        <pc:chgData name="Xueyuan" userId="2b0d7b0725236551" providerId="LiveId" clId="{E36FF144-B8DF-4BA4-97E3-F8F1988D5023}" dt="2020-10-29T14:20:04.834" v="84" actId="207"/>
        <pc:sldMkLst>
          <pc:docMk/>
          <pc:sldMk cId="0" sldId="406"/>
        </pc:sldMkLst>
        <pc:spChg chg="mod">
          <ac:chgData name="Xueyuan" userId="2b0d7b0725236551" providerId="LiveId" clId="{E36FF144-B8DF-4BA4-97E3-F8F1988D5023}" dt="2020-10-29T14:20:04.834" v="84" actId="207"/>
          <ac:spMkLst>
            <pc:docMk/>
            <pc:sldMk cId="0" sldId="406"/>
            <ac:spMk id="65538" creationId="{75C82957-342F-4646-B7D3-695E732C0AC2}"/>
          </ac:spMkLst>
        </pc:spChg>
      </pc:sldChg>
      <pc:sldChg chg="modSp add mod modTransition">
        <pc:chgData name="Xueyuan" userId="2b0d7b0725236551" providerId="LiveId" clId="{E36FF144-B8DF-4BA4-97E3-F8F1988D5023}" dt="2020-10-29T14:20:09.362" v="85" actId="207"/>
        <pc:sldMkLst>
          <pc:docMk/>
          <pc:sldMk cId="0" sldId="407"/>
        </pc:sldMkLst>
        <pc:spChg chg="mod">
          <ac:chgData name="Xueyuan" userId="2b0d7b0725236551" providerId="LiveId" clId="{E36FF144-B8DF-4BA4-97E3-F8F1988D5023}" dt="2020-10-29T14:20:09.362" v="85" actId="207"/>
          <ac:spMkLst>
            <pc:docMk/>
            <pc:sldMk cId="0" sldId="407"/>
            <ac:spMk id="67586" creationId="{F2B880FF-17BA-4DB4-8D10-C9861AC05846}"/>
          </ac:spMkLst>
        </pc:spChg>
      </pc:sldChg>
      <pc:sldChg chg="modSp add mod modTransition">
        <pc:chgData name="Xueyuan" userId="2b0d7b0725236551" providerId="LiveId" clId="{E36FF144-B8DF-4BA4-97E3-F8F1988D5023}" dt="2020-10-29T14:20:12.585" v="86" actId="207"/>
        <pc:sldMkLst>
          <pc:docMk/>
          <pc:sldMk cId="0" sldId="408"/>
        </pc:sldMkLst>
        <pc:spChg chg="mod">
          <ac:chgData name="Xueyuan" userId="2b0d7b0725236551" providerId="LiveId" clId="{E36FF144-B8DF-4BA4-97E3-F8F1988D5023}" dt="2020-10-29T14:20:12.585" v="86" actId="207"/>
          <ac:spMkLst>
            <pc:docMk/>
            <pc:sldMk cId="0" sldId="408"/>
            <ac:spMk id="68610" creationId="{FDE176BD-17B7-451D-B37C-24C395B46B1B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09"/>
        </pc:sldMkLst>
      </pc:sldChg>
      <pc:sldChg chg="modSp add mod modTransition">
        <pc:chgData name="Xueyuan" userId="2b0d7b0725236551" providerId="LiveId" clId="{E36FF144-B8DF-4BA4-97E3-F8F1988D5023}" dt="2020-10-29T14:20:20.050" v="88" actId="207"/>
        <pc:sldMkLst>
          <pc:docMk/>
          <pc:sldMk cId="0" sldId="410"/>
        </pc:sldMkLst>
        <pc:spChg chg="mod">
          <ac:chgData name="Xueyuan" userId="2b0d7b0725236551" providerId="LiveId" clId="{E36FF144-B8DF-4BA4-97E3-F8F1988D5023}" dt="2020-10-29T14:20:20.050" v="88" actId="207"/>
          <ac:spMkLst>
            <pc:docMk/>
            <pc:sldMk cId="0" sldId="410"/>
            <ac:spMk id="3" creationId="{CFFDDB37-2ABE-47E2-A5EE-712AC1D2EA82}"/>
          </ac:spMkLst>
        </pc:spChg>
        <pc:spChg chg="mod">
          <ac:chgData name="Xueyuan" userId="2b0d7b0725236551" providerId="LiveId" clId="{E36FF144-B8DF-4BA4-97E3-F8F1988D5023}" dt="2020-10-29T14:20:18.593" v="87" actId="207"/>
          <ac:spMkLst>
            <pc:docMk/>
            <pc:sldMk cId="0" sldId="410"/>
            <ac:spMk id="72706" creationId="{42D4C23A-1827-49E3-B036-4889BA5A59C9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11"/>
        </pc:sldMkLst>
      </pc:sldChg>
      <pc:sldChg chg="modSp add mod modTransition">
        <pc:chgData name="Xueyuan" userId="2b0d7b0725236551" providerId="LiveId" clId="{E36FF144-B8DF-4BA4-97E3-F8F1988D5023}" dt="2020-10-29T14:20:25.274" v="89" actId="207"/>
        <pc:sldMkLst>
          <pc:docMk/>
          <pc:sldMk cId="0" sldId="417"/>
        </pc:sldMkLst>
        <pc:spChg chg="mod">
          <ac:chgData name="Xueyuan" userId="2b0d7b0725236551" providerId="LiveId" clId="{E36FF144-B8DF-4BA4-97E3-F8F1988D5023}" dt="2020-10-29T14:20:25.274" v="89" actId="207"/>
          <ac:spMkLst>
            <pc:docMk/>
            <pc:sldMk cId="0" sldId="417"/>
            <ac:spMk id="74754" creationId="{C617ACBE-4952-4B27-90D1-E9AD57992366}"/>
          </ac:spMkLst>
        </pc:spChg>
      </pc:sldChg>
      <pc:sldChg chg="modSp add mod modTransition">
        <pc:chgData name="Xueyuan" userId="2b0d7b0725236551" providerId="LiveId" clId="{E36FF144-B8DF-4BA4-97E3-F8F1988D5023}" dt="2020-10-29T14:20:28.922" v="90" actId="207"/>
        <pc:sldMkLst>
          <pc:docMk/>
          <pc:sldMk cId="0" sldId="418"/>
        </pc:sldMkLst>
        <pc:spChg chg="mod">
          <ac:chgData name="Xueyuan" userId="2b0d7b0725236551" providerId="LiveId" clId="{E36FF144-B8DF-4BA4-97E3-F8F1988D5023}" dt="2020-10-29T14:20:28.922" v="90" actId="207"/>
          <ac:spMkLst>
            <pc:docMk/>
            <pc:sldMk cId="0" sldId="418"/>
            <ac:spMk id="75778" creationId="{0657E2F6-F830-43B5-8C13-52A0A152B947}"/>
          </ac:spMkLst>
        </pc:spChg>
      </pc:sldChg>
      <pc:sldChg chg="modSp add mod modTransition">
        <pc:chgData name="Xueyuan" userId="2b0d7b0725236551" providerId="LiveId" clId="{E36FF144-B8DF-4BA4-97E3-F8F1988D5023}" dt="2020-10-29T14:17:09.739" v="41" actId="27636"/>
        <pc:sldMkLst>
          <pc:docMk/>
          <pc:sldMk cId="0" sldId="419"/>
        </pc:sldMkLst>
        <pc:spChg chg="mod">
          <ac:chgData name="Xueyuan" userId="2b0d7b0725236551" providerId="LiveId" clId="{E36FF144-B8DF-4BA4-97E3-F8F1988D5023}" dt="2020-10-29T14:17:09.739" v="41" actId="27636"/>
          <ac:spMkLst>
            <pc:docMk/>
            <pc:sldMk cId="0" sldId="419"/>
            <ac:spMk id="72706" creationId="{413F448A-8F32-4E01-8132-499EC799677D}"/>
          </ac:spMkLst>
        </pc:spChg>
      </pc:sldChg>
      <pc:sldChg chg="modSp add mod modTransition">
        <pc:chgData name="Xueyuan" userId="2b0d7b0725236551" providerId="LiveId" clId="{E36FF144-B8DF-4BA4-97E3-F8F1988D5023}" dt="2020-10-29T14:20:33.545" v="91" actId="207"/>
        <pc:sldMkLst>
          <pc:docMk/>
          <pc:sldMk cId="0" sldId="420"/>
        </pc:sldMkLst>
        <pc:spChg chg="mod">
          <ac:chgData name="Xueyuan" userId="2b0d7b0725236551" providerId="LiveId" clId="{E36FF144-B8DF-4BA4-97E3-F8F1988D5023}" dt="2020-10-29T14:20:33.545" v="91" actId="207"/>
          <ac:spMkLst>
            <pc:docMk/>
            <pc:sldMk cId="0" sldId="420"/>
            <ac:spMk id="77826" creationId="{EF96C4A2-5A1E-420A-85F6-7E64CC758EB7}"/>
          </ac:spMkLst>
        </pc:spChg>
      </pc:sldChg>
      <pc:sldChg chg="modSp add mod modTransition">
        <pc:chgData name="Xueyuan" userId="2b0d7b0725236551" providerId="LiveId" clId="{E36FF144-B8DF-4BA4-97E3-F8F1988D5023}" dt="2020-10-29T14:20:37.266" v="92" actId="207"/>
        <pc:sldMkLst>
          <pc:docMk/>
          <pc:sldMk cId="0" sldId="421"/>
        </pc:sldMkLst>
        <pc:spChg chg="mod">
          <ac:chgData name="Xueyuan" userId="2b0d7b0725236551" providerId="LiveId" clId="{E36FF144-B8DF-4BA4-97E3-F8F1988D5023}" dt="2020-10-29T14:20:37.266" v="92" actId="207"/>
          <ac:spMkLst>
            <pc:docMk/>
            <pc:sldMk cId="0" sldId="421"/>
            <ac:spMk id="78850" creationId="{B3765A49-531F-43B8-890D-AEF70809EB95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22"/>
        </pc:sldMkLst>
      </pc:sldChg>
      <pc:sldChg chg="modSp add mod modTransition">
        <pc:chgData name="Xueyuan" userId="2b0d7b0725236551" providerId="LiveId" clId="{E36FF144-B8DF-4BA4-97E3-F8F1988D5023}" dt="2020-10-29T14:17:09.760" v="43" actId="27636"/>
        <pc:sldMkLst>
          <pc:docMk/>
          <pc:sldMk cId="0" sldId="423"/>
        </pc:sldMkLst>
        <pc:spChg chg="mod">
          <ac:chgData name="Xueyuan" userId="2b0d7b0725236551" providerId="LiveId" clId="{E36FF144-B8DF-4BA4-97E3-F8F1988D5023}" dt="2020-10-29T14:17:09.760" v="43" actId="27636"/>
          <ac:spMkLst>
            <pc:docMk/>
            <pc:sldMk cId="0" sldId="423"/>
            <ac:spMk id="68610" creationId="{E18FB1C9-0A28-4D82-8661-34677A38BF1D}"/>
          </ac:spMkLst>
        </pc:spChg>
      </pc:sldChg>
      <pc:sldChg chg="modSp add mod modTransition">
        <pc:chgData name="Xueyuan" userId="2b0d7b0725236551" providerId="LiveId" clId="{E36FF144-B8DF-4BA4-97E3-F8F1988D5023}" dt="2020-10-29T14:20:41.913" v="93" actId="207"/>
        <pc:sldMkLst>
          <pc:docMk/>
          <pc:sldMk cId="0" sldId="424"/>
        </pc:sldMkLst>
        <pc:spChg chg="mod">
          <ac:chgData name="Xueyuan" userId="2b0d7b0725236551" providerId="LiveId" clId="{E36FF144-B8DF-4BA4-97E3-F8F1988D5023}" dt="2020-10-29T14:20:41.913" v="93" actId="207"/>
          <ac:spMkLst>
            <pc:docMk/>
            <pc:sldMk cId="0" sldId="424"/>
            <ac:spMk id="83970" creationId="{E188AC5D-ED5E-4460-B188-229872800025}"/>
          </ac:spMkLst>
        </pc:spChg>
      </pc:sldChg>
      <pc:sldChg chg="modSp add mod modTransition">
        <pc:chgData name="Xueyuan" userId="2b0d7b0725236551" providerId="LiveId" clId="{E36FF144-B8DF-4BA4-97E3-F8F1988D5023}" dt="2020-10-29T14:20:44.842" v="94" actId="207"/>
        <pc:sldMkLst>
          <pc:docMk/>
          <pc:sldMk cId="0" sldId="425"/>
        </pc:sldMkLst>
        <pc:spChg chg="mod">
          <ac:chgData name="Xueyuan" userId="2b0d7b0725236551" providerId="LiveId" clId="{E36FF144-B8DF-4BA4-97E3-F8F1988D5023}" dt="2020-10-29T14:20:44.842" v="94" actId="207"/>
          <ac:spMkLst>
            <pc:docMk/>
            <pc:sldMk cId="0" sldId="425"/>
            <ac:spMk id="84994" creationId="{CFFC27EB-AD74-4662-8FFA-7D6E1739F2CF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26"/>
        </pc:sldMkLst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27"/>
        </pc:sldMkLst>
      </pc:sldChg>
      <pc:sldChg chg="modSp add mod modTransition">
        <pc:chgData name="Xueyuan" userId="2b0d7b0725236551" providerId="LiveId" clId="{E36FF144-B8DF-4BA4-97E3-F8F1988D5023}" dt="2020-10-29T14:17:09.804" v="45" actId="27636"/>
        <pc:sldMkLst>
          <pc:docMk/>
          <pc:sldMk cId="0" sldId="428"/>
        </pc:sldMkLst>
        <pc:spChg chg="mod">
          <ac:chgData name="Xueyuan" userId="2b0d7b0725236551" providerId="LiveId" clId="{E36FF144-B8DF-4BA4-97E3-F8F1988D5023}" dt="2020-10-29T14:17:09.804" v="45" actId="27636"/>
          <ac:spMkLst>
            <pc:docMk/>
            <pc:sldMk cId="0" sldId="428"/>
            <ac:spMk id="70658" creationId="{34DC131D-B7C1-4D47-9DE0-C64AF45CDCED}"/>
          </ac:spMkLst>
        </pc:spChg>
      </pc:sldChg>
      <pc:sldChg chg="add modTransition">
        <pc:chgData name="Xueyuan" userId="2b0d7b0725236551" providerId="LiveId" clId="{E36FF144-B8DF-4BA4-97E3-F8F1988D5023}" dt="2020-10-29T14:17:08.687" v="0"/>
        <pc:sldMkLst>
          <pc:docMk/>
          <pc:sldMk cId="0" sldId="42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EDB7-2F87-4650-9641-3FE6F770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B8E0-D01A-40B0-A216-0C1C1CF9F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58A3-5A33-4FBA-95FB-AA402044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EC73-AA8C-49CF-B0D0-1210AF00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CB8-B7DD-453B-BC5C-A30ABB5D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A78-9EA7-4ED6-B909-FBF453A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16E4-A862-42EB-A76A-BD99173C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EB3C-EE57-4EFE-920C-3B144654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5146-BF5D-4420-BF23-62B80018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9D7E-D0A4-48AB-B055-090BBB42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EC142-66BB-4AAF-A719-8A941A668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ABFF-F0C4-4494-A794-7EE7AE82B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80A-F01F-450C-9326-D4140E69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666D-9873-446B-B3F8-C5D555C3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1BD4C-1FA0-4B05-9A9C-876566F2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2314-90A3-4F9D-8B1C-04943CA8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0770-9C0C-44FA-8AC9-251D0484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1137-4BC7-4E30-8F10-A3515759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2D32-BF26-4EEC-98DA-F685E82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2615-7541-4815-9C2F-D69EDF2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78E-3180-43FD-A650-714BED6B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A62D-AF5F-47D4-B08F-2280656E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77AA-AFD9-4513-B154-5FB00529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3EBF-2A28-4AAA-B30B-11AE0D6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76E1-38DC-4C6E-A0C4-68A72977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FC2E-1E9D-4E7F-8966-C927B97D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EC8B-8078-483B-9812-DC14370D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FE13-AA9E-46E4-9D2F-DB01F825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B507-DA06-43AB-B4F3-91731E08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2898A-2735-4B0F-B872-6F423807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DD66-5562-4615-8F3E-8E324733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9E04-9304-45DE-A8CA-3B3A7859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9D8F0-DB09-421B-BCBE-1FBD1F86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6B95-8A62-40CC-BF06-6E87B122A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66C9-B5BC-4F67-BB52-8F85ECDE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044BA-4288-4F21-887E-3B85C7F3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1FC98-E186-462F-B8EC-878B36D9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C83AC-8BA3-4DC7-ADE0-CD72B109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CD55-AE85-4DAE-8DBE-4533C235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858-E39D-4FFA-87D7-861FC21D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FFB39-1B03-450E-A91B-479D77F5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5F7C0-9066-4CB1-864B-5081B3A0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413A-ECD8-46E4-963D-27F5FF22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89DE4-332A-478C-A015-B88CC96C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4C6A9-7383-418F-9F9F-3C3571C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0A83D-64EF-44B1-BA38-4E06666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021C-9C8A-44D4-AAA3-EA6FFD6E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737A-1BD7-4021-8CA6-26658FFE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1377-4253-4A6D-8911-237330DA1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8E86-A708-4683-92C8-993050CE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C17A-9D87-4E0A-AD2B-A0C8971C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5126D-0BBC-4333-ACFF-932157E0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FBFC-43F5-4F96-8B32-884ED786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73306-9D64-4761-8229-E6AAB65E6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76C03-243A-4F17-9D00-858F4844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F51B-329F-4ED8-B7B6-2B6E71D4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9C91-BDF5-4AA6-8D62-882A38C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CC8D9-0024-442F-A4D2-8998E90E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FCD77-1D64-4D37-AA79-2AD3154B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A6F9-DE39-4F32-89C6-1A5C9849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AD3E-8AE2-4C50-8150-4C8F3E5C0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D3C2-F375-4011-8091-AFAF60D1C71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EB27-867F-41B7-91FD-FA25F1F3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A010-FEB0-4ACA-B655-DF63B334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EF16-A8A1-4632-9714-CC78352A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slide" Target="slide10.xml"/><Relationship Id="rId7" Type="http://schemas.openxmlformats.org/officeDocument/2006/relationships/slide" Target="slide6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slide" Target="slide42.xml"/><Relationship Id="rId4" Type="http://schemas.openxmlformats.org/officeDocument/2006/relationships/slide" Target="slide20.xml"/><Relationship Id="rId9" Type="http://schemas.openxmlformats.org/officeDocument/2006/relationships/slide" Target="slide8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1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6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0.xml"/><Relationship Id="rId4" Type="http://schemas.openxmlformats.org/officeDocument/2006/relationships/slide" Target="slide7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8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D5AC6E0B-18EF-4670-BE2D-57C75CADC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467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2" action="ppaction://hlinksldjump"/>
              </a:rPr>
              <a:t>7.1  </a:t>
            </a:r>
            <a:r>
              <a:rPr lang="zh-CN" altLang="en-US">
                <a:hlinkClick r:id="rId2" action="ppaction://hlinksldjump"/>
              </a:rPr>
              <a:t>类的定义</a:t>
            </a:r>
            <a:endParaRPr lang="zh-CN" altLang="en-US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3" action="ppaction://hlinksldjump"/>
              </a:rPr>
              <a:t>7.2  </a:t>
            </a:r>
            <a:r>
              <a:rPr lang="zh-CN" altLang="en-US">
                <a:hlinkClick r:id="rId3" action="ppaction://hlinksldjump"/>
              </a:rPr>
              <a:t>对象的定义</a:t>
            </a:r>
            <a:endParaRPr lang="zh-CN" altLang="en-US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4" action="ppaction://hlinksldjump"/>
              </a:rPr>
              <a:t>7.3  </a:t>
            </a:r>
            <a:r>
              <a:rPr lang="zh-CN" altLang="en-US">
                <a:hlinkClick r:id="rId4" action="ppaction://hlinksldjump"/>
              </a:rPr>
              <a:t>构造函数</a:t>
            </a:r>
            <a:endParaRPr lang="zh-CN" altLang="en-US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5" action="ppaction://hlinksldjump"/>
              </a:rPr>
              <a:t>7.4  </a:t>
            </a:r>
            <a:r>
              <a:rPr lang="zh-CN" altLang="en-US">
                <a:hlinkClick r:id="rId5" action="ppaction://hlinksldjump"/>
              </a:rPr>
              <a:t>析构函数</a:t>
            </a:r>
            <a:endParaRPr lang="zh-CN" altLang="en-US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6" action="ppaction://hlinksldjump"/>
              </a:rPr>
              <a:t>7.5  </a:t>
            </a:r>
            <a:r>
              <a:rPr lang="zh-CN" altLang="en-US">
                <a:hlinkClick r:id="rId6" action="ppaction://hlinksldjump"/>
              </a:rPr>
              <a:t>对象指针和对象的引用</a:t>
            </a:r>
            <a:endParaRPr lang="zh-CN" altLang="en-US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7" action="ppaction://hlinksldjump"/>
              </a:rPr>
              <a:t>7.6  </a:t>
            </a:r>
            <a:r>
              <a:rPr lang="zh-CN" altLang="en-US">
                <a:hlinkClick r:id="rId7" action="ppaction://hlinksldjump"/>
              </a:rPr>
              <a:t>对象数组</a:t>
            </a:r>
            <a:endParaRPr lang="zh-CN" altLang="en-US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8" action="ppaction://hlinksldjump"/>
              </a:rPr>
              <a:t>7.7  </a:t>
            </a:r>
            <a:r>
              <a:rPr lang="zh-CN" altLang="en-US">
                <a:hlinkClick r:id="rId8" action="ppaction://hlinksldjump"/>
              </a:rPr>
              <a:t>常类型</a:t>
            </a:r>
            <a:endParaRPr lang="en-US" altLang="zh-CN"/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hlinkClick r:id="rId9" action="ppaction://hlinksldjump"/>
              </a:rPr>
              <a:t>7.8  </a:t>
            </a:r>
            <a:r>
              <a:rPr lang="zh-CN" altLang="en-US">
                <a:hlinkClick r:id="rId9" action="ppaction://hlinksldjump"/>
              </a:rPr>
              <a:t>案例实战</a:t>
            </a:r>
            <a:endParaRPr lang="zh-CN" altLang="en-US"/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292A3057-25F4-44C7-8A05-2EF285A49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7</a:t>
            </a:r>
            <a:r>
              <a:rPr lang="zh-CN" altLang="en-US" b="1"/>
              <a:t>章  类与对象</a:t>
            </a:r>
          </a:p>
        </p:txBody>
      </p:sp>
      <p:sp>
        <p:nvSpPr>
          <p:cNvPr id="5125" name="AutoShap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140E1C7-C1F8-4EF4-8193-D2EE02459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over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052BE67-6041-4089-A9A4-4883AD298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7.2.1  </a:t>
            </a:r>
            <a:r>
              <a:rPr lang="zh-CN" altLang="en-US">
                <a:hlinkClick r:id="rId2" action="ppaction://hlinksldjump"/>
              </a:rPr>
              <a:t>对象</a:t>
            </a:r>
            <a:r>
              <a:rPr lang="zh-CN" altLang="en-GB">
                <a:hlinkClick r:id="rId2" action="ppaction://hlinksldjump"/>
              </a:rPr>
              <a:t>的定义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7.2.2  </a:t>
            </a:r>
            <a:r>
              <a:rPr lang="zh-CN" altLang="en-US">
                <a:hlinkClick r:id="rId3" action="ppaction://hlinksldjump"/>
              </a:rPr>
              <a:t>对象对类成员的访问</a:t>
            </a: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E98EBE8-5531-4878-8316-167A3B3C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7.2  </a:t>
            </a:r>
            <a:r>
              <a:rPr lang="zh-CN" altLang="en-US" sz="4000" b="1"/>
              <a:t>对象的定义</a:t>
            </a:r>
          </a:p>
        </p:txBody>
      </p:sp>
      <p:sp>
        <p:nvSpPr>
          <p:cNvPr id="6349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D929DDBB-8AFB-4EB9-A4EF-6918ACA9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2B4DD35-DDCC-47E0-ACF6-1709C7FD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>
                <a:solidFill>
                  <a:srgbClr val="FF0000"/>
                </a:solidFill>
              </a:rPr>
              <a:t>类是对象的抽象，而对象是类的实例。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对象是类的某一特定实例，也就是该类类型的一个变量，它一定属于某个已经定义的类。声明一个对象后，系统为每个对象分配内存空间。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常用的对象定义方法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）先声明类类型，后定义对象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）在声明类的同时，直接定义对象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）在声明类时，不给出类名，直接定义对象。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在</a:t>
            </a:r>
            <a:r>
              <a:rPr lang="en-US" altLang="zh-CN" sz="2400" dirty="0"/>
              <a:t>C++</a:t>
            </a:r>
            <a:r>
              <a:rPr lang="zh-CN" altLang="zh-CN" sz="2400" dirty="0"/>
              <a:t>中，对于每一个对象，只为它的数据成员分配存储空间，对于成员函数，只存储一个副本。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endParaRPr lang="zh-CN" altLang="zh-CN" sz="2400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7D0E15A-FA62-4A47-A8DC-59BDB7DAC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7.2.1  </a:t>
            </a:r>
            <a:r>
              <a:rPr lang="zh-CN" altLang="en-US" sz="3200" b="1"/>
              <a:t>对象的定义</a:t>
            </a:r>
          </a:p>
        </p:txBody>
      </p:sp>
      <p:sp>
        <p:nvSpPr>
          <p:cNvPr id="7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E2725F20-40A0-4910-BC19-4DF15712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8ED3DA4-84C8-410E-9BBC-BABC357B4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0772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在定义了类及其对象之后，就可以使用成员运算符“</a:t>
            </a:r>
            <a:r>
              <a:rPr lang="en-US" altLang="zh-CN" sz="2400" dirty="0"/>
              <a:t>.</a:t>
            </a:r>
            <a:r>
              <a:rPr lang="zh-CN" altLang="zh-CN" sz="2400" dirty="0"/>
              <a:t>”访问对象的公有成员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格式：</a:t>
            </a:r>
            <a:r>
              <a:rPr lang="en-US" altLang="zh-CN" sz="2400" dirty="0"/>
              <a:t>               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                  </a:t>
            </a:r>
            <a:r>
              <a:rPr lang="zh-CN" altLang="zh-CN" sz="2400" dirty="0">
                <a:solidFill>
                  <a:srgbClr val="FF0000"/>
                </a:solidFill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zh-CN" sz="2400" dirty="0">
                <a:solidFill>
                  <a:srgbClr val="FF0000"/>
                </a:solidFill>
              </a:rPr>
              <a:t>数据成员名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     </a:t>
            </a:r>
            <a:r>
              <a:rPr lang="zh-CN" altLang="zh-CN" sz="2400" dirty="0">
                <a:solidFill>
                  <a:srgbClr val="FF0000"/>
                </a:solidFill>
              </a:rPr>
              <a:t>或者</a:t>
            </a:r>
            <a:r>
              <a:rPr lang="en-US" altLang="zh-CN" sz="2400" dirty="0">
                <a:solidFill>
                  <a:srgbClr val="FF0000"/>
                </a:solidFill>
              </a:rPr>
              <a:t>      </a:t>
            </a:r>
            <a:r>
              <a:rPr lang="zh-CN" altLang="zh-CN" sz="2400" dirty="0">
                <a:solidFill>
                  <a:srgbClr val="FF0000"/>
                </a:solidFill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zh-CN" sz="2400" dirty="0">
                <a:solidFill>
                  <a:srgbClr val="FF0000"/>
                </a:solidFill>
              </a:rPr>
              <a:t>成员函数名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参数表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说明：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</a:t>
            </a:r>
            <a:r>
              <a:rPr lang="zh-CN" altLang="zh-CN" sz="2400" dirty="0"/>
              <a:t>前者用来访问数据成员，后者用来访问成员函数。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3B7F152-087F-48D2-9C11-75E65A501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7.2.2  </a:t>
            </a:r>
            <a:r>
              <a:rPr lang="zh-CN" altLang="en-US" sz="3200" b="1"/>
              <a:t>对象对类成员的访问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F5D8A6-520A-411B-ACE6-5700084C9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"/>
            <a:ext cx="8534400" cy="655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000" dirty="0"/>
              <a:t>【例</a:t>
            </a:r>
            <a:r>
              <a:rPr lang="en-US" altLang="zh-CN" sz="2000" dirty="0"/>
              <a:t>7.3</a:t>
            </a:r>
            <a:r>
              <a:rPr lang="zh-CN" altLang="zh-CN" sz="2000" dirty="0"/>
              <a:t>】定义</a:t>
            </a:r>
            <a:r>
              <a:rPr lang="en-US" altLang="zh-CN" sz="2000" dirty="0"/>
              <a:t>Student</a:t>
            </a:r>
            <a:r>
              <a:rPr lang="zh-CN" altLang="zh-CN" sz="2000" dirty="0"/>
              <a:t>类的对象，实现对当前对象信息的输入、设置和输出。</a:t>
            </a:r>
          </a:p>
          <a:p>
            <a:pPr eaLnBrk="1" hangingPunct="1"/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#include &lt;string&gt;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#include &lt;</a:t>
            </a:r>
            <a:r>
              <a:rPr lang="en-US" altLang="zh-CN" sz="2000" dirty="0" err="1"/>
              <a:t>iomanip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//</a:t>
            </a:r>
            <a:r>
              <a:rPr lang="zh-CN" altLang="zh-CN" sz="2000" dirty="0"/>
              <a:t>类声明部分</a:t>
            </a:r>
          </a:p>
          <a:p>
            <a:pPr eaLnBrk="1" hangingPunct="1"/>
            <a:r>
              <a:rPr lang="en-US" altLang="zh-CN" sz="2000" dirty="0"/>
              <a:t>class Student                   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{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public:                           //</a:t>
            </a:r>
            <a:r>
              <a:rPr lang="zh-CN" altLang="zh-CN" sz="2000" dirty="0"/>
              <a:t>公有成员函数</a:t>
            </a:r>
          </a:p>
          <a:p>
            <a:pPr eaLnBrk="1" hangingPunct="1"/>
            <a:r>
              <a:rPr lang="en-US" altLang="zh-CN" sz="2000" dirty="0"/>
              <a:t>	void Input();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void Set(</a:t>
            </a:r>
            <a:r>
              <a:rPr lang="en-US" altLang="zh-CN" sz="2000" dirty="0" err="1"/>
              <a:t>string,string,char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void Show();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private:                         	//</a:t>
            </a:r>
            <a:r>
              <a:rPr lang="zh-CN" altLang="zh-CN" sz="2000" dirty="0"/>
              <a:t>私有数据成员</a:t>
            </a:r>
          </a:p>
          <a:p>
            <a:pPr eaLnBrk="1" hangingPunct="1"/>
            <a:r>
              <a:rPr lang="en-US" altLang="zh-CN" sz="2000" dirty="0"/>
              <a:t>	string  num;               //</a:t>
            </a:r>
            <a:r>
              <a:rPr lang="zh-CN" altLang="zh-CN" sz="2000" dirty="0"/>
              <a:t>学号</a:t>
            </a:r>
          </a:p>
          <a:p>
            <a:pPr eaLnBrk="1" hangingPunct="1"/>
            <a:r>
              <a:rPr lang="en-US" altLang="zh-CN" sz="2000" dirty="0"/>
              <a:t>	string  name;             //</a:t>
            </a:r>
            <a:r>
              <a:rPr lang="zh-CN" altLang="zh-CN" sz="2000" dirty="0"/>
              <a:t>姓名</a:t>
            </a:r>
          </a:p>
          <a:p>
            <a:pPr eaLnBrk="1" hangingPunct="1"/>
            <a:r>
              <a:rPr lang="en-US" altLang="zh-CN" sz="2000" dirty="0"/>
              <a:t>	char   sex;                 	//</a:t>
            </a:r>
            <a:r>
              <a:rPr lang="zh-CN" altLang="zh-CN" sz="2000" dirty="0"/>
              <a:t>性别</a:t>
            </a:r>
          </a:p>
          <a:p>
            <a:pPr eaLnBrk="1" hangingPunct="1"/>
            <a:r>
              <a:rPr lang="en-US" altLang="zh-CN" sz="2000" dirty="0"/>
              <a:t>};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7BD608-5346-4EA7-A001-3C7898A54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"/>
            <a:ext cx="8534400" cy="655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dirty="0"/>
              <a:t>//</a:t>
            </a:r>
            <a:r>
              <a:rPr lang="zh-CN" altLang="zh-CN" sz="2000" dirty="0"/>
              <a:t>类的实现部分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void Student::Input()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/>
              <a:t>{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&lt;&lt;"num=";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&gt;&gt;num;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&lt;&lt;"name=";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&gt;&gt;name;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&lt;&lt;"sex=";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&gt;&gt;sex; 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void Student::Set(string num1,string name1,char sex1)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/>
              <a:t>{    num=num1;           name=name1;         sex=sex1;      }</a:t>
            </a:r>
            <a:endParaRPr lang="zh-CN" altLang="zh-CN" sz="2000" dirty="0"/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void Student::Show()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/>
              <a:t>{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(8)&lt;&lt;"num"&lt;&lt;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(8)&lt;&lt;"name"&lt;&lt;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(8)&lt;&lt;"sex"&lt;&lt;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(8)&lt;&lt;num&lt;&lt;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(8)&lt;&lt;name&lt;&lt;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if(sex=='f'||sex=='F')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&lt;&lt;"female"&lt;&lt;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else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&lt;&lt;"male"&lt;&lt;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25DFAD7-BD7F-4ACD-860E-23525D9AE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dirty="0"/>
              <a:t>int main()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{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Student stu1,stu2;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&lt;&lt;"input  object stu1:"&lt;&lt;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stu1.Input();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&lt;&lt;"output object stu1:"&lt;&lt;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stu1.Show();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&lt;&lt;"set object stu2!"&lt;&lt;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stu2.Set("s001","Anny",'m');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&lt;&lt;"output object stu2:"&lt;&lt;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stu2.Show();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return 0;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294F2-6F77-43DC-824A-BAB3981BD651}"/>
              </a:ext>
            </a:extLst>
          </p:cNvPr>
          <p:cNvSpPr txBox="1"/>
          <p:nvPr/>
        </p:nvSpPr>
        <p:spPr>
          <a:xfrm>
            <a:off x="6858000" y="1143000"/>
            <a:ext cx="3276600" cy="34163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input  object stu1: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 err="1">
                <a:latin typeface="Arial" charset="0"/>
              </a:rPr>
              <a:t>num</a:t>
            </a:r>
            <a:r>
              <a:rPr lang="en-US" altLang="zh-CN" dirty="0">
                <a:latin typeface="Arial" charset="0"/>
              </a:rPr>
              <a:t>=x001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name=Marry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sex=f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output object stu1: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 err="1">
                <a:latin typeface="Arial" charset="0"/>
              </a:rPr>
              <a:t>num</a:t>
            </a:r>
            <a:r>
              <a:rPr lang="en-US" altLang="zh-CN" dirty="0">
                <a:latin typeface="Arial" charset="0"/>
              </a:rPr>
              <a:t>    name     sex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x001   Marry    female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set object stu2!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output object stu2: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 err="1">
                <a:latin typeface="Arial" charset="0"/>
              </a:rPr>
              <a:t>num</a:t>
            </a:r>
            <a:r>
              <a:rPr lang="en-US" altLang="zh-CN" dirty="0">
                <a:latin typeface="Arial" charset="0"/>
              </a:rPr>
              <a:t>    name     sex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s001    Anny  male</a:t>
            </a:r>
            <a:endParaRPr lang="zh-CN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3024F8-9897-4BB4-A230-DF860D6E5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0772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在定义了类及其对象之后，就可以使用成员运算符“</a:t>
            </a:r>
            <a:r>
              <a:rPr lang="en-US" altLang="zh-CN" sz="2400" dirty="0"/>
              <a:t>.</a:t>
            </a:r>
            <a:r>
              <a:rPr lang="zh-CN" altLang="zh-CN" sz="2400" dirty="0"/>
              <a:t>”访问对象的公有成员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格式：</a:t>
            </a:r>
            <a:r>
              <a:rPr lang="en-US" altLang="zh-CN" sz="2400" dirty="0"/>
              <a:t>               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                      </a:t>
            </a:r>
            <a:r>
              <a:rPr lang="zh-CN" altLang="zh-CN" sz="2400" dirty="0"/>
              <a:t>对象名</a:t>
            </a:r>
            <a:r>
              <a:rPr lang="en-US" altLang="zh-CN" sz="2400" dirty="0"/>
              <a:t>.</a:t>
            </a:r>
            <a:r>
              <a:rPr lang="zh-CN" altLang="zh-CN" sz="2400" dirty="0"/>
              <a:t>数据成员名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eaLnBrk="1" hangingPunct="1">
              <a:defRPr/>
            </a:pPr>
            <a:r>
              <a:rPr lang="en-US" altLang="zh-CN" sz="2400" dirty="0"/>
              <a:t>                 </a:t>
            </a:r>
            <a:r>
              <a:rPr lang="zh-CN" altLang="zh-CN" sz="2400" dirty="0"/>
              <a:t>或者</a:t>
            </a:r>
            <a:r>
              <a:rPr lang="en-US" altLang="zh-CN" sz="2400" dirty="0"/>
              <a:t>      </a:t>
            </a:r>
            <a:r>
              <a:rPr lang="zh-CN" altLang="zh-CN" sz="2400" dirty="0"/>
              <a:t>对象名</a:t>
            </a:r>
            <a:r>
              <a:rPr lang="en-US" altLang="zh-CN" sz="2400" dirty="0"/>
              <a:t>.</a:t>
            </a:r>
            <a:r>
              <a:rPr lang="zh-CN" altLang="zh-CN" sz="2400" dirty="0"/>
              <a:t>成员函数名</a:t>
            </a:r>
            <a:r>
              <a:rPr lang="en-US" altLang="zh-CN" sz="2400" dirty="0"/>
              <a:t>(</a:t>
            </a:r>
            <a:r>
              <a:rPr lang="zh-CN" altLang="zh-CN" sz="2400" dirty="0"/>
              <a:t>参数表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说明：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</a:t>
            </a:r>
            <a:r>
              <a:rPr lang="zh-CN" altLang="zh-CN" sz="2400" dirty="0"/>
              <a:t>类的公有成员函数除了被类的对象访问以外，还可以被指针对象和引用对象访问。</a:t>
            </a:r>
            <a:r>
              <a:rPr lang="zh-CN" altLang="zh-CN" sz="2400" dirty="0">
                <a:solidFill>
                  <a:srgbClr val="FF0000"/>
                </a:solidFill>
              </a:rPr>
              <a:t>使用指针对象时，通过“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zh-CN" altLang="zh-CN" sz="2400" dirty="0">
                <a:solidFill>
                  <a:srgbClr val="FF0000"/>
                </a:solidFill>
              </a:rPr>
              <a:t>”运算符进行访问</a:t>
            </a:r>
            <a:r>
              <a:rPr lang="zh-CN" altLang="zh-CN" sz="2400" dirty="0"/>
              <a:t>。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EEFBCA7-C7D2-4DFD-AD5F-8C2C2C5C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7.2.2  </a:t>
            </a:r>
            <a:r>
              <a:rPr lang="zh-CN" altLang="en-US" sz="3200" b="1"/>
              <a:t>对象对类成员的访问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D52C0CA-3D65-4314-83DF-757CF06F7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"/>
            <a:ext cx="8534400" cy="655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000" dirty="0"/>
              <a:t>【例</a:t>
            </a:r>
            <a:r>
              <a:rPr lang="en-US" altLang="zh-CN" sz="2000" dirty="0"/>
              <a:t>7.4</a:t>
            </a:r>
            <a:r>
              <a:rPr lang="zh-CN" altLang="zh-CN" sz="2000" dirty="0"/>
              <a:t>】定义一个平面上的点类</a:t>
            </a:r>
            <a:r>
              <a:rPr lang="en-US" altLang="zh-CN" sz="2000" dirty="0"/>
              <a:t>Point</a:t>
            </a:r>
            <a:r>
              <a:rPr lang="zh-CN" altLang="zh-CN" sz="2000" dirty="0"/>
              <a:t>，实现设置、移动、获取坐标和输出坐标功能。</a:t>
            </a:r>
          </a:p>
          <a:p>
            <a:pPr eaLnBrk="1" hangingPunct="1"/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</a:rPr>
              <a:t>类的声明部分</a:t>
            </a:r>
          </a:p>
          <a:p>
            <a:pPr eaLnBrk="1" hangingPunct="1"/>
            <a:r>
              <a:rPr lang="en-US" altLang="zh-CN" sz="2000" dirty="0"/>
              <a:t>class Point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{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public: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void </a:t>
            </a:r>
            <a:r>
              <a:rPr lang="en-US" altLang="zh-CN" sz="2000" dirty="0" err="1"/>
              <a:t>MoveTo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int,int</a:t>
            </a:r>
            <a:r>
              <a:rPr lang="en-US" altLang="zh-CN" sz="2000" dirty="0"/>
              <a:t>);    	//</a:t>
            </a:r>
            <a:r>
              <a:rPr lang="zh-CN" altLang="zh-CN" sz="2000" dirty="0"/>
              <a:t>设置点的坐标</a:t>
            </a:r>
          </a:p>
          <a:p>
            <a:pPr eaLnBrk="1" hangingPunct="1"/>
            <a:r>
              <a:rPr lang="en-US" altLang="zh-CN" sz="2000" dirty="0"/>
              <a:t>    void Move(</a:t>
            </a:r>
            <a:r>
              <a:rPr lang="en-US" altLang="zh-CN" sz="2000" dirty="0" err="1"/>
              <a:t>int,int</a:t>
            </a:r>
            <a:r>
              <a:rPr lang="en-US" altLang="zh-CN" sz="2000" dirty="0"/>
              <a:t>);        	//</a:t>
            </a:r>
            <a:r>
              <a:rPr lang="zh-CN" altLang="zh-CN" sz="2000" dirty="0"/>
              <a:t>移动点的坐标</a:t>
            </a:r>
          </a:p>
          <a:p>
            <a:pPr eaLnBrk="1" hangingPunct="1"/>
            <a:r>
              <a:rPr lang="en-US" altLang="zh-CN" sz="2000" dirty="0"/>
              <a:t>    void </a:t>
            </a:r>
            <a:r>
              <a:rPr lang="en-US" altLang="zh-CN" sz="2000" dirty="0" err="1"/>
              <a:t>MoveH</a:t>
            </a:r>
            <a:r>
              <a:rPr lang="en-US" altLang="zh-CN" sz="2000" dirty="0"/>
              <a:t>(int);         		//</a:t>
            </a:r>
            <a:r>
              <a:rPr lang="zh-CN" altLang="zh-CN" sz="2000" dirty="0"/>
              <a:t>移动点的横坐标</a:t>
            </a:r>
          </a:p>
          <a:p>
            <a:pPr eaLnBrk="1" hangingPunct="1"/>
            <a:r>
              <a:rPr lang="en-US" altLang="zh-CN" sz="2000" dirty="0"/>
              <a:t>    void </a:t>
            </a:r>
            <a:r>
              <a:rPr lang="en-US" altLang="zh-CN" sz="2000" dirty="0" err="1"/>
              <a:t>MoveV</a:t>
            </a:r>
            <a:r>
              <a:rPr lang="en-US" altLang="zh-CN" sz="2000" dirty="0"/>
              <a:t>(int);         		//</a:t>
            </a:r>
            <a:r>
              <a:rPr lang="zh-CN" altLang="zh-CN" sz="2000" dirty="0"/>
              <a:t>移动点的纵坐标</a:t>
            </a:r>
          </a:p>
          <a:p>
            <a:pPr eaLnBrk="1" hangingPunct="1"/>
            <a:r>
              <a:rPr lang="en-US" altLang="zh-CN" sz="2000" dirty="0"/>
              <a:t>    int 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();              		//</a:t>
            </a:r>
            <a:r>
              <a:rPr lang="zh-CN" altLang="zh-CN" sz="2000" dirty="0"/>
              <a:t>获取点的横坐标值</a:t>
            </a:r>
          </a:p>
          <a:p>
            <a:pPr eaLnBrk="1" hangingPunct="1"/>
            <a:r>
              <a:rPr lang="en-US" altLang="zh-CN" sz="2000" dirty="0"/>
              <a:t>    int 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();              		//</a:t>
            </a:r>
            <a:r>
              <a:rPr lang="zh-CN" altLang="zh-CN" sz="2000" dirty="0"/>
              <a:t>获取点的纵坐标值</a:t>
            </a:r>
          </a:p>
          <a:p>
            <a:pPr eaLnBrk="1" hangingPunct="1"/>
            <a:r>
              <a:rPr lang="en-US" altLang="zh-CN" sz="2000" dirty="0"/>
              <a:t>    void Show();            		//</a:t>
            </a:r>
            <a:r>
              <a:rPr lang="zh-CN" altLang="zh-CN" sz="2000" dirty="0"/>
              <a:t>显示点的坐标</a:t>
            </a:r>
          </a:p>
          <a:p>
            <a:pPr eaLnBrk="1" hangingPunct="1"/>
            <a:r>
              <a:rPr lang="en-US" altLang="zh-CN" sz="2000" dirty="0"/>
              <a:t>private: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int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;                 		//</a:t>
            </a:r>
            <a:r>
              <a:rPr lang="zh-CN" altLang="zh-CN" sz="2000" dirty="0"/>
              <a:t>横坐标、纵坐标</a:t>
            </a:r>
          </a:p>
          <a:p>
            <a:pPr eaLnBrk="1" hangingPunct="1"/>
            <a:r>
              <a:rPr lang="en-US" altLang="zh-CN" sz="2000" dirty="0"/>
              <a:t>};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B1EFA94-B5CE-4A4A-8158-3269DB6D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dirty="0"/>
              <a:t>//</a:t>
            </a:r>
            <a:r>
              <a:rPr lang="zh-CN" altLang="zh-CN" sz="2000" dirty="0"/>
              <a:t>类的实现部分</a:t>
            </a:r>
          </a:p>
          <a:p>
            <a:pPr eaLnBrk="1" hangingPunct="1"/>
            <a:r>
              <a:rPr lang="en-US" altLang="zh-CN" sz="2000" dirty="0"/>
              <a:t>void Point::</a:t>
            </a:r>
            <a:r>
              <a:rPr lang="en-US" altLang="zh-CN" sz="2000" dirty="0" err="1"/>
              <a:t>MoveTo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nx,int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ny</a:t>
            </a:r>
            <a:r>
              <a:rPr lang="en-US" altLang="zh-CN" sz="2000" dirty="0"/>
              <a:t>)//</a:t>
            </a:r>
            <a:r>
              <a:rPr lang="zh-CN" altLang="zh-CN" sz="2000" dirty="0"/>
              <a:t>设置点的坐标</a:t>
            </a:r>
          </a:p>
          <a:p>
            <a:pPr eaLnBrk="1" hangingPunct="1"/>
            <a:r>
              <a:rPr lang="en-US" altLang="zh-CN" sz="2000" dirty="0"/>
              <a:t>{</a:t>
            </a:r>
            <a:r>
              <a:rPr lang="zh-CN" altLang="en-US" sz="2000" dirty="0"/>
              <a:t>      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nx;y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ny</a:t>
            </a:r>
            <a:r>
              <a:rPr lang="en-US" altLang="zh-CN" sz="2000" dirty="0"/>
              <a:t>; 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void Point::Move(int </a:t>
            </a:r>
            <a:r>
              <a:rPr lang="en-US" altLang="zh-CN" sz="2000" dirty="0" err="1"/>
              <a:t>hx,int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hy</a:t>
            </a:r>
            <a:r>
              <a:rPr lang="en-US" altLang="zh-CN" sz="2000" dirty="0"/>
              <a:t>)	//</a:t>
            </a:r>
            <a:r>
              <a:rPr lang="zh-CN" altLang="zh-CN" sz="2000" dirty="0"/>
              <a:t>移动点的坐标</a:t>
            </a:r>
          </a:p>
          <a:p>
            <a:pPr eaLnBrk="1" hangingPunct="1"/>
            <a:r>
              <a:rPr lang="en-US" altLang="zh-CN" sz="2000" dirty="0"/>
              <a:t>{      x+=</a:t>
            </a:r>
            <a:r>
              <a:rPr lang="en-US" altLang="zh-CN" sz="2000" dirty="0" err="1"/>
              <a:t>hx;y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hy</a:t>
            </a:r>
            <a:r>
              <a:rPr lang="en-US" altLang="zh-CN" sz="2000" dirty="0"/>
              <a:t>;  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void Point::</a:t>
            </a:r>
            <a:r>
              <a:rPr lang="en-US" altLang="zh-CN" sz="2000" dirty="0" err="1"/>
              <a:t>MoveH</a:t>
            </a:r>
            <a:r>
              <a:rPr lang="en-US" altLang="zh-CN" sz="2000" dirty="0"/>
              <a:t>(int hx)//</a:t>
            </a:r>
            <a:r>
              <a:rPr lang="zh-CN" altLang="zh-CN" sz="2000" dirty="0"/>
              <a:t>移动点的横坐标</a:t>
            </a:r>
          </a:p>
          <a:p>
            <a:pPr eaLnBrk="1" hangingPunct="1"/>
            <a:r>
              <a:rPr lang="en-US" altLang="zh-CN" sz="2000" dirty="0"/>
              <a:t>{      x+=hx;            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void Point::</a:t>
            </a:r>
            <a:r>
              <a:rPr lang="en-US" altLang="zh-CN" sz="2000" dirty="0" err="1"/>
              <a:t>MoveV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hy</a:t>
            </a:r>
            <a:r>
              <a:rPr lang="en-US" altLang="zh-CN" sz="2000" dirty="0"/>
              <a:t>)//</a:t>
            </a:r>
            <a:r>
              <a:rPr lang="zh-CN" altLang="zh-CN" sz="2000" dirty="0"/>
              <a:t>移动点的纵坐标</a:t>
            </a:r>
          </a:p>
          <a:p>
            <a:pPr eaLnBrk="1" hangingPunct="1"/>
            <a:r>
              <a:rPr lang="en-US" altLang="zh-CN" sz="2000" dirty="0"/>
              <a:t>{     y+=</a:t>
            </a:r>
            <a:r>
              <a:rPr lang="en-US" altLang="zh-CN" sz="2000" dirty="0" err="1"/>
              <a:t>hy</a:t>
            </a:r>
            <a:r>
              <a:rPr lang="en-US" altLang="zh-CN" sz="2000" dirty="0"/>
              <a:t>;             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int Point::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()//</a:t>
            </a:r>
            <a:r>
              <a:rPr lang="zh-CN" altLang="zh-CN" sz="2000" dirty="0"/>
              <a:t>获取点的横坐标值</a:t>
            </a:r>
          </a:p>
          <a:p>
            <a:pPr eaLnBrk="1" hangingPunct="1"/>
            <a:r>
              <a:rPr lang="en-US" altLang="zh-CN" sz="2000" dirty="0"/>
              <a:t>{     return x;          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int Point::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()//</a:t>
            </a:r>
            <a:r>
              <a:rPr lang="zh-CN" altLang="zh-CN" sz="2000" dirty="0"/>
              <a:t>获取点的纵坐标值</a:t>
            </a:r>
          </a:p>
          <a:p>
            <a:pPr eaLnBrk="1" hangingPunct="1"/>
            <a:r>
              <a:rPr lang="en-US" altLang="zh-CN" sz="2000" dirty="0"/>
              <a:t>{     return y;              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void Point::Show()//</a:t>
            </a:r>
            <a:r>
              <a:rPr lang="zh-CN" altLang="zh-CN" sz="2000" dirty="0"/>
              <a:t>显示点的坐标</a:t>
            </a:r>
          </a:p>
          <a:p>
            <a:pPr eaLnBrk="1" hangingPunct="1"/>
            <a:r>
              <a:rPr lang="en-US" altLang="zh-CN" sz="2000" dirty="0"/>
              <a:t>{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&lt;&lt;"( "&lt;&lt;x&lt;&lt;" , "&lt;&lt;y&lt;&lt;" )"&lt;&lt;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28734A-80FC-4B38-BE0D-DB6639A94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dirty="0"/>
              <a:t>int main()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{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&lt;&lt;"*********  Point p1   ********"&lt;&lt;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Point p1;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p1.MoveTo(100,200);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p1.Show();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&lt;&lt;"*********  Point *p2  ********"&lt;&lt;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Point *p2=&amp;p1;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p2-&gt;</a:t>
            </a:r>
            <a:r>
              <a:rPr lang="en-US" altLang="zh-CN" sz="2000" dirty="0" err="1"/>
              <a:t>MoveH</a:t>
            </a:r>
            <a:r>
              <a:rPr lang="en-US" altLang="zh-CN" sz="2000" dirty="0"/>
              <a:t>(120);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p2-&gt;</a:t>
            </a:r>
            <a:r>
              <a:rPr lang="en-US" altLang="zh-CN" sz="2000" dirty="0" err="1"/>
              <a:t>MoveV</a:t>
            </a:r>
            <a:r>
              <a:rPr lang="en-US" altLang="zh-CN" sz="2000" dirty="0"/>
              <a:t>(220);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p2-&gt;Show();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&lt;&lt;"*********  Point &amp;p3  ********"&lt;&lt;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Point &amp;p3=p1;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p3.Move(50,50);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&lt;&lt;"( "&lt;&lt;p3.GetX()&lt;&lt;" , "&lt;&lt;p3.GetY()&lt;&lt;" )"&lt;&lt;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return 0;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55FE3-8DB9-4A91-846D-E2F6BAFFCDC5}"/>
              </a:ext>
            </a:extLst>
          </p:cNvPr>
          <p:cNvSpPr txBox="1"/>
          <p:nvPr/>
        </p:nvSpPr>
        <p:spPr>
          <a:xfrm>
            <a:off x="7239000" y="914401"/>
            <a:ext cx="2895600" cy="230822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*********  Point p1   ********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( 100 , 200 )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*********  Point *p2  ********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( 220 , 420 )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*********  Point &amp;p3  ********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( 270 , 470 )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A0A5DB39-4D77-4473-AEB3-93C4A968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60198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BA11DB45-B814-4839-87CB-8C0422A44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876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面向对象程序设计的特征是</a:t>
            </a:r>
            <a:r>
              <a:rPr lang="zh-CN" altLang="zh-CN" sz="2400">
                <a:solidFill>
                  <a:srgbClr val="FF0000"/>
                </a:solidFill>
              </a:rPr>
              <a:t>封装性、继承性和多态性</a:t>
            </a:r>
            <a:r>
              <a:rPr lang="zh-CN" altLang="zh-CN" sz="2400"/>
              <a:t>，而封装性是通过类来体现的。</a:t>
            </a:r>
            <a:endParaRPr lang="en-US" altLang="zh-CN" sz="24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类是实现数据抽象的工具，是对某一类具有相同属性和行为特征对象的抽象，它不仅定义了数据的类型，同时也定义了对数据的操作，是实现面向对象程序设计的基础。</a:t>
            </a:r>
            <a:endParaRPr lang="en-US" altLang="zh-CN" sz="24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面向对象的程序主要由类和对象组成。</a:t>
            </a:r>
            <a:endParaRPr lang="en-US" altLang="zh-CN" sz="24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类的定义一般分为说明和实现部分</a:t>
            </a:r>
            <a:r>
              <a:rPr lang="zh-CN" altLang="en-US" sz="2400"/>
              <a:t>：</a:t>
            </a:r>
            <a:endParaRPr lang="en-US" altLang="zh-CN" sz="24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zh-CN" sz="2400">
                <a:solidFill>
                  <a:srgbClr val="FF0000"/>
                </a:solidFill>
              </a:rPr>
              <a:t>说明部分</a:t>
            </a:r>
            <a:r>
              <a:rPr lang="zh-CN" altLang="zh-CN" sz="2400"/>
              <a:t>包括数据成员的说明和成员函数的说明。数据成员定义该类对象的属性，是不同类型的多个数据。成员函数定义了类对象的行为特征，由多个函数原型声明构成。</a:t>
            </a:r>
            <a:endParaRPr lang="en-US" altLang="zh-CN" sz="24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zh-CN" sz="2400">
                <a:solidFill>
                  <a:srgbClr val="FF0000"/>
                </a:solidFill>
              </a:rPr>
              <a:t>实现部分</a:t>
            </a:r>
            <a:r>
              <a:rPr lang="zh-CN" altLang="zh-CN" sz="2400"/>
              <a:t>根据所要完成的具体功能，给出所有成员函数的定义。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139ECB54-9549-4F4E-8B29-0907DD2E9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/>
              <a:t>7.1  </a:t>
            </a:r>
            <a:r>
              <a:rPr lang="zh-CN" altLang="en-US" sz="4000" b="1"/>
              <a:t>类的定义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E7E0414-0142-407C-9F0D-D0E58C505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7.3.1  </a:t>
            </a:r>
            <a:r>
              <a:rPr lang="zh-CN" altLang="en-US">
                <a:hlinkClick r:id="rId2" action="ppaction://hlinksldjump"/>
              </a:rPr>
              <a:t>构造函数的含义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7.3.2  </a:t>
            </a:r>
            <a:r>
              <a:rPr lang="zh-CN" altLang="en-US">
                <a:hlinkClick r:id="rId3" action="ppaction://hlinksldjump"/>
              </a:rPr>
              <a:t>带参数的构造函数</a:t>
            </a:r>
            <a:endParaRPr lang="en-US" altLang="zh-CN"/>
          </a:p>
          <a:p>
            <a:pPr eaLnBrk="1" hangingPunct="1"/>
            <a:r>
              <a:rPr lang="en-US" altLang="zh-CN">
                <a:hlinkClick r:id="rId4" action="ppaction://hlinksldjump"/>
              </a:rPr>
              <a:t>7.3.3  </a:t>
            </a:r>
            <a:r>
              <a:rPr lang="zh-CN" altLang="en-US">
                <a:hlinkClick r:id="rId4" action="ppaction://hlinksldjump"/>
              </a:rPr>
              <a:t>带默认参数的构造函数</a:t>
            </a:r>
            <a:endParaRPr lang="zh-CN" altLang="en-US"/>
          </a:p>
          <a:p>
            <a:pPr eaLnBrk="1" hangingPunct="1"/>
            <a:r>
              <a:rPr lang="en-US" altLang="zh-CN">
                <a:hlinkClick r:id="rId5" action="ppaction://hlinksldjump"/>
              </a:rPr>
              <a:t>7.3.4  </a:t>
            </a:r>
            <a:r>
              <a:rPr lang="zh-CN" altLang="en-US">
                <a:hlinkClick r:id="rId5" action="ppaction://hlinksldjump"/>
              </a:rPr>
              <a:t>重载构造函数</a:t>
            </a:r>
            <a:endParaRPr lang="zh-CN" altLang="en-US"/>
          </a:p>
          <a:p>
            <a:pPr eaLnBrk="1" hangingPunct="1"/>
            <a:r>
              <a:rPr lang="en-US" altLang="zh-CN">
                <a:hlinkClick r:id="rId6" action="ppaction://hlinksldjump"/>
              </a:rPr>
              <a:t>7.3.5  </a:t>
            </a:r>
            <a:r>
              <a:rPr lang="zh-CN" altLang="en-US">
                <a:hlinkClick r:id="rId6" action="ppaction://hlinksldjump"/>
              </a:rPr>
              <a:t>复制构造函数</a:t>
            </a:r>
            <a:endParaRPr lang="zh-C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8FBDBE0-5484-4144-967D-BDA280F95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7.3  </a:t>
            </a:r>
            <a:r>
              <a:rPr lang="zh-CN" altLang="en-US" sz="4000"/>
              <a:t>构造函数</a:t>
            </a:r>
          </a:p>
        </p:txBody>
      </p:sp>
      <p:sp>
        <p:nvSpPr>
          <p:cNvPr id="64517" name="AutoShape 5">
            <a:hlinkClick r:id="rId7" action="ppaction://hlinksldjump"/>
            <a:extLst>
              <a:ext uri="{FF2B5EF4-FFF2-40B4-BE49-F238E27FC236}">
                <a16:creationId xmlns:a16="http://schemas.microsoft.com/office/drawing/2014/main" id="{4DE7BEBC-BEF1-4A3A-A5CA-F06E3FFF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25E0427-5042-415F-B8D0-3320D27F1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对象初始化的两种方法：一是使用类中提供普通成员函数来完成。二是使用构造函数对对象进行初始化。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构造函数</a:t>
            </a:r>
            <a:r>
              <a:rPr lang="zh-CN" altLang="en-US" sz="2400" dirty="0"/>
              <a:t>：是一个特殊的成员函数，其功能是在创建对象时，使用特定的值将对象的数据成员进行初始化，为对象分配空间。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构造函数的语法格式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参数表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{ </a:t>
            </a:r>
            <a:r>
              <a:rPr lang="zh-CN" altLang="en-US" sz="2400" dirty="0">
                <a:solidFill>
                  <a:srgbClr val="FF0000"/>
                </a:solidFill>
              </a:rPr>
              <a:t>    </a:t>
            </a:r>
            <a:r>
              <a:rPr lang="zh-CN" altLang="zh-CN" sz="2400" dirty="0">
                <a:solidFill>
                  <a:srgbClr val="FF0000"/>
                </a:solidFill>
              </a:rPr>
              <a:t>函数体</a:t>
            </a:r>
            <a:r>
              <a:rPr lang="en-US" altLang="zh-CN" sz="2400" dirty="0">
                <a:solidFill>
                  <a:srgbClr val="FF0000"/>
                </a:solidFill>
              </a:rPr>
              <a:t>   }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C++</a:t>
            </a:r>
            <a:r>
              <a:rPr lang="zh-CN" altLang="zh-CN" sz="2400" dirty="0"/>
              <a:t>提供的默认构造函数格式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</a:rPr>
              <a:t>默认构造函数名</a:t>
            </a:r>
            <a:r>
              <a:rPr lang="en-US" altLang="zh-CN" sz="2400" dirty="0">
                <a:solidFill>
                  <a:srgbClr val="FF0000"/>
                </a:solidFill>
              </a:rPr>
              <a:t>( )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{                   }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D2661E1-017B-4499-8EF8-8D98D8A74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7.3.1  </a:t>
            </a:r>
            <a:r>
              <a:rPr lang="zh-CN" altLang="en-US" sz="3200" b="1"/>
              <a:t>构造函数的含义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A133B9F-758D-437F-838F-CB12EDE99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构造函数特性：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）构造函数是类的成员函数，名字必须与类名相同。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）构造函数可以有任意类型的参数，但没有返回值，也不需要声明函数类型。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）构造函数可以重载，可以有一个或多个参数，也可以带默认参数。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）构造函数</a:t>
            </a:r>
            <a:r>
              <a:rPr lang="zh-CN" altLang="en-US" sz="2400" dirty="0"/>
              <a:t>需要</a:t>
            </a:r>
            <a:r>
              <a:rPr lang="zh-CN" altLang="zh-CN" sz="2400" dirty="0"/>
              <a:t>被声明为公有成员函数。程序中不能</a:t>
            </a:r>
            <a:r>
              <a:rPr lang="zh-CN" altLang="en-US" sz="2400" dirty="0"/>
              <a:t>显式</a:t>
            </a:r>
            <a:r>
              <a:rPr lang="zh-CN" altLang="zh-CN" sz="2400" dirty="0"/>
              <a:t>调用构造函数，在创建对象时由系统自动调用。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）如果用户没有定义构造函数，</a:t>
            </a:r>
            <a:r>
              <a:rPr lang="en-US" altLang="zh-CN" sz="2400" dirty="0"/>
              <a:t>C++</a:t>
            </a:r>
            <a:r>
              <a:rPr lang="zh-CN" altLang="zh-CN" sz="2400" dirty="0"/>
              <a:t>系统会自动生成一个默认构造函数，它是一个函数体为空的无参构造函数。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85916AB-D370-4FE5-B427-74D706D1C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7.3.1  </a:t>
            </a:r>
            <a:r>
              <a:rPr lang="zh-CN" altLang="en-US" sz="3200" b="1"/>
              <a:t>构造函数的含义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2A51FFE-47AD-46EB-9152-534D58BB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400" dirty="0"/>
              <a:t>【例</a:t>
            </a:r>
            <a:r>
              <a:rPr lang="en-US" altLang="zh-CN" sz="2400" dirty="0"/>
              <a:t>7.5</a:t>
            </a:r>
            <a:r>
              <a:rPr lang="zh-CN" altLang="zh-CN" sz="2400" dirty="0"/>
              <a:t>】定义一个日期</a:t>
            </a:r>
            <a:r>
              <a:rPr lang="en-US" altLang="zh-CN" sz="2400" dirty="0"/>
              <a:t>Date</a:t>
            </a:r>
            <a:r>
              <a:rPr lang="zh-CN" altLang="zh-CN" sz="2400" dirty="0"/>
              <a:t>类，定义无参构造函数和显示成员函数。</a:t>
            </a:r>
          </a:p>
          <a:p>
            <a:r>
              <a:rPr lang="en-US" altLang="zh-CN" sz="2400" dirty="0"/>
              <a:t>#include &lt;iostream&gt;</a:t>
            </a:r>
            <a:endParaRPr lang="zh-CN" altLang="zh-CN" sz="2400" dirty="0"/>
          </a:p>
          <a:p>
            <a:r>
              <a:rPr lang="en-US" altLang="zh-CN" sz="2400" dirty="0"/>
              <a:t>using namespace std;</a:t>
            </a:r>
            <a:endParaRPr lang="zh-CN" altLang="zh-CN" sz="2400" dirty="0"/>
          </a:p>
          <a:p>
            <a:r>
              <a:rPr lang="en-US" altLang="zh-CN" sz="2400" dirty="0"/>
              <a:t>//</a:t>
            </a:r>
            <a:r>
              <a:rPr lang="zh-CN" altLang="zh-CN" sz="2400" dirty="0"/>
              <a:t>类的声明部分</a:t>
            </a:r>
          </a:p>
          <a:p>
            <a:r>
              <a:rPr lang="en-US" altLang="zh-CN" sz="2400" dirty="0"/>
              <a:t>class Date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public: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Date();                </a:t>
            </a:r>
            <a:r>
              <a:rPr lang="en-US" altLang="zh-CN" sz="2400" dirty="0"/>
              <a:t>//</a:t>
            </a:r>
            <a:r>
              <a:rPr lang="zh-CN" altLang="zh-CN" sz="2400" dirty="0"/>
              <a:t>无参构造函数</a:t>
            </a:r>
          </a:p>
          <a:p>
            <a:r>
              <a:rPr lang="en-US" altLang="zh-CN" sz="2400" dirty="0"/>
              <a:t>    void Show();</a:t>
            </a:r>
            <a:endParaRPr lang="zh-CN" altLang="zh-CN" sz="2400" dirty="0"/>
          </a:p>
          <a:p>
            <a:r>
              <a:rPr lang="en-US" altLang="zh-CN" sz="2400" dirty="0"/>
              <a:t>private:</a:t>
            </a:r>
            <a:endParaRPr lang="zh-CN" altLang="zh-CN" sz="2400" dirty="0"/>
          </a:p>
          <a:p>
            <a:r>
              <a:rPr lang="en-US" altLang="zh-CN" sz="2400" dirty="0"/>
              <a:t>    int year, month, day;</a:t>
            </a:r>
            <a:endParaRPr lang="zh-CN" altLang="zh-CN" sz="2400" dirty="0"/>
          </a:p>
          <a:p>
            <a:r>
              <a:rPr lang="en-US" altLang="zh-CN" sz="2400" dirty="0"/>
              <a:t>};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441908F-28F0-43E0-88AF-44E2A4521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/>
              <a:t>//</a:t>
            </a:r>
            <a:r>
              <a:rPr lang="zh-CN" altLang="zh-CN" sz="2400" dirty="0"/>
              <a:t>类的实现部分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Date:: Date() //</a:t>
            </a:r>
            <a:r>
              <a:rPr lang="zh-CN" altLang="zh-CN" sz="2400" dirty="0">
                <a:solidFill>
                  <a:srgbClr val="FF0000"/>
                </a:solidFill>
              </a:rPr>
              <a:t>无参构造函数</a:t>
            </a:r>
          </a:p>
          <a:p>
            <a:r>
              <a:rPr lang="en-US" altLang="zh-CN" sz="2400" dirty="0"/>
              <a:t>{   year = 2005;</a:t>
            </a:r>
            <a:endParaRPr lang="zh-CN" altLang="zh-CN" sz="2400" dirty="0"/>
          </a:p>
          <a:p>
            <a:r>
              <a:rPr lang="en-US" altLang="zh-CN" sz="2400" dirty="0"/>
              <a:t>    month = 3;</a:t>
            </a:r>
            <a:endParaRPr lang="zh-CN" altLang="zh-CN" sz="2400" dirty="0"/>
          </a:p>
          <a:p>
            <a:r>
              <a:rPr lang="en-US" altLang="zh-CN" sz="2400" dirty="0"/>
              <a:t>    day = 6;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en-US" altLang="zh-CN" sz="2400" dirty="0"/>
              <a:t>void Date::Show()</a:t>
            </a:r>
            <a:endParaRPr lang="zh-CN" altLang="zh-CN" sz="2400" dirty="0"/>
          </a:p>
          <a:p>
            <a:r>
              <a:rPr lang="en-US" altLang="zh-CN" sz="2400" dirty="0"/>
              <a:t>{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&lt;&lt;year&lt;&lt;"."&lt;&lt;month&lt;&lt;"."&lt;&lt;day&lt;&lt;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  }</a:t>
            </a:r>
            <a:endParaRPr lang="zh-CN" altLang="zh-CN" sz="2400" dirty="0"/>
          </a:p>
          <a:p>
            <a:r>
              <a:rPr lang="en-US" altLang="zh-CN" sz="2400" dirty="0"/>
              <a:t>int main()</a:t>
            </a:r>
            <a:endParaRPr lang="zh-CN" altLang="zh-CN" sz="2400" dirty="0"/>
          </a:p>
          <a:p>
            <a:r>
              <a:rPr lang="en-US" altLang="zh-CN" sz="2400" dirty="0"/>
              <a:t>{   </a:t>
            </a:r>
            <a:r>
              <a:rPr lang="en-US" altLang="zh-CN" sz="2400" dirty="0">
                <a:solidFill>
                  <a:srgbClr val="FF0000"/>
                </a:solidFill>
              </a:rPr>
              <a:t>Date t1;              </a:t>
            </a:r>
            <a:r>
              <a:rPr lang="en-US" altLang="zh-CN" sz="2400" dirty="0"/>
              <a:t>//</a:t>
            </a:r>
            <a:r>
              <a:rPr lang="zh-CN" altLang="zh-CN" sz="2400" dirty="0"/>
              <a:t>使用无参构造函数初始化对象</a:t>
            </a:r>
            <a:r>
              <a:rPr lang="en-US" altLang="zh-CN" sz="2400" dirty="0"/>
              <a:t>t1</a:t>
            </a:r>
            <a:endParaRPr lang="zh-CN" altLang="zh-CN" sz="2400" dirty="0"/>
          </a:p>
          <a:p>
            <a:r>
              <a:rPr lang="en-US" altLang="zh-CN" sz="2400" dirty="0"/>
              <a:t>    t1.Show ();</a:t>
            </a:r>
            <a:endParaRPr lang="zh-CN" altLang="zh-CN" sz="2400" dirty="0"/>
          </a:p>
          <a:p>
            <a:r>
              <a:rPr lang="en-US" altLang="zh-CN" sz="2400" dirty="0"/>
              <a:t>    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70194-9AF3-458B-940B-A5D8E09CACD3}"/>
              </a:ext>
            </a:extLst>
          </p:cNvPr>
          <p:cNvSpPr txBox="1"/>
          <p:nvPr/>
        </p:nvSpPr>
        <p:spPr>
          <a:xfrm>
            <a:off x="7772400" y="914401"/>
            <a:ext cx="2286000" cy="64611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2005.3.6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4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73F5EE2E-F133-4A8D-9043-9EBEAEA1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5FC6E2E-53A8-4C31-A21C-A8203C3C6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058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创建一个对象时，如果希望用一些特定的数据来初始化对象的数据成员。这时可以使用带参数的构造函数。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在使用带参数的构造函数进行对象初始化时，给出的对象定义中包含的实参应该与构造函数中的形参一致。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定义对象的格式：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    类名    对象名（构造函数的参数表）；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       Date:: Date(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,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,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);     //3</a:t>
            </a:r>
            <a:r>
              <a:rPr lang="zh-CN" altLang="en-US" sz="2400" dirty="0">
                <a:solidFill>
                  <a:srgbClr val="002060"/>
                </a:solidFill>
              </a:rPr>
              <a:t>个形参的构造函数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       Date   d2(2000,2,2);</a:t>
            </a:r>
            <a:r>
              <a:rPr lang="zh-CN" altLang="en-US" sz="2400" dirty="0">
                <a:solidFill>
                  <a:srgbClr val="002060"/>
                </a:solidFill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</a:rPr>
              <a:t>//3</a:t>
            </a:r>
            <a:r>
              <a:rPr lang="zh-CN" altLang="en-US" sz="2400" dirty="0">
                <a:solidFill>
                  <a:srgbClr val="002060"/>
                </a:solidFill>
              </a:rPr>
              <a:t>个实参的对象定义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4FD6A13-E261-46F0-B5A0-11BDEE40F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7.3.2  </a:t>
            </a:r>
            <a:r>
              <a:rPr lang="zh-CN" altLang="en-US" sz="3200" b="1"/>
              <a:t>带参数的构造函数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9D22733-2D24-4BD5-8833-65DB6D6EC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GB" altLang="zh-CN" sz="2000" dirty="0"/>
              <a:t>7.6</a:t>
            </a:r>
            <a:r>
              <a:rPr lang="zh-CN" altLang="zh-CN" sz="2000" dirty="0"/>
              <a:t>】例</a:t>
            </a:r>
            <a:r>
              <a:rPr lang="en-US" altLang="zh-CN" sz="2000" dirty="0"/>
              <a:t>7.5</a:t>
            </a:r>
            <a:r>
              <a:rPr lang="zh-CN" altLang="zh-CN" sz="2000" dirty="0"/>
              <a:t>的基础上增加日期类的带参数的构造函数和设置日期函数。</a:t>
            </a:r>
          </a:p>
          <a:p>
            <a:r>
              <a:rPr lang="en-US" altLang="zh-CN" sz="2000" dirty="0"/>
              <a:t>#include&lt;iostream&gt;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class Date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private:</a:t>
            </a:r>
            <a:endParaRPr lang="zh-CN" altLang="zh-CN" sz="2000" dirty="0"/>
          </a:p>
          <a:p>
            <a:r>
              <a:rPr lang="en-US" altLang="zh-CN" sz="2000" dirty="0"/>
              <a:t>      int </a:t>
            </a:r>
            <a:r>
              <a:rPr lang="en-US" altLang="zh-CN" sz="2000" dirty="0" err="1"/>
              <a:t>year,month,day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public:</a:t>
            </a:r>
            <a:endParaRPr lang="zh-CN" altLang="zh-CN" sz="2000" dirty="0"/>
          </a:p>
          <a:p>
            <a:r>
              <a:rPr lang="en-US" altLang="zh-CN" sz="2000" dirty="0"/>
              <a:t>      Date(int </a:t>
            </a:r>
            <a:r>
              <a:rPr lang="en-US" altLang="zh-CN" sz="2000" dirty="0" err="1"/>
              <a:t>y,int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d);      		//</a:t>
            </a:r>
            <a:r>
              <a:rPr lang="zh-CN" altLang="zh-CN" sz="2000" dirty="0"/>
              <a:t>带参数的构造函数</a:t>
            </a:r>
          </a:p>
          <a:p>
            <a:r>
              <a:rPr lang="en-US" altLang="zh-CN" sz="2000" dirty="0"/>
              <a:t>      void Set(int </a:t>
            </a:r>
            <a:r>
              <a:rPr lang="en-US" altLang="zh-CN" sz="2000" dirty="0" err="1"/>
              <a:t>y,int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d);       	//</a:t>
            </a:r>
            <a:r>
              <a:rPr lang="zh-CN" altLang="zh-CN" sz="2000" dirty="0"/>
              <a:t>设置日期成员函数</a:t>
            </a:r>
          </a:p>
          <a:p>
            <a:r>
              <a:rPr lang="en-US" altLang="zh-CN" sz="2000" dirty="0"/>
              <a:t>      void Show();</a:t>
            </a:r>
            <a:endParaRPr lang="zh-CN" altLang="zh-CN" sz="2000" dirty="0"/>
          </a:p>
          <a:p>
            <a:r>
              <a:rPr lang="en-US" altLang="zh-CN" sz="2000" dirty="0"/>
              <a:t>};</a:t>
            </a:r>
            <a:endParaRPr lang="zh-CN" altLang="zh-CN" sz="2000" dirty="0"/>
          </a:p>
          <a:p>
            <a:r>
              <a:rPr lang="en-US" altLang="zh-CN" sz="2000" dirty="0"/>
              <a:t>Date::Date(int y, int m, int d)</a:t>
            </a:r>
            <a:endParaRPr lang="zh-CN" altLang="zh-CN" sz="2000" dirty="0"/>
          </a:p>
          <a:p>
            <a:r>
              <a:rPr lang="en-US" altLang="zh-CN" sz="2000" dirty="0"/>
              <a:t>{    year=y;     month=m;    day=d;</a:t>
            </a:r>
            <a:endParaRPr lang="zh-CN" altLang="zh-CN" sz="2000" dirty="0"/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带参数的构造函数被调用。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389BC5A-3BE5-4710-B615-84AF9A585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void Date::Set(int </a:t>
            </a:r>
            <a:r>
              <a:rPr lang="en-US" altLang="zh-CN" sz="2000" dirty="0" err="1"/>
              <a:t>y,int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d)   	//</a:t>
            </a:r>
            <a:r>
              <a:rPr lang="zh-CN" altLang="zh-CN" sz="2000" dirty="0"/>
              <a:t>设置年、月、日</a:t>
            </a:r>
          </a:p>
          <a:p>
            <a:r>
              <a:rPr lang="en-US" altLang="zh-CN" sz="2000" dirty="0"/>
              <a:t>{   year=y;     month=m;    day=d;      }</a:t>
            </a:r>
            <a:endParaRPr lang="zh-CN" altLang="zh-CN" sz="2000" dirty="0"/>
          </a:p>
          <a:p>
            <a:r>
              <a:rPr lang="en-US" altLang="zh-CN" sz="2000" dirty="0"/>
              <a:t>void Date::Show()    //</a:t>
            </a:r>
            <a:r>
              <a:rPr lang="zh-CN" altLang="zh-CN" sz="2000" dirty="0"/>
              <a:t>显示时间</a:t>
            </a:r>
          </a:p>
          <a:p>
            <a:r>
              <a:rPr lang="en-US" altLang="zh-CN" sz="2000" dirty="0"/>
              <a:t>{  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&lt;&lt;year&lt;&lt;"."&lt;&lt;month&lt;&lt;"."&lt;&lt;day&lt;&lt;"."&lt;&lt;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</a:t>
            </a:r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int main()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    Date Today(2007,3,15);    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今天是：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Today.Show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Today.Set</a:t>
            </a:r>
            <a:r>
              <a:rPr lang="en-US" altLang="zh-CN" sz="2000" dirty="0"/>
              <a:t>(2007,4,1);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今天日期设置为：</a:t>
            </a:r>
            <a:r>
              <a:rPr lang="en-US" altLang="zh-CN" sz="2000" dirty="0"/>
              <a:t> 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Today.Show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    return 0;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E8126-587B-49FA-83FE-5FE37698E4DF}"/>
              </a:ext>
            </a:extLst>
          </p:cNvPr>
          <p:cNvSpPr txBox="1"/>
          <p:nvPr/>
        </p:nvSpPr>
        <p:spPr>
          <a:xfrm>
            <a:off x="7924800" y="838200"/>
            <a:ext cx="2286000" cy="2032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带参数的构造函数被调用。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今天是：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2007.3.15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今天日期设置为：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2007.4.1</a:t>
            </a:r>
            <a:endParaRPr lang="zh-CN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6FC39C-BB9D-4D40-B1EF-3919B56D4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带参数的构造函数还可以使用以下形式来初始化对象，称为</a:t>
            </a:r>
            <a:r>
              <a:rPr lang="zh-CN" altLang="zh-CN" sz="2400">
                <a:solidFill>
                  <a:srgbClr val="FF0000"/>
                </a:solidFill>
              </a:rPr>
              <a:t>初始化式构造函数</a:t>
            </a:r>
            <a:r>
              <a:rPr lang="zh-CN" altLang="en-US" sz="2400"/>
              <a:t>，</a:t>
            </a:r>
            <a:r>
              <a:rPr lang="zh-CN" altLang="zh-CN" sz="2400"/>
              <a:t>其格式</a:t>
            </a:r>
            <a:r>
              <a:rPr lang="zh-CN" altLang="en-US" sz="2400"/>
              <a:t>：</a:t>
            </a:r>
            <a:endParaRPr lang="zh-CN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           </a:t>
            </a:r>
            <a:r>
              <a:rPr lang="zh-CN" altLang="zh-CN" sz="2400">
                <a:solidFill>
                  <a:srgbClr val="FF0000"/>
                </a:solidFill>
              </a:rPr>
              <a:t>构造函数名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zh-CN" sz="2400">
                <a:solidFill>
                  <a:srgbClr val="FF0000"/>
                </a:solidFill>
              </a:rPr>
              <a:t>形式参数表</a:t>
            </a:r>
            <a:r>
              <a:rPr lang="en-US" altLang="zh-CN" sz="2400">
                <a:solidFill>
                  <a:srgbClr val="FF0000"/>
                </a:solidFill>
              </a:rPr>
              <a:t>):</a:t>
            </a:r>
            <a:r>
              <a:rPr lang="zh-CN" altLang="zh-CN" sz="2400">
                <a:solidFill>
                  <a:srgbClr val="FF0000"/>
                </a:solidFill>
              </a:rPr>
              <a:t>数据成员</a:t>
            </a:r>
            <a:r>
              <a:rPr lang="en-US" altLang="zh-CN" sz="2400">
                <a:solidFill>
                  <a:srgbClr val="FF0000"/>
                </a:solidFill>
              </a:rPr>
              <a:t>1(</a:t>
            </a:r>
            <a:r>
              <a:rPr lang="zh-CN" altLang="zh-CN" sz="2400">
                <a:solidFill>
                  <a:srgbClr val="FF0000"/>
                </a:solidFill>
              </a:rPr>
              <a:t>参数</a:t>
            </a:r>
            <a:r>
              <a:rPr lang="en-US" altLang="zh-CN" sz="2400">
                <a:solidFill>
                  <a:srgbClr val="FF0000"/>
                </a:solidFill>
              </a:rPr>
              <a:t>),</a:t>
            </a:r>
            <a:r>
              <a:rPr lang="zh-CN" altLang="zh-CN" sz="2400">
                <a:solidFill>
                  <a:srgbClr val="FF0000"/>
                </a:solidFill>
              </a:rPr>
              <a:t>…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   </a:t>
            </a:r>
            <a:r>
              <a:rPr lang="zh-CN" altLang="zh-CN" sz="2400">
                <a:solidFill>
                  <a:srgbClr val="FF0000"/>
                </a:solidFill>
              </a:rPr>
              <a:t>数据成员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zh-CN" sz="2400">
                <a:solidFill>
                  <a:srgbClr val="FF0000"/>
                </a:solidFill>
              </a:rPr>
              <a:t>参数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           {                        }</a:t>
            </a:r>
            <a:endParaRPr lang="zh-CN" altLang="zh-CN" sz="24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例如：</a:t>
            </a:r>
            <a:endParaRPr lang="en-US" altLang="zh-CN" sz="2400"/>
          </a:p>
          <a:p>
            <a:r>
              <a:rPr lang="en-US" altLang="zh-CN" sz="2400"/>
              <a:t>          Date:: Date ():</a:t>
            </a:r>
            <a:r>
              <a:rPr lang="en-US" altLang="zh-CN" sz="2400">
                <a:solidFill>
                  <a:srgbClr val="FF0000"/>
                </a:solidFill>
              </a:rPr>
              <a:t>year(2005),month(3),day(15)</a:t>
            </a:r>
          </a:p>
          <a:p>
            <a:r>
              <a:rPr lang="en-US" altLang="zh-CN" sz="2400"/>
              <a:t>          {	   }</a:t>
            </a:r>
            <a:endParaRPr lang="zh-CN" altLang="zh-CN" sz="2400"/>
          </a:p>
          <a:p>
            <a:r>
              <a:rPr lang="en-US" altLang="zh-CN" sz="2400"/>
              <a:t>          Date:: Date (int y, int m, int d):</a:t>
            </a:r>
            <a:r>
              <a:rPr lang="en-US" altLang="zh-CN" sz="2400">
                <a:solidFill>
                  <a:srgbClr val="FF0000"/>
                </a:solidFill>
              </a:rPr>
              <a:t>year(y),month(m),day(d) </a:t>
            </a:r>
          </a:p>
          <a:p>
            <a:r>
              <a:rPr lang="en-US" altLang="zh-CN" sz="2400"/>
              <a:t>         {              }</a:t>
            </a:r>
            <a:endParaRPr lang="zh-CN" altLang="zh-CN" sz="2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62AF81D-D80B-4EDB-8A90-F61B3E596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7.3.2  </a:t>
            </a:r>
            <a:r>
              <a:rPr lang="zh-CN" altLang="en-US" sz="3200" b="1"/>
              <a:t>带参数的构造函数</a:t>
            </a:r>
          </a:p>
        </p:txBody>
      </p:sp>
      <p:sp>
        <p:nvSpPr>
          <p:cNvPr id="4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583B0026-68C8-4274-B2B9-D02404AC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3CB6B1-A3B6-43E7-89B8-3ABCDFB1E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458200" cy="3810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构造函数作为类的成员函数，可以具有默认参数。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默认参数</a:t>
            </a:r>
            <a:r>
              <a:rPr lang="zh-CN" altLang="en-US" sz="2400"/>
              <a:t>不能同时出现在</a:t>
            </a:r>
            <a:r>
              <a:rPr lang="zh-CN" altLang="zh-CN" sz="2400"/>
              <a:t>构造函数</a:t>
            </a:r>
            <a:r>
              <a:rPr lang="zh-CN" altLang="en-US" sz="2400"/>
              <a:t>的声明和</a:t>
            </a:r>
            <a:r>
              <a:rPr lang="zh-CN" altLang="zh-CN" sz="2400"/>
              <a:t>定义</a:t>
            </a:r>
            <a:r>
              <a:rPr lang="zh-CN" altLang="en-US" sz="2400"/>
              <a:t>处，只能出现在声明或定义处</a:t>
            </a:r>
            <a:r>
              <a:rPr lang="zh-CN" altLang="zh-CN" sz="2400"/>
              <a:t>。</a:t>
            </a:r>
            <a:r>
              <a:rPr lang="zh-CN" altLang="en-US" sz="2400"/>
              <a:t>但</a:t>
            </a:r>
            <a:r>
              <a:rPr lang="zh-CN" altLang="zh-CN" sz="2400"/>
              <a:t>使用的编译器不同会存在一些差异。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如果构造函数带有默认值，则定义对象时可以不给出对应的实参值。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在使用带默认参数的构造函数时，也要遵守默认值只能出现在形参表最右端的规则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例如：</a:t>
            </a:r>
            <a:endParaRPr lang="zh-CN" altLang="zh-CN" sz="2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3BFD3CD-6A82-4E74-8B4B-178747570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7.3.3  </a:t>
            </a:r>
            <a:r>
              <a:rPr lang="zh-CN" altLang="en-US" sz="3200" b="1"/>
              <a:t>带默认参数的构造函数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269642F0-34DA-4F7C-AC6C-C58C1C240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8768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000"/>
              <a:t>类的定义格式：</a:t>
            </a: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class &lt;</a:t>
            </a:r>
            <a:r>
              <a:rPr lang="zh-CN" altLang="zh-CN" sz="2000">
                <a:solidFill>
                  <a:srgbClr val="FF0000"/>
                </a:solidFill>
              </a:rPr>
              <a:t>类名</a:t>
            </a:r>
            <a:r>
              <a:rPr lang="en-US" altLang="zh-CN" sz="2000">
                <a:solidFill>
                  <a:srgbClr val="FF0000"/>
                </a:solidFill>
              </a:rPr>
              <a:t>&gt;    </a:t>
            </a:r>
            <a:r>
              <a:rPr lang="en-US" altLang="zh-CN" sz="2000"/>
              <a:t>//</a:t>
            </a:r>
            <a:r>
              <a:rPr lang="zh-CN" altLang="zh-CN" sz="2000"/>
              <a:t>类的说明部分</a:t>
            </a:r>
            <a:r>
              <a:rPr lang="en-US" altLang="zh-CN" sz="2000"/>
              <a:t> </a:t>
            </a:r>
            <a:endParaRPr lang="zh-CN" altLang="zh-CN" sz="2000"/>
          </a:p>
          <a:p>
            <a:pPr eaLnBrk="1" hangingPunct="1"/>
            <a:r>
              <a:rPr lang="en-US" altLang="zh-CN" sz="2000"/>
              <a:t>{   public:         </a:t>
            </a:r>
            <a:endParaRPr lang="zh-CN" altLang="zh-CN" sz="2000"/>
          </a:p>
          <a:p>
            <a:pPr eaLnBrk="1" hangingPunct="1"/>
            <a:r>
              <a:rPr lang="en-US" altLang="zh-CN" sz="2000"/>
              <a:t>        &lt;</a:t>
            </a:r>
            <a:r>
              <a:rPr lang="zh-CN" altLang="zh-CN" sz="2000"/>
              <a:t>公有数据成员和共有成员函数的说明</a:t>
            </a:r>
            <a:r>
              <a:rPr lang="en-US" altLang="zh-CN" sz="2000"/>
              <a:t>&gt; </a:t>
            </a:r>
            <a:endParaRPr lang="zh-CN" altLang="zh-CN" sz="2000"/>
          </a:p>
          <a:p>
            <a:pPr eaLnBrk="1" hangingPunct="1"/>
            <a:r>
              <a:rPr lang="en-US" altLang="zh-CN" sz="2000"/>
              <a:t>    private:</a:t>
            </a:r>
            <a:endParaRPr lang="zh-CN" altLang="zh-CN" sz="2000"/>
          </a:p>
          <a:p>
            <a:pPr eaLnBrk="1" hangingPunct="1"/>
            <a:r>
              <a:rPr lang="en-US" altLang="zh-CN" sz="2000"/>
              <a:t>        &lt;</a:t>
            </a:r>
            <a:r>
              <a:rPr lang="zh-CN" altLang="zh-CN" sz="2000"/>
              <a:t>私有数据成员和私有成员函数的说明</a:t>
            </a:r>
            <a:r>
              <a:rPr lang="en-US" altLang="zh-CN" sz="2000"/>
              <a:t>&gt;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protected:</a:t>
            </a:r>
            <a:endParaRPr lang="zh-CN" altLang="zh-CN" sz="2000"/>
          </a:p>
          <a:p>
            <a:pPr eaLnBrk="1" hangingPunct="1"/>
            <a:r>
              <a:rPr lang="en-US" altLang="zh-CN" sz="2000"/>
              <a:t>        &lt;</a:t>
            </a:r>
            <a:r>
              <a:rPr lang="zh-CN" altLang="zh-CN" sz="2000"/>
              <a:t>保护数据成员和保护成员函数的说明</a:t>
            </a:r>
            <a:r>
              <a:rPr lang="en-US" altLang="zh-CN" sz="2000"/>
              <a:t>&gt;</a:t>
            </a:r>
            <a:endParaRPr lang="zh-CN" altLang="zh-CN" sz="2000"/>
          </a:p>
          <a:p>
            <a:pPr eaLnBrk="1" hangingPunct="1"/>
            <a:r>
              <a:rPr lang="en-US" altLang="zh-CN" sz="2000"/>
              <a:t>};</a:t>
            </a:r>
            <a:endParaRPr lang="zh-CN" altLang="zh-CN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&lt;</a:t>
            </a:r>
            <a:r>
              <a:rPr lang="zh-CN" altLang="zh-CN" sz="2000">
                <a:solidFill>
                  <a:srgbClr val="FF0000"/>
                </a:solidFill>
              </a:rPr>
              <a:t>各个成员函数的实现</a:t>
            </a:r>
            <a:r>
              <a:rPr lang="en-US" altLang="zh-CN" sz="2000">
                <a:solidFill>
                  <a:srgbClr val="FF0000"/>
                </a:solidFill>
              </a:rPr>
              <a:t>&gt;    </a:t>
            </a:r>
            <a:r>
              <a:rPr lang="en-US" altLang="zh-CN" sz="2000"/>
              <a:t>//</a:t>
            </a:r>
            <a:r>
              <a:rPr lang="zh-CN" altLang="zh-CN" sz="2000"/>
              <a:t>类的实现部分</a:t>
            </a:r>
          </a:p>
          <a:p>
            <a:pPr eaLnBrk="1" hangingPunct="1"/>
            <a:r>
              <a:rPr lang="zh-CN" altLang="zh-CN" sz="2000"/>
              <a:t>在类外定义每个成员函数的格式：</a:t>
            </a:r>
          </a:p>
          <a:p>
            <a:pPr eaLnBrk="1" hangingPunct="1"/>
            <a:r>
              <a:rPr lang="zh-CN" altLang="zh-CN" sz="2000"/>
              <a:t>函数类型</a:t>
            </a:r>
            <a:r>
              <a:rPr lang="en-US" altLang="zh-CN" sz="2000"/>
              <a:t>  </a:t>
            </a:r>
            <a:r>
              <a:rPr lang="zh-CN" altLang="zh-CN" sz="2000">
                <a:solidFill>
                  <a:srgbClr val="FF0000"/>
                </a:solidFill>
              </a:rPr>
              <a:t>类名</a:t>
            </a:r>
            <a:r>
              <a:rPr lang="en-US" altLang="zh-CN" sz="2000">
                <a:solidFill>
                  <a:srgbClr val="FF0000"/>
                </a:solidFill>
              </a:rPr>
              <a:t>::</a:t>
            </a:r>
            <a:r>
              <a:rPr lang="zh-CN" altLang="zh-CN" sz="2000"/>
              <a:t>成员函数名</a:t>
            </a:r>
            <a:r>
              <a:rPr lang="en-US" altLang="zh-CN" sz="2000"/>
              <a:t>(</a:t>
            </a:r>
            <a:r>
              <a:rPr lang="zh-CN" altLang="zh-CN" sz="2000"/>
              <a:t>参数表</a:t>
            </a:r>
            <a:r>
              <a:rPr lang="en-US" altLang="zh-CN" sz="2000"/>
              <a:t>)</a:t>
            </a:r>
            <a:endParaRPr lang="zh-CN" altLang="zh-CN" sz="2000"/>
          </a:p>
          <a:p>
            <a:pPr eaLnBrk="1" hangingPunct="1"/>
            <a:r>
              <a:rPr lang="en-US" altLang="zh-CN" sz="2000"/>
              <a:t>{        </a:t>
            </a:r>
            <a:r>
              <a:rPr lang="zh-CN" altLang="zh-CN" sz="2000"/>
              <a:t>函数体</a:t>
            </a:r>
            <a:r>
              <a:rPr lang="en-US" altLang="zh-CN" sz="2000"/>
              <a:t>        }</a:t>
            </a:r>
            <a:endParaRPr lang="zh-CN" altLang="zh-CN" sz="20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F83D895F-8036-45C1-949C-4CF46AC3C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/>
              <a:t>7.1  </a:t>
            </a:r>
            <a:r>
              <a:rPr lang="zh-CN" altLang="en-US" sz="4000" b="1"/>
              <a:t>类的定义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E68B84-568E-4A46-8592-727F3850C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400" dirty="0"/>
              <a:t>【例</a:t>
            </a:r>
            <a:r>
              <a:rPr lang="en-US" altLang="zh-CN" sz="2400" dirty="0"/>
              <a:t>7.8</a:t>
            </a:r>
            <a:r>
              <a:rPr lang="zh-CN" altLang="zh-CN" sz="2400" dirty="0"/>
              <a:t>】改写例</a:t>
            </a:r>
            <a:r>
              <a:rPr lang="en-US" altLang="zh-CN" sz="2400" dirty="0"/>
              <a:t>7.5</a:t>
            </a:r>
            <a:r>
              <a:rPr lang="zh-CN" altLang="zh-CN" sz="2400" dirty="0"/>
              <a:t>，将构造函数定义为带默认参数的构造函数。</a:t>
            </a:r>
          </a:p>
          <a:p>
            <a:r>
              <a:rPr lang="en-US" altLang="zh-CN" sz="2400" dirty="0"/>
              <a:t>#include&lt;iostream&gt;</a:t>
            </a:r>
            <a:endParaRPr lang="zh-CN" altLang="zh-CN" sz="2400" dirty="0"/>
          </a:p>
          <a:p>
            <a:r>
              <a:rPr lang="en-US" altLang="zh-CN" sz="2400" dirty="0"/>
              <a:t>using namespace std;</a:t>
            </a:r>
            <a:endParaRPr lang="zh-CN" altLang="zh-CN" sz="2400" dirty="0"/>
          </a:p>
          <a:p>
            <a:r>
              <a:rPr lang="en-US" altLang="zh-CN" sz="2400" dirty="0"/>
              <a:t>//</a:t>
            </a:r>
            <a:r>
              <a:rPr lang="zh-CN" altLang="zh-CN" sz="2400" dirty="0"/>
              <a:t>类的声明部分</a:t>
            </a:r>
          </a:p>
          <a:p>
            <a:r>
              <a:rPr lang="en-US" altLang="zh-CN" sz="2400" dirty="0"/>
              <a:t>class Date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public: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Date(int=2004, int=1, int=1);</a:t>
            </a:r>
            <a:r>
              <a:rPr lang="en-US" altLang="zh-CN" sz="2400" dirty="0"/>
              <a:t>//</a:t>
            </a:r>
            <a:r>
              <a:rPr lang="zh-CN" altLang="zh-CN" sz="2400" dirty="0"/>
              <a:t>带默认参数的构造函数</a:t>
            </a:r>
          </a:p>
          <a:p>
            <a:r>
              <a:rPr lang="en-US" altLang="zh-CN" sz="2400" dirty="0"/>
              <a:t>    void Show();</a:t>
            </a:r>
            <a:endParaRPr lang="zh-CN" altLang="zh-CN" sz="2400" dirty="0"/>
          </a:p>
          <a:p>
            <a:r>
              <a:rPr lang="en-US" altLang="zh-CN" sz="2400" dirty="0"/>
              <a:t>private:</a:t>
            </a:r>
            <a:endParaRPr lang="zh-CN" altLang="zh-CN" sz="2400" dirty="0"/>
          </a:p>
          <a:p>
            <a:r>
              <a:rPr lang="en-US" altLang="zh-CN" sz="2400" dirty="0"/>
              <a:t>    int year, month, day;</a:t>
            </a:r>
            <a:endParaRPr lang="zh-CN" altLang="zh-CN" sz="2400" dirty="0"/>
          </a:p>
          <a:p>
            <a:r>
              <a:rPr lang="en-US" altLang="zh-CN" sz="2400" dirty="0"/>
              <a:t>};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36D21B-8BC1-45F5-A462-9B738FCF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2000"/>
              <a:t>Date:: Date(int y, int m, int d)</a:t>
            </a:r>
            <a:endParaRPr lang="zh-CN" altLang="zh-CN" sz="2000"/>
          </a:p>
          <a:p>
            <a:r>
              <a:rPr lang="en-US" altLang="zh-CN" sz="2000"/>
              <a:t>{    </a:t>
            </a:r>
          </a:p>
          <a:p>
            <a:r>
              <a:rPr lang="en-US" altLang="zh-CN" sz="2000"/>
              <a:t>    year = y;    month = m;   day = d;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void Date::Show()</a:t>
            </a:r>
            <a:endParaRPr lang="zh-CN" altLang="zh-CN" sz="2000"/>
          </a:p>
          <a:p>
            <a:r>
              <a:rPr lang="en-US" altLang="zh-CN" sz="2000"/>
              <a:t>{</a:t>
            </a:r>
            <a:endParaRPr lang="zh-CN" altLang="zh-CN" sz="2000"/>
          </a:p>
          <a:p>
            <a:r>
              <a:rPr lang="en-US" altLang="zh-CN" sz="2000"/>
              <a:t>    cout&lt;&lt;year&lt;&lt;"."&lt;&lt;month&lt;&lt;"."&lt;&lt;day&lt;&lt;endl;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int main()</a:t>
            </a:r>
            <a:endParaRPr lang="zh-CN" altLang="zh-CN" sz="2000"/>
          </a:p>
          <a:p>
            <a:r>
              <a:rPr lang="en-US" altLang="zh-CN" sz="2000"/>
              <a:t>{  Date t1,t2(2005),t3(2005,2),t4(2005,3,2);</a:t>
            </a:r>
            <a:endParaRPr lang="zh-CN" altLang="zh-CN" sz="2000"/>
          </a:p>
          <a:p>
            <a:r>
              <a:rPr lang="en-US" altLang="zh-CN" sz="2000"/>
              <a:t>    t1.Show();</a:t>
            </a:r>
            <a:endParaRPr lang="zh-CN" altLang="zh-CN" sz="2000"/>
          </a:p>
          <a:p>
            <a:r>
              <a:rPr lang="en-US" altLang="zh-CN" sz="2000"/>
              <a:t>    t2.Show();</a:t>
            </a:r>
            <a:endParaRPr lang="zh-CN" altLang="zh-CN" sz="2000"/>
          </a:p>
          <a:p>
            <a:r>
              <a:rPr lang="en-US" altLang="zh-CN" sz="2000"/>
              <a:t>    t3.Show();</a:t>
            </a:r>
            <a:endParaRPr lang="zh-CN" altLang="zh-CN" sz="2000"/>
          </a:p>
          <a:p>
            <a:r>
              <a:rPr lang="en-US" altLang="zh-CN" sz="2000"/>
              <a:t>    t4.Show();</a:t>
            </a:r>
            <a:endParaRPr lang="zh-CN" altLang="zh-CN" sz="2000"/>
          </a:p>
          <a:p>
            <a:r>
              <a:rPr lang="en-US" altLang="zh-CN" sz="2000"/>
              <a:t>    return 0;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7EC5C-A0ED-45DC-BE73-65E4FDBD8A87}"/>
              </a:ext>
            </a:extLst>
          </p:cNvPr>
          <p:cNvSpPr txBox="1"/>
          <p:nvPr/>
        </p:nvSpPr>
        <p:spPr>
          <a:xfrm>
            <a:off x="7924800" y="838201"/>
            <a:ext cx="2286000" cy="1477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2004.1.1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2005.1.1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2005.2.1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2005.3.2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4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9F202AFC-0CA4-4BE9-A36E-EB8A5987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80B1B1A-C4D5-4152-BDA3-D9EECC272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构造函数与普通的成员函数一样，都可以进行重载。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在创建对象时，根据参数的类型、个数、顺序调用相应的构造函数。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zh-CN" altLang="zh-CN" sz="2400"/>
              <a:t>一个对象只能调用一个构造函数。</a:t>
            </a:r>
            <a:endParaRPr lang="zh-CN" altLang="en-US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例如：</a:t>
            </a:r>
            <a:endParaRPr lang="en-US" altLang="zh-CN" sz="2400"/>
          </a:p>
          <a:p>
            <a:pPr lvl="1"/>
            <a:r>
              <a:rPr lang="en-US" altLang="zh-CN" sz="2000"/>
              <a:t>class Date</a:t>
            </a:r>
            <a:endParaRPr lang="zh-CN" altLang="zh-CN" sz="2000"/>
          </a:p>
          <a:p>
            <a:pPr lvl="1"/>
            <a:r>
              <a:rPr lang="en-US" altLang="zh-CN" sz="2000"/>
              <a:t>{public:</a:t>
            </a:r>
            <a:endParaRPr lang="zh-CN" altLang="zh-CN" sz="2000"/>
          </a:p>
          <a:p>
            <a:pPr lvl="1"/>
            <a:r>
              <a:rPr lang="en-US" altLang="zh-CN" sz="2000">
                <a:sym typeface="Wingdings" panose="05000000000000000000" pitchFamily="2" charset="2"/>
              </a:rPr>
              <a:t></a:t>
            </a:r>
            <a:r>
              <a:rPr lang="en-US" altLang="zh-CN" sz="2000"/>
              <a:t>  Date(int y);              	//1</a:t>
            </a:r>
            <a:r>
              <a:rPr lang="zh-CN" altLang="zh-CN" sz="2000"/>
              <a:t>个</a:t>
            </a:r>
            <a:r>
              <a:rPr lang="en-US" altLang="zh-CN" sz="2000"/>
              <a:t>int</a:t>
            </a:r>
            <a:r>
              <a:rPr lang="zh-CN" altLang="zh-CN" sz="2000"/>
              <a:t>类型参数的构造函数</a:t>
            </a:r>
          </a:p>
          <a:p>
            <a:pPr lvl="1"/>
            <a:r>
              <a:rPr lang="en-US" altLang="zh-CN" sz="2000">
                <a:sym typeface="Wingdings" panose="05000000000000000000" pitchFamily="2" charset="2"/>
              </a:rPr>
              <a:t></a:t>
            </a:r>
            <a:r>
              <a:rPr lang="en-US" altLang="zh-CN" sz="2000"/>
              <a:t>  Date(int y, int m);         	//2</a:t>
            </a:r>
            <a:r>
              <a:rPr lang="zh-CN" altLang="zh-CN" sz="2000"/>
              <a:t>个</a:t>
            </a:r>
            <a:r>
              <a:rPr lang="en-US" altLang="zh-CN" sz="2000"/>
              <a:t>int</a:t>
            </a:r>
            <a:r>
              <a:rPr lang="zh-CN" altLang="zh-CN" sz="2000"/>
              <a:t>类型参数的构造函数</a:t>
            </a:r>
          </a:p>
          <a:p>
            <a:pPr lvl="1"/>
            <a:r>
              <a:rPr lang="en-US" altLang="zh-CN" sz="2000">
                <a:sym typeface="Wingdings" panose="05000000000000000000" pitchFamily="2" charset="2"/>
              </a:rPr>
              <a:t></a:t>
            </a:r>
            <a:r>
              <a:rPr lang="en-US" altLang="zh-CN" sz="2000"/>
              <a:t>  Date(int y, int m, int d); 	//3</a:t>
            </a:r>
            <a:r>
              <a:rPr lang="zh-CN" altLang="zh-CN" sz="2000"/>
              <a:t>个</a:t>
            </a:r>
            <a:r>
              <a:rPr lang="en-US" altLang="zh-CN" sz="2000"/>
              <a:t>int</a:t>
            </a:r>
            <a:r>
              <a:rPr lang="zh-CN" altLang="zh-CN" sz="2000"/>
              <a:t>类型参数的构造函数</a:t>
            </a:r>
          </a:p>
          <a:p>
            <a:pPr lvl="1"/>
            <a:r>
              <a:rPr lang="en-US" altLang="zh-CN" sz="2000"/>
              <a:t>};</a:t>
            </a:r>
            <a:endParaRPr lang="zh-CN" altLang="zh-CN" sz="20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en-US" sz="24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81BDDD-D487-4843-A19B-F5FC32453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7.3.4  </a:t>
            </a:r>
            <a:r>
              <a:rPr lang="zh-CN" altLang="en-US" sz="3200" b="1"/>
              <a:t>重载构造函数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4412409-FE85-4F41-B996-8BA633E45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7.9</a:t>
            </a:r>
            <a:r>
              <a:rPr lang="zh-CN" altLang="zh-CN" sz="2000" dirty="0"/>
              <a:t>】改写例</a:t>
            </a:r>
            <a:r>
              <a:rPr lang="en-US" altLang="zh-CN" sz="2000" dirty="0"/>
              <a:t>7.7</a:t>
            </a:r>
            <a:r>
              <a:rPr lang="zh-CN" altLang="zh-CN" sz="2000" dirty="0"/>
              <a:t>，实现构造函数的重载。</a:t>
            </a:r>
          </a:p>
          <a:p>
            <a:r>
              <a:rPr lang="en-US" altLang="zh-CN" sz="2000" dirty="0"/>
              <a:t>#include&lt;iostream&gt; 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class Date</a:t>
            </a:r>
            <a:endParaRPr lang="zh-CN" altLang="zh-CN" sz="2000" dirty="0"/>
          </a:p>
          <a:p>
            <a:r>
              <a:rPr lang="en-US" altLang="zh-CN" sz="2000" dirty="0"/>
              <a:t>{public:</a:t>
            </a:r>
            <a:endParaRPr lang="zh-CN" altLang="zh-CN" sz="2000" dirty="0"/>
          </a:p>
          <a:p>
            <a:r>
              <a:rPr lang="en-US" altLang="zh-CN" sz="2000" dirty="0"/>
              <a:t>    Date(int y);              		//1</a:t>
            </a:r>
            <a:r>
              <a:rPr lang="zh-CN" altLang="zh-CN" sz="2000" dirty="0"/>
              <a:t>个</a:t>
            </a:r>
            <a:r>
              <a:rPr lang="en-US" altLang="zh-CN" sz="2000" dirty="0"/>
              <a:t>int</a:t>
            </a:r>
            <a:r>
              <a:rPr lang="zh-CN" altLang="zh-CN" sz="2000" dirty="0"/>
              <a:t>类型参数的构造函数</a:t>
            </a:r>
          </a:p>
          <a:p>
            <a:r>
              <a:rPr lang="en-US" altLang="zh-CN" sz="2000" dirty="0"/>
              <a:t>    Date(int y, int m);         	//2</a:t>
            </a:r>
            <a:r>
              <a:rPr lang="zh-CN" altLang="zh-CN" sz="2000" dirty="0"/>
              <a:t>个</a:t>
            </a:r>
            <a:r>
              <a:rPr lang="en-US" altLang="zh-CN" sz="2000" dirty="0"/>
              <a:t>int</a:t>
            </a:r>
            <a:r>
              <a:rPr lang="zh-CN" altLang="zh-CN" sz="2000" dirty="0"/>
              <a:t>类型参数的构造函数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  </a:t>
            </a:r>
            <a:r>
              <a:rPr lang="en-US" altLang="zh-CN" sz="2000" dirty="0"/>
              <a:t>  Date(int y, int m, int d); 	//3</a:t>
            </a:r>
            <a:r>
              <a:rPr lang="zh-CN" altLang="zh-CN" sz="2000" dirty="0"/>
              <a:t>个</a:t>
            </a:r>
            <a:r>
              <a:rPr lang="en-US" altLang="zh-CN" sz="2000" dirty="0"/>
              <a:t>int</a:t>
            </a:r>
            <a:r>
              <a:rPr lang="zh-CN" altLang="zh-CN" sz="2000" dirty="0"/>
              <a:t>类型参数的构造函数</a:t>
            </a:r>
          </a:p>
          <a:p>
            <a:r>
              <a:rPr lang="en-US" altLang="zh-CN" sz="2000" dirty="0"/>
              <a:t>    void Show();</a:t>
            </a:r>
            <a:endParaRPr lang="zh-CN" altLang="zh-CN" sz="2000" dirty="0"/>
          </a:p>
          <a:p>
            <a:r>
              <a:rPr lang="en-US" altLang="zh-CN" sz="2000" dirty="0"/>
              <a:t>private:</a:t>
            </a:r>
            <a:endParaRPr lang="zh-CN" altLang="zh-CN" sz="2000" dirty="0"/>
          </a:p>
          <a:p>
            <a:r>
              <a:rPr lang="en-US" altLang="zh-CN" sz="2000" dirty="0"/>
              <a:t>    int year, month, day;</a:t>
            </a:r>
            <a:endParaRPr lang="zh-CN" altLang="zh-CN" sz="2000" dirty="0"/>
          </a:p>
          <a:p>
            <a:r>
              <a:rPr lang="en-US" altLang="zh-CN" sz="2000" dirty="0"/>
              <a:t>};</a:t>
            </a:r>
            <a:endParaRPr lang="zh-CN" altLang="zh-CN" sz="2000" dirty="0"/>
          </a:p>
          <a:p>
            <a:r>
              <a:rPr lang="en-US" altLang="zh-CN" sz="2000" dirty="0"/>
              <a:t>Date::Date(int y) </a:t>
            </a:r>
            <a:endParaRPr lang="zh-CN" altLang="zh-CN" sz="2000" dirty="0"/>
          </a:p>
          <a:p>
            <a:r>
              <a:rPr lang="en-US" altLang="zh-CN" sz="2000" dirty="0"/>
              <a:t>{   year= </a:t>
            </a:r>
            <a:r>
              <a:rPr lang="en-US" altLang="zh-CN" sz="2000" dirty="0" err="1"/>
              <a:t>y;month</a:t>
            </a:r>
            <a:r>
              <a:rPr lang="en-US" altLang="zh-CN" sz="2000" dirty="0"/>
              <a:t>=day=1;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&lt;&lt;"1</a:t>
            </a:r>
            <a:r>
              <a:rPr lang="zh-CN" altLang="zh-CN" sz="2000" dirty="0"/>
              <a:t>个参数的构造函数已被调用。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1C74DC5-F005-4F52-8FC2-7CBB8DCF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Date::Date(int y, int m)</a:t>
            </a:r>
            <a:endParaRPr lang="zh-CN" altLang="zh-CN" sz="2000" dirty="0"/>
          </a:p>
          <a:p>
            <a:r>
              <a:rPr lang="en-US" altLang="zh-CN" sz="2000" dirty="0"/>
              <a:t>{   year= </a:t>
            </a:r>
            <a:r>
              <a:rPr lang="en-US" altLang="zh-CN" sz="2000" dirty="0" err="1"/>
              <a:t>y;month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m;day</a:t>
            </a:r>
            <a:r>
              <a:rPr lang="en-US" altLang="zh-CN" sz="2000" dirty="0"/>
              <a:t>=1;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&lt;&lt;"2</a:t>
            </a:r>
            <a:r>
              <a:rPr lang="zh-CN" altLang="zh-CN" sz="2000" dirty="0"/>
              <a:t>个参数的构造函数已被调用。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Date:: Date(int y, int m, int d)</a:t>
            </a:r>
            <a:endParaRPr lang="zh-CN" altLang="zh-CN" sz="2000" dirty="0"/>
          </a:p>
          <a:p>
            <a:r>
              <a:rPr lang="en-US" altLang="zh-CN" sz="2000" dirty="0"/>
              <a:t>{   year = y;    month = m;   day = d;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&lt;&lt;"3</a:t>
            </a:r>
            <a:r>
              <a:rPr lang="zh-CN" altLang="zh-CN" sz="2000" dirty="0"/>
              <a:t>个参数的构造函数已被调用。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void Date::Show()</a:t>
            </a:r>
            <a:endParaRPr lang="zh-CN" altLang="zh-CN" sz="2000" dirty="0"/>
          </a:p>
          <a:p>
            <a:r>
              <a:rPr lang="en-US" altLang="zh-CN" sz="2000" dirty="0"/>
              <a:t>{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&lt;&lt;year&lt;&lt;"."&lt;&lt;month&lt;&lt;"."&lt;&lt;day&lt;&lt;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}</a:t>
            </a:r>
            <a:endParaRPr lang="zh-CN" altLang="zh-CN" sz="2000" dirty="0"/>
          </a:p>
          <a:p>
            <a:r>
              <a:rPr lang="en-US" altLang="zh-CN" sz="2000" dirty="0"/>
              <a:t>int main()</a:t>
            </a:r>
            <a:endParaRPr lang="zh-CN" altLang="zh-CN" sz="2000" dirty="0"/>
          </a:p>
          <a:p>
            <a:r>
              <a:rPr lang="en-US" altLang="zh-CN" sz="2000" dirty="0"/>
              <a:t>{   Date t1(2005),t2(2005,2),t3(2005,3,2);</a:t>
            </a:r>
            <a:endParaRPr lang="zh-CN" altLang="zh-CN" sz="2000" dirty="0"/>
          </a:p>
          <a:p>
            <a:r>
              <a:rPr lang="en-US" altLang="zh-CN" sz="2000" dirty="0"/>
              <a:t>    t1.Show();      t2.Show();</a:t>
            </a:r>
            <a:endParaRPr lang="zh-CN" altLang="zh-CN" sz="2000" dirty="0"/>
          </a:p>
          <a:p>
            <a:r>
              <a:rPr lang="en-US" altLang="zh-CN" sz="2000" dirty="0"/>
              <a:t>    t3.Show();</a:t>
            </a:r>
            <a:endParaRPr lang="zh-CN" altLang="zh-CN" sz="2000" dirty="0"/>
          </a:p>
          <a:p>
            <a:r>
              <a:rPr lang="en-US" altLang="zh-CN" sz="2000" dirty="0"/>
              <a:t>    return 0;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1552A-028D-4AB9-8FA3-E9E65996DE1C}"/>
              </a:ext>
            </a:extLst>
          </p:cNvPr>
          <p:cNvSpPr txBox="1"/>
          <p:nvPr/>
        </p:nvSpPr>
        <p:spPr>
          <a:xfrm>
            <a:off x="7162800" y="762000"/>
            <a:ext cx="3124200" cy="2032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1</a:t>
            </a:r>
            <a:r>
              <a:rPr lang="zh-CN" altLang="zh-CN" dirty="0">
                <a:latin typeface="Arial" charset="0"/>
              </a:rPr>
              <a:t>个参数的构造函数已被调用。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</a:t>
            </a:r>
            <a:r>
              <a:rPr lang="zh-CN" altLang="zh-CN" dirty="0">
                <a:latin typeface="Arial" charset="0"/>
              </a:rPr>
              <a:t>个参数的构造函数已被调用。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3</a:t>
            </a:r>
            <a:r>
              <a:rPr lang="zh-CN" altLang="zh-CN" dirty="0">
                <a:latin typeface="Arial" charset="0"/>
              </a:rPr>
              <a:t>个参数的构造函数已被调用。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2005.1.1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2005.2.1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2005.3.2</a:t>
            </a:r>
            <a:endParaRPr lang="zh-CN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59025F9-5CE1-4E52-9D81-DD30A91C4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82296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在重载构造函数的同时定义带默认参数的构造函数，有可能产生二义性。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class Date</a:t>
            </a:r>
            <a:endParaRPr lang="zh-CN" altLang="zh-CN" sz="2000" dirty="0"/>
          </a:p>
          <a:p>
            <a:pPr lvl="1">
              <a:defRPr/>
            </a:pPr>
            <a:r>
              <a:rPr lang="en-US" altLang="zh-CN" sz="2000" dirty="0"/>
              <a:t>{public:</a:t>
            </a:r>
            <a:endParaRPr lang="zh-CN" altLang="zh-CN" sz="2000" dirty="0"/>
          </a:p>
          <a:p>
            <a:pPr lvl="1">
              <a:defRPr/>
            </a:pPr>
            <a:r>
              <a:rPr lang="en-US" altLang="zh-CN" sz="2000" dirty="0">
                <a:sym typeface="Wingdings"/>
              </a:rPr>
              <a:t>     </a:t>
            </a:r>
            <a:r>
              <a:rPr lang="en-US" altLang="zh-CN" sz="2000" dirty="0"/>
              <a:t>Date(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y);              	</a:t>
            </a:r>
            <a:endParaRPr lang="en-US" altLang="zh-CN" sz="2000" dirty="0">
              <a:sym typeface="Wingdings"/>
            </a:endParaRPr>
          </a:p>
          <a:p>
            <a:pPr lvl="1">
              <a:defRPr/>
            </a:pPr>
            <a:r>
              <a:rPr lang="en-US" altLang="zh-CN" sz="2000" dirty="0">
                <a:sym typeface="Wingdings"/>
              </a:rPr>
              <a:t>     </a:t>
            </a:r>
            <a:r>
              <a:rPr lang="en-US" altLang="zh-CN" sz="2000" dirty="0"/>
              <a:t>Date(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m);         	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  Date(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y=2000,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m=4,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d=5); </a:t>
            </a:r>
            <a:r>
              <a:rPr lang="en-US" altLang="zh-CN" sz="2000" dirty="0"/>
              <a:t>	</a:t>
            </a:r>
          </a:p>
          <a:p>
            <a:pPr lvl="1">
              <a:defRPr/>
            </a:pPr>
            <a:r>
              <a:rPr lang="en-US" altLang="zh-CN" sz="2000" dirty="0"/>
              <a:t>};</a:t>
            </a:r>
          </a:p>
          <a:p>
            <a:pPr lvl="1">
              <a:defRPr/>
            </a:pPr>
            <a:r>
              <a:rPr lang="en-US" altLang="zh-CN" sz="2000" dirty="0"/>
              <a:t>Date   d(2017);      </a:t>
            </a:r>
            <a:endParaRPr lang="zh-CN" altLang="zh-CN" sz="20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// </a:t>
            </a:r>
            <a:r>
              <a:rPr lang="zh-CN" altLang="en-US" sz="2400" dirty="0"/>
              <a:t>对象</a:t>
            </a:r>
            <a:r>
              <a:rPr lang="en-US" altLang="zh-CN" sz="2400" dirty="0"/>
              <a:t>d</a:t>
            </a:r>
            <a:r>
              <a:rPr lang="zh-CN" altLang="en-US" sz="2400" dirty="0"/>
              <a:t>可以调用第</a:t>
            </a:r>
            <a:r>
              <a:rPr lang="en-US" altLang="zh-CN" sz="2400" dirty="0"/>
              <a:t>1</a:t>
            </a:r>
            <a:r>
              <a:rPr lang="zh-CN" altLang="en-US" sz="2400" dirty="0"/>
              <a:t>个或第</a:t>
            </a:r>
            <a:r>
              <a:rPr lang="en-US" altLang="zh-CN" sz="2400" dirty="0"/>
              <a:t>3</a:t>
            </a:r>
            <a:r>
              <a:rPr lang="zh-CN" altLang="en-US" sz="2400" dirty="0"/>
              <a:t>个形式构造函数！！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AD59017-32E3-4629-948E-AB5839D9E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7.3.4  </a:t>
            </a:r>
            <a:r>
              <a:rPr lang="zh-CN" altLang="en-US" sz="3200" b="1"/>
              <a:t>重载构造函数</a:t>
            </a:r>
          </a:p>
        </p:txBody>
      </p:sp>
      <p:sp>
        <p:nvSpPr>
          <p:cNvPr id="4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4CE00CC9-A3D8-4324-90C1-9883E147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435A502-800F-440A-BF05-AD854BD9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复制构造函数的功能</a:t>
            </a:r>
            <a:r>
              <a:rPr lang="zh-CN" altLang="en-US" sz="2400" dirty="0"/>
              <a:t>：</a:t>
            </a:r>
            <a:r>
              <a:rPr lang="zh-CN" altLang="zh-CN" sz="2400" dirty="0"/>
              <a:t>用一个已知的对象来初始化另一个同类的对象</a:t>
            </a:r>
            <a:r>
              <a:rPr lang="zh-CN" altLang="en-US" sz="2400" dirty="0"/>
              <a:t>，</a:t>
            </a:r>
            <a:r>
              <a:rPr lang="zh-CN" altLang="zh-CN" sz="2400" dirty="0"/>
              <a:t>将已知对象的数据成员的值复制给正在创建的另一个同类的对象。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复制构造函数特点：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）函数名与类名相同，并且该函数没有返回值。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）该函数只有一个参数，并且是同类对象的引用。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）每个类都必须有一个复制构造函数。如果类中没有定义，则系统会自动生成一个默认复制构造函数。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9B497D2-E3C6-4BE6-A7FF-701558FF2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7.3.5  </a:t>
            </a:r>
            <a:r>
              <a:rPr lang="zh-CN" altLang="en-US" sz="3200" b="1"/>
              <a:t>复制构造函数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21148F5-A3BB-4677-B456-6F5F61385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复制构造函数定义格式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&lt;</a:t>
            </a:r>
            <a:r>
              <a:rPr lang="zh-CN" altLang="zh-CN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&gt;::&lt;</a:t>
            </a:r>
            <a:r>
              <a:rPr lang="zh-CN" altLang="zh-CN" sz="2400" dirty="0">
                <a:solidFill>
                  <a:srgbClr val="FF0000"/>
                </a:solidFill>
              </a:rPr>
              <a:t>复制构造函数名</a:t>
            </a:r>
            <a:r>
              <a:rPr lang="en-US" altLang="zh-CN" sz="2400" dirty="0">
                <a:solidFill>
                  <a:srgbClr val="FF0000"/>
                </a:solidFill>
              </a:rPr>
              <a:t>&gt;(</a:t>
            </a:r>
            <a:r>
              <a:rPr lang="en-US" altLang="zh-CN" sz="2400" dirty="0" err="1">
                <a:solidFill>
                  <a:srgbClr val="FF0000"/>
                </a:solidFill>
              </a:rPr>
              <a:t>const</a:t>
            </a:r>
            <a:r>
              <a:rPr lang="en-US" altLang="zh-CN" sz="2400" dirty="0">
                <a:solidFill>
                  <a:srgbClr val="FF0000"/>
                </a:solidFill>
              </a:rPr>
              <a:t> &lt;</a:t>
            </a:r>
            <a:r>
              <a:rPr lang="zh-CN" altLang="zh-CN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&gt;&amp; &lt;</a:t>
            </a:r>
            <a:r>
              <a:rPr lang="zh-CN" altLang="zh-CN" sz="2400" dirty="0">
                <a:solidFill>
                  <a:srgbClr val="FF0000"/>
                </a:solidFill>
              </a:rPr>
              <a:t>引用名</a:t>
            </a:r>
            <a:r>
              <a:rPr lang="en-US" altLang="zh-CN" sz="2400" dirty="0">
                <a:solidFill>
                  <a:srgbClr val="FF0000"/>
                </a:solidFill>
              </a:rPr>
              <a:t>&gt;) 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是一个类型修饰符，被它修饰的对象是一个不能被更新的常量。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复制构造函数在以下</a:t>
            </a:r>
            <a:r>
              <a:rPr lang="en-US" altLang="zh-CN" sz="2400" dirty="0"/>
              <a:t>3</a:t>
            </a:r>
            <a:r>
              <a:rPr lang="zh-CN" altLang="zh-CN" sz="2400" dirty="0"/>
              <a:t>种情况下被系统自动调用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）当用类的一个对象去初始化该类的另一个对象时，系统自动调用复制构造函数。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）当对象作为函数参数时，系统自动调用复制构造函数。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）当对象作为函数返回值时，系统自动调用复制构造函数。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89BC005-0EF1-4E37-AC3C-BB37AF4D0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7.3.5  </a:t>
            </a:r>
            <a:r>
              <a:rPr lang="zh-CN" altLang="en-US" sz="3200" b="1"/>
              <a:t>复制构造函数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CEE321-4098-4909-936F-A206CE9D2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7.10</a:t>
            </a:r>
            <a:r>
              <a:rPr lang="zh-CN" altLang="zh-CN" sz="2000" dirty="0"/>
              <a:t>】复制构造函数</a:t>
            </a:r>
            <a:r>
              <a:rPr lang="en-US" altLang="zh-CN" sz="2000" dirty="0"/>
              <a:t>3</a:t>
            </a:r>
            <a:r>
              <a:rPr lang="zh-CN" altLang="zh-CN" sz="2000" dirty="0"/>
              <a:t>种调用机制的实例。</a:t>
            </a:r>
          </a:p>
          <a:p>
            <a:r>
              <a:rPr lang="en-US" altLang="zh-CN" sz="2000" dirty="0"/>
              <a:t>#include&lt;iostream&gt;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class Date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public:</a:t>
            </a:r>
            <a:endParaRPr lang="zh-CN" altLang="zh-CN" sz="2000" dirty="0"/>
          </a:p>
          <a:p>
            <a:r>
              <a:rPr lang="en-US" altLang="zh-CN" sz="2000" dirty="0"/>
              <a:t>    Date(int y=2000, int m=2, int d=2);     	//</a:t>
            </a:r>
            <a:r>
              <a:rPr lang="zh-CN" altLang="zh-CN" sz="2000" dirty="0"/>
              <a:t>带默认参数的构造函数</a:t>
            </a:r>
          </a:p>
          <a:p>
            <a:r>
              <a:rPr lang="en-US" altLang="zh-CN" sz="2000" dirty="0"/>
              <a:t>    Date(const Date&amp; t);                 		//</a:t>
            </a:r>
            <a:r>
              <a:rPr lang="zh-CN" altLang="zh-CN" sz="2000" dirty="0"/>
              <a:t>复制构造函数</a:t>
            </a:r>
          </a:p>
          <a:p>
            <a:r>
              <a:rPr lang="en-US" altLang="zh-CN" sz="2000" dirty="0"/>
              <a:t>    void Show();</a:t>
            </a:r>
            <a:endParaRPr lang="zh-CN" altLang="zh-CN" sz="2000" dirty="0"/>
          </a:p>
          <a:p>
            <a:r>
              <a:rPr lang="en-US" altLang="zh-CN" sz="2000" dirty="0"/>
              <a:t>private:</a:t>
            </a:r>
            <a:endParaRPr lang="zh-CN" altLang="zh-CN" sz="2000" dirty="0"/>
          </a:p>
          <a:p>
            <a:r>
              <a:rPr lang="en-US" altLang="zh-CN" sz="2000" dirty="0"/>
              <a:t>    int year, month, day;</a:t>
            </a:r>
            <a:endParaRPr lang="zh-CN" altLang="zh-CN" sz="2000" dirty="0"/>
          </a:p>
          <a:p>
            <a:r>
              <a:rPr lang="en-US" altLang="zh-CN" sz="2000" dirty="0"/>
              <a:t>};</a:t>
            </a:r>
            <a:endParaRPr lang="zh-CN" altLang="zh-CN" sz="2000" dirty="0"/>
          </a:p>
          <a:p>
            <a:r>
              <a:rPr lang="en-US" altLang="zh-CN" sz="2000" dirty="0"/>
              <a:t>Date:: Date(int y, int m, int d)</a:t>
            </a:r>
            <a:endParaRPr lang="zh-CN" altLang="zh-CN" sz="2000" dirty="0"/>
          </a:p>
          <a:p>
            <a:r>
              <a:rPr lang="en-US" altLang="zh-CN" sz="2000" dirty="0"/>
              <a:t>{   year = y;     month = m;   day = d;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带默认参数的构造函数已被调用。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6B72607-D166-4D81-86D8-AB1B51394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2000"/>
              <a:t>Date:: Date(const Date &amp;t)</a:t>
            </a:r>
            <a:endParaRPr lang="zh-CN" altLang="zh-CN" sz="2000"/>
          </a:p>
          <a:p>
            <a:r>
              <a:rPr lang="en-US" altLang="zh-CN" sz="2000"/>
              <a:t>{   year = t.year ;   month = t.month ;  day = t.day ;</a:t>
            </a:r>
            <a:endParaRPr lang="zh-CN" altLang="zh-CN" sz="2000"/>
          </a:p>
          <a:p>
            <a:r>
              <a:rPr lang="en-US" altLang="zh-CN" sz="2000"/>
              <a:t>    cout&lt;&lt;"</a:t>
            </a:r>
            <a:r>
              <a:rPr lang="zh-CN" altLang="zh-CN" sz="2000"/>
              <a:t>复制构造函数已被调用。</a:t>
            </a:r>
            <a:r>
              <a:rPr lang="en-US" altLang="zh-CN" sz="2000"/>
              <a:t>\n";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void Date::Show()</a:t>
            </a:r>
            <a:endParaRPr lang="zh-CN" altLang="zh-CN" sz="2000"/>
          </a:p>
          <a:p>
            <a:r>
              <a:rPr lang="en-US" altLang="zh-CN" sz="2000"/>
              <a:t>{   cout&lt;&lt;year&lt;&lt;"."&lt;&lt;month&lt;&lt;"."&lt;&lt;day&lt;&lt;endl;   }</a:t>
            </a:r>
            <a:endParaRPr lang="zh-CN" altLang="zh-CN" sz="2000"/>
          </a:p>
          <a:p>
            <a:r>
              <a:rPr lang="en-US" altLang="zh-CN" sz="2000"/>
              <a:t>void fun1(Date t) //</a:t>
            </a:r>
            <a:r>
              <a:rPr lang="zh-CN" altLang="zh-CN" sz="2000"/>
              <a:t>第</a:t>
            </a:r>
            <a:r>
              <a:rPr lang="en-US" altLang="zh-CN" sz="2000"/>
              <a:t>2</a:t>
            </a:r>
            <a:r>
              <a:rPr lang="zh-CN" altLang="zh-CN" sz="2000"/>
              <a:t>种情况，函数参数为类的对象</a:t>
            </a:r>
          </a:p>
          <a:p>
            <a:r>
              <a:rPr lang="en-US" altLang="zh-CN" sz="2000"/>
              <a:t>{</a:t>
            </a:r>
            <a:endParaRPr lang="zh-CN" altLang="zh-CN" sz="2000"/>
          </a:p>
          <a:p>
            <a:r>
              <a:rPr lang="en-US" altLang="zh-CN" sz="2000"/>
              <a:t>	cout&lt;&lt;"</a:t>
            </a:r>
            <a:r>
              <a:rPr lang="zh-CN" altLang="zh-CN" sz="2000"/>
              <a:t>开始执行</a:t>
            </a:r>
            <a:r>
              <a:rPr lang="en-US" altLang="zh-CN" sz="2000"/>
              <a:t>fun1</a:t>
            </a:r>
            <a:r>
              <a:rPr lang="zh-CN" altLang="zh-CN" sz="2000"/>
              <a:t>函数：</a:t>
            </a:r>
            <a:r>
              <a:rPr lang="en-US" altLang="zh-CN" sz="2000"/>
              <a:t>"&lt;&lt;endl;</a:t>
            </a:r>
            <a:endParaRPr lang="zh-CN" altLang="zh-CN" sz="2000"/>
          </a:p>
          <a:p>
            <a:r>
              <a:rPr lang="en-US" altLang="zh-CN" sz="2000"/>
              <a:t>	t.Show();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Date fun2() //</a:t>
            </a:r>
            <a:r>
              <a:rPr lang="zh-CN" altLang="zh-CN" sz="2000"/>
              <a:t>第</a:t>
            </a:r>
            <a:r>
              <a:rPr lang="en-US" altLang="zh-CN" sz="2000"/>
              <a:t>3</a:t>
            </a:r>
            <a:r>
              <a:rPr lang="zh-CN" altLang="zh-CN" sz="2000"/>
              <a:t>种情况，函数的返回值为类的对象</a:t>
            </a:r>
          </a:p>
          <a:p>
            <a:r>
              <a:rPr lang="en-US" altLang="zh-CN" sz="2000"/>
              <a:t>{	cout&lt;&lt;"</a:t>
            </a:r>
            <a:r>
              <a:rPr lang="zh-CN" altLang="zh-CN" sz="2000"/>
              <a:t>开始执行</a:t>
            </a:r>
            <a:r>
              <a:rPr lang="en-US" altLang="zh-CN" sz="2000"/>
              <a:t>fun2</a:t>
            </a:r>
            <a:r>
              <a:rPr lang="zh-CN" altLang="zh-CN" sz="2000"/>
              <a:t>函数：</a:t>
            </a:r>
            <a:r>
              <a:rPr lang="en-US" altLang="zh-CN" sz="2000"/>
              <a:t>"&lt;&lt;endl;</a:t>
            </a:r>
            <a:endParaRPr lang="zh-CN" altLang="zh-CN" sz="2000"/>
          </a:p>
          <a:p>
            <a:r>
              <a:rPr lang="en-US" altLang="zh-CN" sz="2000"/>
              <a:t>	Date t(2010,4,4);</a:t>
            </a:r>
            <a:endParaRPr lang="zh-CN" altLang="zh-CN" sz="2000"/>
          </a:p>
          <a:p>
            <a:r>
              <a:rPr lang="en-US" altLang="zh-CN" sz="2000"/>
              <a:t>	return t;</a:t>
            </a:r>
            <a:endParaRPr lang="zh-CN" altLang="zh-CN" sz="2000"/>
          </a:p>
          <a:p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ECB5D34-EF3E-4C5D-881A-54A4D6EC2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876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000"/>
              <a:t>类定义</a:t>
            </a:r>
            <a:r>
              <a:rPr lang="zh-CN" altLang="en-US" sz="2000"/>
              <a:t>说明</a:t>
            </a:r>
            <a:r>
              <a:rPr lang="zh-CN" altLang="zh-CN" sz="2000"/>
              <a:t>：</a:t>
            </a:r>
            <a:endParaRPr lang="en-US" altLang="zh-CN" sz="20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/>
              <a:t>class</a:t>
            </a:r>
            <a:r>
              <a:rPr lang="zh-CN" altLang="zh-CN" sz="2000"/>
              <a:t>是定义类的关键字，</a:t>
            </a:r>
            <a:r>
              <a:rPr lang="en-US" altLang="zh-CN" sz="2000"/>
              <a:t>&lt;</a:t>
            </a:r>
            <a:r>
              <a:rPr lang="zh-CN" altLang="zh-CN" sz="2000"/>
              <a:t>类名</a:t>
            </a:r>
            <a:r>
              <a:rPr lang="en-US" altLang="zh-CN" sz="2000"/>
              <a:t>&gt;</a:t>
            </a:r>
            <a:r>
              <a:rPr lang="zh-CN" altLang="zh-CN" sz="2000"/>
              <a:t>是用户定义类的标识符，应符合</a:t>
            </a:r>
            <a:r>
              <a:rPr lang="en-US" altLang="zh-CN" sz="2000"/>
              <a:t>C++</a:t>
            </a:r>
            <a:r>
              <a:rPr lang="zh-CN" altLang="zh-CN" sz="2000"/>
              <a:t>标识符的命名规则。</a:t>
            </a:r>
            <a:endParaRPr lang="en-US" altLang="zh-CN" sz="200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000"/>
              <a:t>为了实现数据的隐蔽，对类中所有成员设定访问权限。访问权限被分为</a:t>
            </a:r>
            <a:r>
              <a:rPr lang="en-US" altLang="zh-CN" sz="2000"/>
              <a:t>3</a:t>
            </a:r>
            <a:r>
              <a:rPr lang="zh-CN" altLang="zh-CN" sz="2000"/>
              <a:t>种</a:t>
            </a:r>
            <a:r>
              <a:rPr lang="zh-CN" altLang="en-US" sz="2000"/>
              <a:t>：</a:t>
            </a:r>
            <a:endParaRPr lang="zh-CN" altLang="zh-CN" sz="2000"/>
          </a:p>
          <a:p>
            <a:pPr eaLnBrk="1" hangingPunct="1"/>
            <a:r>
              <a:rPr lang="zh-CN" altLang="zh-CN" sz="2000"/>
              <a:t>（</a:t>
            </a:r>
            <a:r>
              <a:rPr lang="en-US" altLang="zh-CN" sz="2000"/>
              <a:t>1</a:t>
            </a:r>
            <a:r>
              <a:rPr lang="zh-CN" altLang="zh-CN" sz="2000"/>
              <a:t>）</a:t>
            </a:r>
            <a:r>
              <a:rPr lang="en-US" altLang="zh-CN" sz="2000"/>
              <a:t>public</a:t>
            </a:r>
            <a:r>
              <a:rPr lang="zh-CN" altLang="zh-CN" sz="2000"/>
              <a:t>：公有访问权限。它是类提供给用户的功能接口。公有成员不仅可以被类中的成员函数访问，还可以在类外通过对象进行访问。</a:t>
            </a:r>
            <a:endParaRPr lang="en-US" altLang="zh-CN" sz="2000"/>
          </a:p>
          <a:p>
            <a:pPr eaLnBrk="1" hangingPunct="1"/>
            <a:r>
              <a:rPr lang="zh-CN" altLang="zh-CN" sz="2000"/>
              <a:t>（</a:t>
            </a:r>
            <a:r>
              <a:rPr lang="en-US" altLang="zh-CN" sz="2000"/>
              <a:t>2</a:t>
            </a:r>
            <a:r>
              <a:rPr lang="zh-CN" altLang="zh-CN" sz="2000"/>
              <a:t>）</a:t>
            </a:r>
            <a:r>
              <a:rPr lang="en-US" altLang="zh-CN" sz="2000"/>
              <a:t>private</a:t>
            </a:r>
            <a:r>
              <a:rPr lang="zh-CN" altLang="zh-CN" sz="2000"/>
              <a:t>：私有访问权限。通常被声明为私有成员的是一些数据成员。私有成员只能被类中的成员函数或经特殊说明的函数访问，</a:t>
            </a:r>
            <a:r>
              <a:rPr lang="zh-CN" altLang="en-US" sz="2000"/>
              <a:t>不能</a:t>
            </a:r>
            <a:r>
              <a:rPr lang="zh-CN" altLang="zh-CN" sz="2000"/>
              <a:t>在类外通过对象加以访问。</a:t>
            </a:r>
          </a:p>
          <a:p>
            <a:pPr eaLnBrk="1" hangingPunct="1"/>
            <a:r>
              <a:rPr lang="zh-CN" altLang="zh-CN" sz="2000"/>
              <a:t>（</a:t>
            </a:r>
            <a:r>
              <a:rPr lang="en-US" altLang="zh-CN" sz="2000"/>
              <a:t>3</a:t>
            </a:r>
            <a:r>
              <a:rPr lang="zh-CN" altLang="zh-CN" sz="2000"/>
              <a:t>）</a:t>
            </a:r>
            <a:r>
              <a:rPr lang="en-US" altLang="zh-CN" sz="2000"/>
              <a:t>protected</a:t>
            </a:r>
            <a:r>
              <a:rPr lang="zh-CN" altLang="zh-CN" sz="2000"/>
              <a:t>：保护访问权限。保护成员，一般情况下与私有成员含义相同，</a:t>
            </a:r>
            <a:r>
              <a:rPr lang="zh-CN" altLang="en-US" sz="2000"/>
              <a:t>但</a:t>
            </a:r>
            <a:r>
              <a:rPr lang="zh-CN" altLang="zh-CN" sz="2000"/>
              <a:t>在继承中该类的派生类的成员是可以访问的，这是它与私有成员的区别。</a:t>
            </a:r>
          </a:p>
          <a:p>
            <a:pPr eaLnBrk="1" hangingPunct="1"/>
            <a:endParaRPr lang="zh-CN" altLang="zh-CN" sz="2000"/>
          </a:p>
          <a:p>
            <a:pPr eaLnBrk="1" hangingPunct="1"/>
            <a:endParaRPr lang="zh-CN" altLang="zh-CN" sz="2000"/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F408C6CD-D5B0-4DA9-8E1E-F285C9FCA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/>
              <a:t>7.1  </a:t>
            </a:r>
            <a:r>
              <a:rPr lang="zh-CN" altLang="en-US" sz="4000" b="1"/>
              <a:t>类的定义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ECC2379-3DDB-4838-A3C7-5C6572C75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457200"/>
            <a:ext cx="8534400" cy="6324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2000"/>
              <a:t>int main()</a:t>
            </a:r>
            <a:endParaRPr lang="zh-CN" altLang="zh-CN" sz="2000"/>
          </a:p>
          <a:p>
            <a:r>
              <a:rPr lang="en-US" altLang="zh-CN" sz="2000"/>
              <a:t>{    Date t1(2005,10);      </a:t>
            </a:r>
          </a:p>
          <a:p>
            <a:r>
              <a:rPr lang="en-US" altLang="zh-CN" sz="2000"/>
              <a:t>     t1.Show();</a:t>
            </a:r>
            <a:endParaRPr lang="zh-CN" altLang="zh-CN" sz="2000"/>
          </a:p>
          <a:p>
            <a:r>
              <a:rPr lang="en-US" altLang="zh-CN" sz="2000"/>
              <a:t>	cout&lt;&lt;"************* </a:t>
            </a:r>
            <a:r>
              <a:rPr lang="zh-CN" altLang="zh-CN" sz="2000"/>
              <a:t>第一种情况 </a:t>
            </a:r>
            <a:r>
              <a:rPr lang="en-US" altLang="zh-CN" sz="2000"/>
              <a:t>***************"&lt;&lt;endl;</a:t>
            </a:r>
            <a:endParaRPr lang="zh-CN" altLang="zh-CN" sz="2000"/>
          </a:p>
          <a:p>
            <a:r>
              <a:rPr lang="en-US" altLang="zh-CN" sz="2000"/>
              <a:t>     Date t2(t1);</a:t>
            </a:r>
            <a:endParaRPr lang="zh-CN" altLang="zh-CN" sz="2000"/>
          </a:p>
          <a:p>
            <a:r>
              <a:rPr lang="en-US" altLang="zh-CN" sz="2000"/>
              <a:t>     t2.Show();</a:t>
            </a:r>
            <a:endParaRPr lang="zh-CN" altLang="zh-CN" sz="2000"/>
          </a:p>
          <a:p>
            <a:r>
              <a:rPr lang="en-US" altLang="zh-CN" sz="2000"/>
              <a:t>	cout&lt;&lt;"************* </a:t>
            </a:r>
            <a:r>
              <a:rPr lang="zh-CN" altLang="zh-CN" sz="2000"/>
              <a:t>第二种情况 </a:t>
            </a:r>
            <a:r>
              <a:rPr lang="en-US" altLang="zh-CN" sz="2000"/>
              <a:t>***************"&lt;&lt;endl;</a:t>
            </a:r>
            <a:endParaRPr lang="zh-CN" altLang="zh-CN" sz="2000"/>
          </a:p>
          <a:p>
            <a:r>
              <a:rPr lang="en-US" altLang="zh-CN" sz="2000"/>
              <a:t>	cout&lt;&lt;"</a:t>
            </a:r>
            <a:r>
              <a:rPr lang="zh-CN" altLang="zh-CN" sz="2000"/>
              <a:t>调用</a:t>
            </a:r>
            <a:r>
              <a:rPr lang="en-US" altLang="zh-CN" sz="2000"/>
              <a:t>fun1</a:t>
            </a:r>
            <a:r>
              <a:rPr lang="zh-CN" altLang="zh-CN" sz="2000"/>
              <a:t>函数：</a:t>
            </a:r>
            <a:r>
              <a:rPr lang="en-US" altLang="zh-CN" sz="2000"/>
              <a:t>"&lt;&lt;endl;</a:t>
            </a:r>
            <a:endParaRPr lang="zh-CN" altLang="zh-CN" sz="2000"/>
          </a:p>
          <a:p>
            <a:r>
              <a:rPr lang="en-US" altLang="zh-CN" sz="2000">
                <a:sym typeface="Wingdings" panose="05000000000000000000" pitchFamily="2" charset="2"/>
              </a:rPr>
              <a:t>  </a:t>
            </a:r>
            <a:r>
              <a:rPr lang="en-US" altLang="zh-CN" sz="2000"/>
              <a:t>   fun1(t1);</a:t>
            </a:r>
            <a:endParaRPr lang="zh-CN" altLang="zh-CN" sz="2000"/>
          </a:p>
          <a:p>
            <a:r>
              <a:rPr lang="en-US" altLang="zh-CN" sz="2000"/>
              <a:t>	cout&lt;&lt;"*************** </a:t>
            </a:r>
            <a:r>
              <a:rPr lang="zh-CN" altLang="zh-CN" sz="2000"/>
              <a:t>第三种情况 </a:t>
            </a:r>
            <a:r>
              <a:rPr lang="en-US" altLang="zh-CN" sz="2000"/>
              <a:t>***************"&lt;&lt;endl;</a:t>
            </a:r>
            <a:endParaRPr lang="zh-CN" altLang="zh-CN" sz="2000"/>
          </a:p>
          <a:p>
            <a:r>
              <a:rPr lang="en-US" altLang="zh-CN" sz="2000"/>
              <a:t>	cout&lt;&lt;"</a:t>
            </a:r>
            <a:r>
              <a:rPr lang="zh-CN" altLang="zh-CN" sz="2000"/>
              <a:t>调用</a:t>
            </a:r>
            <a:r>
              <a:rPr lang="en-US" altLang="zh-CN" sz="2000"/>
              <a:t>fun2</a:t>
            </a:r>
            <a:r>
              <a:rPr lang="zh-CN" altLang="zh-CN" sz="2000"/>
              <a:t>函数之前：</a:t>
            </a:r>
            <a:r>
              <a:rPr lang="en-US" altLang="zh-CN" sz="2000"/>
              <a:t>"&lt;&lt;endl;</a:t>
            </a:r>
            <a:endParaRPr lang="zh-CN" altLang="zh-CN" sz="2000"/>
          </a:p>
          <a:p>
            <a:r>
              <a:rPr lang="en-US" altLang="zh-CN" sz="2000"/>
              <a:t>	t1.Show();</a:t>
            </a:r>
            <a:endParaRPr lang="zh-CN" altLang="zh-CN" sz="2000"/>
          </a:p>
          <a:p>
            <a:r>
              <a:rPr lang="en-US" altLang="zh-CN" sz="2000"/>
              <a:t>	cout&lt;&lt;"</a:t>
            </a:r>
            <a:r>
              <a:rPr lang="zh-CN" altLang="zh-CN" sz="2000"/>
              <a:t>调用</a:t>
            </a:r>
            <a:r>
              <a:rPr lang="en-US" altLang="zh-CN" sz="2000"/>
              <a:t>fun2</a:t>
            </a:r>
            <a:r>
              <a:rPr lang="zh-CN" altLang="zh-CN" sz="2000"/>
              <a:t>函数：</a:t>
            </a:r>
            <a:r>
              <a:rPr lang="en-US" altLang="zh-CN" sz="2000"/>
              <a:t>"&lt;&lt;endl;</a:t>
            </a:r>
            <a:endParaRPr lang="zh-CN" altLang="zh-CN" sz="2000"/>
          </a:p>
          <a:p>
            <a:r>
              <a:rPr lang="en-US" altLang="zh-CN" sz="2000">
                <a:sym typeface="Wingdings" panose="05000000000000000000" pitchFamily="2" charset="2"/>
              </a:rPr>
              <a:t>  </a:t>
            </a:r>
            <a:r>
              <a:rPr lang="en-US" altLang="zh-CN" sz="2000"/>
              <a:t>   t1=fun2();</a:t>
            </a:r>
            <a:endParaRPr lang="zh-CN" altLang="zh-CN" sz="2000"/>
          </a:p>
          <a:p>
            <a:r>
              <a:rPr lang="en-US" altLang="zh-CN" sz="2000"/>
              <a:t>	t1.Show(); </a:t>
            </a:r>
            <a:endParaRPr lang="zh-CN" altLang="zh-CN" sz="2000"/>
          </a:p>
          <a:p>
            <a:r>
              <a:rPr lang="en-US" altLang="zh-CN" sz="2000"/>
              <a:t>     return 0;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E4821E-591F-4A08-BC3B-21FA09BC7C3F}"/>
              </a:ext>
            </a:extLst>
          </p:cNvPr>
          <p:cNvSpPr txBox="1"/>
          <p:nvPr/>
        </p:nvSpPr>
        <p:spPr>
          <a:xfrm>
            <a:off x="1828800" y="838200"/>
            <a:ext cx="8534400" cy="535463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************* </a:t>
            </a:r>
            <a:r>
              <a:rPr lang="zh-CN" altLang="zh-CN" dirty="0">
                <a:latin typeface="Arial" charset="0"/>
              </a:rPr>
              <a:t>第一种情况 </a:t>
            </a:r>
            <a:r>
              <a:rPr lang="en-US" altLang="zh-CN" dirty="0">
                <a:latin typeface="Arial" charset="0"/>
              </a:rPr>
              <a:t>***************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复制构造函数已被调用。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************* </a:t>
            </a:r>
            <a:r>
              <a:rPr lang="zh-CN" altLang="zh-CN" dirty="0">
                <a:latin typeface="Arial" charset="0"/>
              </a:rPr>
              <a:t>第二种情况 </a:t>
            </a:r>
            <a:r>
              <a:rPr lang="en-US" altLang="zh-CN" dirty="0">
                <a:latin typeface="Arial" charset="0"/>
              </a:rPr>
              <a:t>***************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</a:t>
            </a:r>
            <a:r>
              <a:rPr lang="en-US" altLang="zh-CN" dirty="0">
                <a:latin typeface="Arial" charset="0"/>
              </a:rPr>
              <a:t>fun1</a:t>
            </a:r>
            <a:r>
              <a:rPr lang="zh-CN" altLang="zh-CN" dirty="0">
                <a:latin typeface="Arial" charset="0"/>
              </a:rPr>
              <a:t>函数：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复制构造函数已被调用。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开始执行</a:t>
            </a:r>
            <a:r>
              <a:rPr lang="en-US" altLang="zh-CN" dirty="0">
                <a:latin typeface="Arial" charset="0"/>
              </a:rPr>
              <a:t>fun1</a:t>
            </a:r>
            <a:r>
              <a:rPr lang="zh-CN" altLang="zh-CN" dirty="0">
                <a:latin typeface="Arial" charset="0"/>
              </a:rPr>
              <a:t>函数：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************* </a:t>
            </a:r>
            <a:r>
              <a:rPr lang="zh-CN" altLang="zh-CN" dirty="0">
                <a:latin typeface="Arial" charset="0"/>
              </a:rPr>
              <a:t>第三种情况 </a:t>
            </a:r>
            <a:r>
              <a:rPr lang="en-US" altLang="zh-CN" dirty="0">
                <a:latin typeface="Arial" charset="0"/>
              </a:rPr>
              <a:t>***************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</a:t>
            </a:r>
            <a:r>
              <a:rPr lang="en-US" altLang="zh-CN" dirty="0">
                <a:latin typeface="Arial" charset="0"/>
              </a:rPr>
              <a:t>fun2</a:t>
            </a:r>
            <a:r>
              <a:rPr lang="zh-CN" altLang="zh-CN" dirty="0">
                <a:latin typeface="Arial" charset="0"/>
              </a:rPr>
              <a:t>函数之前：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</a:t>
            </a:r>
            <a:r>
              <a:rPr lang="en-US" altLang="zh-CN" dirty="0">
                <a:latin typeface="Arial" charset="0"/>
              </a:rPr>
              <a:t>fun2</a:t>
            </a:r>
            <a:r>
              <a:rPr lang="zh-CN" altLang="zh-CN" dirty="0">
                <a:latin typeface="Arial" charset="0"/>
              </a:rPr>
              <a:t>函数：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开始执行</a:t>
            </a:r>
            <a:r>
              <a:rPr lang="en-US" altLang="zh-CN" dirty="0">
                <a:latin typeface="Arial" charset="0"/>
              </a:rPr>
              <a:t>fun2</a:t>
            </a:r>
            <a:r>
              <a:rPr lang="zh-CN" altLang="zh-CN" dirty="0">
                <a:latin typeface="Arial" charset="0"/>
              </a:rPr>
              <a:t>函数：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复制构造函数已被调用。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2010.4.4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5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8901C886-2FED-4668-9B04-D94EED2D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4864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8E2B7E0-EEEE-445B-899B-C14482B73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析构函数是一种特殊的成员函数，功能是当对象被撤销时，用来释放该对象所占的存储空间。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一般情况下，析构函数的执行顺序与构造函数相反。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析构函数</a:t>
            </a:r>
            <a:r>
              <a:rPr lang="zh-CN" altLang="en-US" sz="2400"/>
              <a:t>特征：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名字是类名前面加上“</a:t>
            </a:r>
            <a:r>
              <a:rPr lang="en-US" altLang="zh-CN" sz="2400"/>
              <a:t>~</a:t>
            </a:r>
            <a:r>
              <a:rPr lang="zh-CN" altLang="zh-CN" sz="2400"/>
              <a:t>”字符。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析构函数不指定数据类型，没有参数，函数体可写在类体内，也可写在类体外。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析构函数是不能重载的。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析构函数可以由程序调用，也可以由系统自动调用。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85600FF-C775-450A-BB12-7770B702F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7.4  </a:t>
            </a:r>
            <a:r>
              <a:rPr lang="zh-CN" altLang="en-US" sz="4000" b="1"/>
              <a:t>析构函数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D50E058-2DDE-4F55-ACEB-90592E24F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在以下情况中，系统会自动调用析构函数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）函数执行结束时，</a:t>
            </a:r>
            <a:r>
              <a:rPr lang="zh-CN" altLang="en-US" sz="2400" dirty="0"/>
              <a:t>对函数内定义的对象</a:t>
            </a:r>
            <a:r>
              <a:rPr lang="zh-CN" altLang="zh-CN" sz="2400" dirty="0"/>
              <a:t>系统会自动调用该对象的析构函数。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）临时对象不再需要时，系统会自动调用析构函数。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）当一个对象是使用</a:t>
            </a:r>
            <a:r>
              <a:rPr lang="en-US" altLang="zh-CN" sz="2400" dirty="0"/>
              <a:t>new</a:t>
            </a:r>
            <a:r>
              <a:rPr lang="zh-CN" altLang="zh-CN" sz="2400" dirty="0"/>
              <a:t>动态创建的，在使用</a:t>
            </a:r>
            <a:r>
              <a:rPr lang="en-US" altLang="zh-CN" sz="2400" dirty="0"/>
              <a:t>delete</a:t>
            </a:r>
            <a:r>
              <a:rPr lang="zh-CN" altLang="zh-CN" sz="2400" dirty="0"/>
              <a:t>释放它时，系统会自动调用该对象的析构函数。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dirty="0"/>
              <a:t>每个类必须有一个析构函数。如果一个类中没有定义，则系统会自动生成一个默认析构函数。格式：</a:t>
            </a:r>
          </a:p>
          <a:p>
            <a:pPr lvl="3">
              <a:defRPr/>
            </a:pPr>
            <a:r>
              <a:rPr lang="zh-CN" altLang="zh-CN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::~</a:t>
            </a:r>
            <a:r>
              <a:rPr lang="zh-CN" altLang="zh-CN" sz="2400" dirty="0">
                <a:solidFill>
                  <a:srgbClr val="FF0000"/>
                </a:solidFill>
              </a:rPr>
              <a:t>默认析构函数名（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</a:rPr>
              <a:t>）</a:t>
            </a:r>
          </a:p>
          <a:p>
            <a:pPr lvl="3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{       }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8929FAD-0270-4620-9415-1BE710D5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7.4  </a:t>
            </a:r>
            <a:r>
              <a:rPr lang="zh-CN" altLang="en-US" sz="4000" b="1"/>
              <a:t>析构函数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3170FC2-23A6-4614-AD17-6A8A5C4C1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33400"/>
            <a:ext cx="8534400" cy="6248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7.11</a:t>
            </a:r>
            <a:r>
              <a:rPr lang="zh-CN" altLang="zh-CN" sz="2000" dirty="0"/>
              <a:t>】构造函数和析构函数的调用顺序举例。</a:t>
            </a:r>
          </a:p>
          <a:p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class Date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public:</a:t>
            </a:r>
            <a:endParaRPr lang="zh-CN" altLang="zh-CN" sz="2000" dirty="0"/>
          </a:p>
          <a:p>
            <a:r>
              <a:rPr lang="en-US" altLang="zh-CN" sz="2000" dirty="0"/>
              <a:t> 	Date(int y=2000, int m=2, int d=2);   	//</a:t>
            </a:r>
            <a:r>
              <a:rPr lang="zh-CN" altLang="zh-CN" sz="2000" dirty="0"/>
              <a:t>带默认参数的构造函数</a:t>
            </a:r>
          </a:p>
          <a:p>
            <a:r>
              <a:rPr lang="en-US" altLang="zh-CN" sz="2000" dirty="0"/>
              <a:t>     ~Date();                          			//</a:t>
            </a:r>
            <a:r>
              <a:rPr lang="zh-CN" altLang="zh-CN" sz="2000" dirty="0"/>
              <a:t>析构函数</a:t>
            </a:r>
          </a:p>
          <a:p>
            <a:r>
              <a:rPr lang="en-US" altLang="zh-CN" sz="2000" dirty="0"/>
              <a:t>     void Show();</a:t>
            </a:r>
            <a:endParaRPr lang="zh-CN" altLang="zh-CN" sz="2000" dirty="0"/>
          </a:p>
          <a:p>
            <a:r>
              <a:rPr lang="en-US" altLang="zh-CN" sz="2000" dirty="0"/>
              <a:t>private:</a:t>
            </a:r>
            <a:endParaRPr lang="zh-CN" altLang="zh-CN" sz="2000" dirty="0"/>
          </a:p>
          <a:p>
            <a:r>
              <a:rPr lang="en-US" altLang="zh-CN" sz="2000" dirty="0"/>
              <a:t>     int year, month, day;</a:t>
            </a:r>
            <a:endParaRPr lang="zh-CN" altLang="zh-CN" sz="2000" dirty="0"/>
          </a:p>
          <a:p>
            <a:r>
              <a:rPr lang="en-US" altLang="zh-CN" sz="2000" dirty="0"/>
              <a:t>};</a:t>
            </a:r>
            <a:endParaRPr lang="zh-CN" altLang="zh-CN" sz="2000" dirty="0"/>
          </a:p>
          <a:p>
            <a:r>
              <a:rPr lang="en-US" altLang="zh-CN" sz="2000" dirty="0"/>
              <a:t>Date:: Date(int y, int m, int d)</a:t>
            </a:r>
            <a:endParaRPr lang="zh-CN" altLang="zh-CN" sz="2000" dirty="0"/>
          </a:p>
          <a:p>
            <a:r>
              <a:rPr lang="en-US" altLang="zh-CN" sz="2000" dirty="0"/>
              <a:t>{   year = y;    month = m;   day = d;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带默认参数的构造函数已被调用。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9037B0D-776F-4043-B350-6A0EB2D78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457200"/>
            <a:ext cx="8534400" cy="6324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2000"/>
              <a:t>Date:: ~Date()</a:t>
            </a:r>
            <a:endParaRPr lang="zh-CN" altLang="zh-CN" sz="2000"/>
          </a:p>
          <a:p>
            <a:r>
              <a:rPr lang="en-US" altLang="zh-CN" sz="2000"/>
              <a:t>{    cout&lt;&lt;"</a:t>
            </a:r>
            <a:r>
              <a:rPr lang="zh-CN" altLang="zh-CN" sz="2000"/>
              <a:t>析构函数被调用</a:t>
            </a:r>
            <a:r>
              <a:rPr lang="en-US" altLang="zh-CN" sz="2000"/>
              <a:t>!";</a:t>
            </a:r>
            <a:endParaRPr lang="zh-CN" altLang="zh-CN" sz="2000"/>
          </a:p>
          <a:p>
            <a:r>
              <a:rPr lang="en-US" altLang="zh-CN" sz="2000"/>
              <a:t>     cout&lt;&lt;year&lt;&lt;"."&lt;&lt;month&lt;&lt;"."&lt;&lt;day&lt;&lt;endl;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void Date::Show()</a:t>
            </a:r>
            <a:endParaRPr lang="zh-CN" altLang="zh-CN" sz="2000"/>
          </a:p>
          <a:p>
            <a:r>
              <a:rPr lang="en-US" altLang="zh-CN" sz="2000"/>
              <a:t>{</a:t>
            </a:r>
            <a:endParaRPr lang="zh-CN" altLang="zh-CN" sz="2000"/>
          </a:p>
          <a:p>
            <a:r>
              <a:rPr lang="en-US" altLang="zh-CN" sz="2000"/>
              <a:t>     cout&lt;&lt;year&lt;&lt;"."&lt;&lt;month&lt;&lt;"."&lt;&lt;day&lt;&lt;endl;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void fun1()</a:t>
            </a:r>
            <a:endParaRPr lang="zh-CN" altLang="zh-CN" sz="2000"/>
          </a:p>
          <a:p>
            <a:r>
              <a:rPr lang="en-US" altLang="zh-CN" sz="2000"/>
              <a:t>{</a:t>
            </a:r>
            <a:endParaRPr lang="zh-CN" altLang="zh-CN" sz="2000"/>
          </a:p>
          <a:p>
            <a:r>
              <a:rPr lang="en-US" altLang="zh-CN" sz="2000">
                <a:sym typeface="Wingdings" panose="05000000000000000000" pitchFamily="2" charset="2"/>
              </a:rPr>
              <a:t>  </a:t>
            </a:r>
            <a:r>
              <a:rPr lang="en-US" altLang="zh-CN" sz="2000"/>
              <a:t>   Date t(1999,9,9);      t.Show();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void fun2()</a:t>
            </a:r>
            <a:endParaRPr lang="zh-CN" altLang="zh-CN" sz="2000"/>
          </a:p>
          <a:p>
            <a:r>
              <a:rPr lang="en-US" altLang="zh-CN" sz="2000"/>
              <a:t>{    Date *p=new Date(2002,3,3);</a:t>
            </a:r>
            <a:endParaRPr lang="zh-CN" altLang="zh-CN" sz="2000"/>
          </a:p>
          <a:p>
            <a:r>
              <a:rPr lang="en-US" altLang="zh-CN" sz="2000"/>
              <a:t>	p-&gt;Show();</a:t>
            </a:r>
            <a:endParaRPr lang="zh-CN" altLang="zh-CN" sz="2000"/>
          </a:p>
          <a:p>
            <a:r>
              <a:rPr lang="en-US" altLang="zh-CN" sz="2000"/>
              <a:t>     delete p;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844E05C-0CCB-496E-AC2F-7D43F5C34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33400"/>
            <a:ext cx="8534400" cy="6248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/>
              <a:t>int main()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     Date t1,t2(2005,10);</a:t>
            </a:r>
            <a:endParaRPr lang="zh-CN" altLang="zh-CN" sz="2000" dirty="0"/>
          </a:p>
          <a:p>
            <a:r>
              <a:rPr lang="en-US" altLang="zh-CN" sz="2000" dirty="0"/>
              <a:t>     t1.Show();</a:t>
            </a:r>
            <a:endParaRPr lang="zh-CN" altLang="zh-CN" sz="2000" dirty="0"/>
          </a:p>
          <a:p>
            <a:r>
              <a:rPr lang="en-US" altLang="zh-CN" sz="2000" dirty="0"/>
              <a:t>     t2.Show();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调用</a:t>
            </a:r>
            <a:r>
              <a:rPr lang="en-US" altLang="zh-CN" sz="2000" dirty="0"/>
              <a:t>fun1</a:t>
            </a:r>
            <a:r>
              <a:rPr lang="zh-CN" altLang="zh-CN" sz="2000" dirty="0"/>
              <a:t>函数：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	fun1();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调用</a:t>
            </a:r>
            <a:r>
              <a:rPr lang="en-US" altLang="zh-CN" sz="2000" dirty="0"/>
              <a:t>fun2</a:t>
            </a:r>
            <a:r>
              <a:rPr lang="zh-CN" altLang="zh-CN" sz="2000" dirty="0"/>
              <a:t>函数：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	fun2();</a:t>
            </a:r>
            <a:endParaRPr lang="zh-CN" altLang="zh-CN" sz="2000" dirty="0"/>
          </a:p>
          <a:p>
            <a:r>
              <a:rPr lang="en-US" altLang="zh-CN" sz="2000" dirty="0"/>
              <a:t>     return 0;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7C147-FBA9-4841-A664-6BBD1E90C35A}"/>
              </a:ext>
            </a:extLst>
          </p:cNvPr>
          <p:cNvSpPr txBox="1"/>
          <p:nvPr/>
        </p:nvSpPr>
        <p:spPr>
          <a:xfrm>
            <a:off x="6248400" y="685801"/>
            <a:ext cx="3962400" cy="42465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</a:t>
            </a:r>
            <a:r>
              <a:rPr lang="zh-CN" altLang="zh-CN" dirty="0">
                <a:latin typeface="Arial" charset="0"/>
              </a:rPr>
              <a:t>结果：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2000.2.2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</a:t>
            </a:r>
            <a:r>
              <a:rPr lang="en-US" altLang="zh-CN" dirty="0">
                <a:latin typeface="Arial" charset="0"/>
              </a:rPr>
              <a:t>fun1</a:t>
            </a:r>
            <a:r>
              <a:rPr lang="zh-CN" altLang="zh-CN" dirty="0">
                <a:latin typeface="Arial" charset="0"/>
              </a:rPr>
              <a:t>函数：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1999.9.9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  <a:sym typeface="Wingdings"/>
              </a:rPr>
              <a:t></a:t>
            </a:r>
            <a:r>
              <a:rPr lang="zh-CN" altLang="zh-CN" dirty="0">
                <a:latin typeface="Arial" charset="0"/>
              </a:rPr>
              <a:t>析构函数被调用</a:t>
            </a:r>
            <a:r>
              <a:rPr lang="en-US" altLang="zh-CN" dirty="0">
                <a:latin typeface="Arial" charset="0"/>
              </a:rPr>
              <a:t>!1999.9.9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</a:t>
            </a:r>
            <a:r>
              <a:rPr lang="en-US" altLang="zh-CN" dirty="0">
                <a:latin typeface="Arial" charset="0"/>
              </a:rPr>
              <a:t>fun2</a:t>
            </a:r>
            <a:r>
              <a:rPr lang="zh-CN" altLang="zh-CN" dirty="0">
                <a:latin typeface="Arial" charset="0"/>
              </a:rPr>
              <a:t>函数：</a:t>
            </a: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2002.3.3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  <a:sym typeface="Wingdings"/>
              </a:rPr>
              <a:t></a:t>
            </a:r>
            <a:r>
              <a:rPr lang="zh-CN" altLang="zh-CN" dirty="0">
                <a:latin typeface="Arial" charset="0"/>
              </a:rPr>
              <a:t>析构函数被调用</a:t>
            </a:r>
            <a:r>
              <a:rPr lang="en-US" altLang="zh-CN" dirty="0">
                <a:latin typeface="Arial" charset="0"/>
              </a:rPr>
              <a:t>!2002.3.3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析构函数被调用</a:t>
            </a:r>
            <a:r>
              <a:rPr lang="en-US" altLang="zh-CN" dirty="0">
                <a:latin typeface="Arial" charset="0"/>
              </a:rPr>
              <a:t>!2005.10.2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析构函数被调用</a:t>
            </a:r>
            <a:r>
              <a:rPr lang="en-US" altLang="zh-CN" dirty="0">
                <a:latin typeface="Arial" charset="0"/>
              </a:rPr>
              <a:t>!2000.2.2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4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C133FF62-3EC7-4056-8677-F476C128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8B50013-8400-4A8A-AC2A-DE48A28BF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7.5.1  </a:t>
            </a:r>
            <a:r>
              <a:rPr lang="zh-CN" altLang="en-US">
                <a:hlinkClick r:id="rId2" action="ppaction://hlinksldjump"/>
              </a:rPr>
              <a:t>对象指针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7.5.2  this </a:t>
            </a:r>
            <a:r>
              <a:rPr lang="zh-CN" altLang="en-US">
                <a:hlinkClick r:id="rId3" action="ppaction://hlinksldjump"/>
              </a:rPr>
              <a:t>指针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7.5.3  </a:t>
            </a:r>
            <a:r>
              <a:rPr lang="zh-CN" altLang="en-US">
                <a:hlinkClick r:id="rId4" action="ppaction://hlinksldjump"/>
              </a:rPr>
              <a:t>对象的引用</a:t>
            </a:r>
            <a:endParaRPr lang="zh-CN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8B8E801-E8F1-42AF-8B35-621D4EE54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7.5  </a:t>
            </a:r>
            <a:r>
              <a:rPr lang="zh-CN" altLang="en-US" sz="4000" b="1"/>
              <a:t>对象指针和对象的引用</a:t>
            </a:r>
          </a:p>
        </p:txBody>
      </p:sp>
      <p:sp>
        <p:nvSpPr>
          <p:cNvPr id="68613" name="AutoShape 5">
            <a:hlinkClick r:id="rId5" action="ppaction://hlinksldjump"/>
            <a:extLst>
              <a:ext uri="{FF2B5EF4-FFF2-40B4-BE49-F238E27FC236}">
                <a16:creationId xmlns:a16="http://schemas.microsoft.com/office/drawing/2014/main" id="{A1506455-3AC4-421E-93B7-FE9245F6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55AE159-509B-48B3-9B62-1057937C5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．对象指针定义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对象指针：用来存储对象地址的指针，即指向对象的指针。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对象指针的声明格式：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              类名  * 对象指针名；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通过对象指针间接访问对象成员的格式：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（*对象指针名）．数据成员名；                   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</a:rPr>
              <a:t>访问数据成员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（*对象指针名）．成员函数名（参数表）； 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</a:rPr>
              <a:t>访问成员函数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  对象的指针名</a:t>
            </a:r>
            <a:r>
              <a:rPr lang="en-US" altLang="zh-CN" sz="2400" dirty="0">
                <a:solidFill>
                  <a:srgbClr val="002060"/>
                </a:solidFill>
              </a:rPr>
              <a:t>-&gt;</a:t>
            </a:r>
            <a:r>
              <a:rPr lang="zh-CN" altLang="en-US" sz="2400" dirty="0">
                <a:solidFill>
                  <a:srgbClr val="002060"/>
                </a:solidFill>
              </a:rPr>
              <a:t>数据成员名；                       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</a:rPr>
              <a:t>访问数据成员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  对象的指针名</a:t>
            </a:r>
            <a:r>
              <a:rPr lang="en-US" altLang="zh-CN" sz="2400" dirty="0">
                <a:solidFill>
                  <a:srgbClr val="002060"/>
                </a:solidFill>
              </a:rPr>
              <a:t>-&gt;</a:t>
            </a:r>
            <a:r>
              <a:rPr lang="zh-CN" altLang="en-US" sz="2400" dirty="0">
                <a:solidFill>
                  <a:srgbClr val="002060"/>
                </a:solidFill>
              </a:rPr>
              <a:t>成员函数名（参数表）；      </a:t>
            </a:r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</a:rPr>
              <a:t>访问成员函数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D157BEB-5D3A-46C5-AEA4-64D68F791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7.5.1  </a:t>
            </a:r>
            <a:r>
              <a:rPr lang="zh-CN" altLang="en-US" sz="3200" b="1"/>
              <a:t>对象指针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35A12A6-1FD8-48F6-8F38-CC277CC01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【例</a:t>
            </a:r>
            <a:r>
              <a:rPr lang="en-US" altLang="zh-CN" sz="1800" dirty="0"/>
              <a:t>7.12</a:t>
            </a:r>
            <a:r>
              <a:rPr lang="zh-CN" altLang="zh-CN" sz="1800" dirty="0"/>
              <a:t>】对象指针的使用。</a:t>
            </a:r>
          </a:p>
          <a:p>
            <a:r>
              <a:rPr lang="en-US" altLang="zh-CN" sz="1800" dirty="0"/>
              <a:t>#include &lt;iostream&gt;</a:t>
            </a:r>
            <a:endParaRPr lang="zh-CN" altLang="zh-CN" sz="1800" dirty="0"/>
          </a:p>
          <a:p>
            <a:r>
              <a:rPr lang="en-US" altLang="zh-CN" sz="1800" dirty="0"/>
              <a:t>using namespace std;</a:t>
            </a:r>
            <a:endParaRPr lang="zh-CN" altLang="zh-CN" sz="1800" dirty="0"/>
          </a:p>
          <a:p>
            <a:r>
              <a:rPr lang="en-US" altLang="zh-CN" sz="1800" dirty="0"/>
              <a:t>class Date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public:</a:t>
            </a:r>
            <a:endParaRPr lang="zh-CN" altLang="zh-CN" sz="1800" dirty="0"/>
          </a:p>
          <a:p>
            <a:r>
              <a:rPr lang="en-US" altLang="zh-CN" sz="1800" dirty="0"/>
              <a:t> 	Date(int y=2000, int m=2, int d=2);  //</a:t>
            </a:r>
            <a:r>
              <a:rPr lang="zh-CN" altLang="zh-CN" sz="1800" dirty="0"/>
              <a:t>带默认参数的构造函数</a:t>
            </a:r>
          </a:p>
          <a:p>
            <a:r>
              <a:rPr lang="en-US" altLang="zh-CN" sz="1800" dirty="0"/>
              <a:t>    ~Date();                             //</a:t>
            </a:r>
            <a:r>
              <a:rPr lang="zh-CN" altLang="zh-CN" sz="1800" dirty="0"/>
              <a:t>析构函数</a:t>
            </a:r>
          </a:p>
          <a:p>
            <a:r>
              <a:rPr lang="en-US" altLang="zh-CN" sz="1800" dirty="0"/>
              <a:t>    void Show();</a:t>
            </a:r>
            <a:endParaRPr lang="zh-CN" altLang="zh-CN" sz="1800" dirty="0"/>
          </a:p>
          <a:p>
            <a:r>
              <a:rPr lang="en-US" altLang="zh-CN" sz="1800" dirty="0"/>
              <a:t>private:</a:t>
            </a:r>
            <a:endParaRPr lang="zh-CN" altLang="zh-CN" sz="1800" dirty="0"/>
          </a:p>
          <a:p>
            <a:r>
              <a:rPr lang="en-US" altLang="zh-CN" sz="1800" dirty="0"/>
              <a:t>    int year, month, day;</a:t>
            </a:r>
            <a:endParaRPr lang="zh-CN" altLang="zh-CN" sz="1800" dirty="0"/>
          </a:p>
          <a:p>
            <a:r>
              <a:rPr lang="en-US" altLang="zh-CN" sz="1800" dirty="0"/>
              <a:t>};</a:t>
            </a:r>
            <a:endParaRPr lang="zh-CN" altLang="zh-CN" sz="1800" dirty="0"/>
          </a:p>
          <a:p>
            <a:r>
              <a:rPr lang="en-US" altLang="zh-CN" sz="1800" dirty="0"/>
              <a:t>Date:: Date(int y, int m, int d)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    year = y;     month = m;   day = d;</a:t>
            </a:r>
            <a:endParaRPr lang="zh-CN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带默认参数的构造函数已被调用。</a:t>
            </a:r>
            <a:r>
              <a:rPr lang="en-US" altLang="zh-CN" sz="1800" dirty="0"/>
              <a:t>\n";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47CC2A2-CBAD-43AA-BD59-63CB67206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305800" cy="5715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400" dirty="0"/>
              <a:t>【例</a:t>
            </a:r>
            <a:r>
              <a:rPr lang="en-GB" altLang="zh-CN" sz="2400" dirty="0"/>
              <a:t>7.1</a:t>
            </a:r>
            <a:r>
              <a:rPr lang="zh-CN" altLang="zh-CN" sz="2400" dirty="0"/>
              <a:t>】定义表示时间的类</a:t>
            </a:r>
            <a:r>
              <a:rPr lang="en-GB" altLang="zh-CN" sz="2400" dirty="0"/>
              <a:t>Time</a:t>
            </a:r>
            <a:r>
              <a:rPr lang="zh-CN" altLang="zh-CN" sz="2400" dirty="0"/>
              <a:t>，可设置时间和显示时间。</a:t>
            </a:r>
          </a:p>
          <a:p>
            <a:pPr eaLnBrk="1" hangingPunct="1"/>
            <a:r>
              <a:rPr lang="en-GB" altLang="zh-CN" sz="2400" dirty="0">
                <a:solidFill>
                  <a:srgbClr val="FF0000"/>
                </a:solidFill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</a:rPr>
              <a:t>类的说明部分</a:t>
            </a:r>
          </a:p>
          <a:p>
            <a:pPr eaLnBrk="1" hangingPunct="1"/>
            <a:r>
              <a:rPr lang="en-GB" altLang="zh-CN" sz="2400" dirty="0"/>
              <a:t>class Time</a:t>
            </a:r>
            <a:endParaRPr lang="zh-CN" altLang="zh-CN" sz="2400" dirty="0"/>
          </a:p>
          <a:p>
            <a:pPr eaLnBrk="1" hangingPunct="1"/>
            <a:r>
              <a:rPr lang="en-GB" altLang="zh-CN" sz="2400" dirty="0"/>
              <a:t>{</a:t>
            </a:r>
          </a:p>
          <a:p>
            <a:pPr eaLnBrk="1" hangingPunct="1"/>
            <a:r>
              <a:rPr lang="en-GB" altLang="zh-CN" sz="2400" dirty="0"/>
              <a:t>public:</a:t>
            </a:r>
            <a:endParaRPr lang="zh-CN" altLang="zh-CN" sz="2400" dirty="0"/>
          </a:p>
          <a:p>
            <a:pPr eaLnBrk="1" hangingPunct="1"/>
            <a:r>
              <a:rPr lang="en-GB" altLang="zh-CN" sz="2400" dirty="0"/>
              <a:t>      void Set(</a:t>
            </a:r>
            <a:r>
              <a:rPr lang="en-GB" altLang="zh-CN" sz="2400" dirty="0" err="1"/>
              <a:t>int,int,int</a:t>
            </a:r>
            <a:r>
              <a:rPr lang="en-GB" altLang="zh-CN" sz="2400" dirty="0"/>
              <a:t>);     	//</a:t>
            </a:r>
            <a:r>
              <a:rPr lang="zh-CN" altLang="zh-CN" sz="2400" dirty="0"/>
              <a:t>成员函数，用于设置时间</a:t>
            </a:r>
          </a:p>
          <a:p>
            <a:pPr eaLnBrk="1" hangingPunct="1"/>
            <a:r>
              <a:rPr lang="en-GB" altLang="zh-CN" sz="2400" dirty="0">
                <a:sym typeface="Wingdings" panose="05000000000000000000" pitchFamily="2" charset="2"/>
              </a:rPr>
              <a:t>    </a:t>
            </a:r>
            <a:r>
              <a:rPr lang="en-GB" altLang="zh-CN" sz="2400" dirty="0"/>
              <a:t>  void Show();          		//</a:t>
            </a:r>
            <a:r>
              <a:rPr lang="zh-CN" altLang="zh-CN" sz="2400" dirty="0"/>
              <a:t>成员函数，用于显示时间</a:t>
            </a:r>
          </a:p>
          <a:p>
            <a:pPr eaLnBrk="1" hangingPunct="1"/>
            <a:r>
              <a:rPr lang="en-GB" altLang="zh-CN" sz="2400" dirty="0"/>
              <a:t>private:</a:t>
            </a:r>
            <a:endParaRPr lang="zh-CN" altLang="zh-CN" sz="2400" dirty="0"/>
          </a:p>
          <a:p>
            <a:pPr eaLnBrk="1" hangingPunct="1"/>
            <a:r>
              <a:rPr lang="en-GB" altLang="zh-CN" sz="2400" dirty="0"/>
              <a:t>      int hour;         			//</a:t>
            </a:r>
            <a:r>
              <a:rPr lang="zh-CN" altLang="zh-CN" sz="2400" dirty="0"/>
              <a:t>数据成员</a:t>
            </a:r>
          </a:p>
          <a:p>
            <a:pPr eaLnBrk="1" hangingPunct="1"/>
            <a:r>
              <a:rPr lang="en-GB" altLang="zh-CN" sz="2400" dirty="0"/>
              <a:t>      int minute;       			//</a:t>
            </a:r>
            <a:r>
              <a:rPr lang="zh-CN" altLang="zh-CN" sz="2400" dirty="0"/>
              <a:t>数据成员</a:t>
            </a:r>
          </a:p>
          <a:p>
            <a:pPr eaLnBrk="1" hangingPunct="1"/>
            <a:r>
              <a:rPr lang="en-GB" altLang="zh-CN" sz="2400" dirty="0"/>
              <a:t>      int second;       			//</a:t>
            </a:r>
            <a:r>
              <a:rPr lang="zh-CN" altLang="zh-CN" sz="2400" dirty="0"/>
              <a:t>数据成员</a:t>
            </a:r>
          </a:p>
          <a:p>
            <a:pPr eaLnBrk="1" hangingPunct="1"/>
            <a:r>
              <a:rPr lang="en-GB" altLang="zh-CN" sz="2400" dirty="0"/>
              <a:t>};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91872BE-F8F9-494B-AF3C-79D790214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1800"/>
              <a:t>Date:: ~Date()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    cout&lt;&lt;"</a:t>
            </a:r>
            <a:r>
              <a:rPr lang="zh-CN" altLang="zh-CN" sz="1800"/>
              <a:t>析构函数被调用</a:t>
            </a:r>
            <a:r>
              <a:rPr lang="en-US" altLang="zh-CN" sz="1800"/>
              <a:t>!";</a:t>
            </a:r>
            <a:endParaRPr lang="zh-CN" altLang="zh-CN" sz="1800"/>
          </a:p>
          <a:p>
            <a:r>
              <a:rPr lang="en-US" altLang="zh-CN" sz="1800"/>
              <a:t>    cout&lt;&lt;year&lt;&lt;"."&lt;&lt;month&lt;&lt;"."&lt;&lt;day&lt;&lt;endl;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  <a:p>
            <a:r>
              <a:rPr lang="en-US" altLang="zh-CN" sz="1800"/>
              <a:t>void Date::Show()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    cout&lt;&lt;year&lt;&lt;"."&lt;&lt;month&lt;&lt;"."&lt;&lt;day&lt;&lt;endl;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  <a:p>
            <a:r>
              <a:rPr lang="en-US" altLang="zh-CN" sz="1800"/>
              <a:t>int main()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    Date t1(2005,10,10);</a:t>
            </a:r>
            <a:endParaRPr lang="zh-CN" altLang="zh-CN" sz="1800"/>
          </a:p>
          <a:p>
            <a:r>
              <a:rPr lang="en-US" altLang="zh-CN" sz="1800">
                <a:solidFill>
                  <a:srgbClr val="FF0000"/>
                </a:solidFill>
              </a:rPr>
              <a:t>    Date *p=&amp;t1;</a:t>
            </a:r>
            <a:endParaRPr lang="zh-CN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    t1.Show();	</a:t>
            </a:r>
            <a:endParaRPr lang="zh-CN" altLang="zh-CN" sz="1800"/>
          </a:p>
          <a:p>
            <a:r>
              <a:rPr lang="en-US" altLang="zh-CN" sz="1800">
                <a:solidFill>
                  <a:srgbClr val="FF0000"/>
                </a:solidFill>
              </a:rPr>
              <a:t>    p-&gt;Show();</a:t>
            </a:r>
            <a:endParaRPr lang="zh-CN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    return 0;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9F1BD-B02D-4C39-B255-204452A56030}"/>
              </a:ext>
            </a:extLst>
          </p:cNvPr>
          <p:cNvSpPr txBox="1"/>
          <p:nvPr/>
        </p:nvSpPr>
        <p:spPr>
          <a:xfrm>
            <a:off x="6477000" y="4724401"/>
            <a:ext cx="3581400" cy="1477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带默认参数的构造函数已被调用。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2005.10.10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2005.10.10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析构函数被调用</a:t>
            </a:r>
            <a:r>
              <a:rPr lang="en-US" altLang="zh-CN" dirty="0">
                <a:latin typeface="Arial" charset="0"/>
              </a:rPr>
              <a:t>!2005.10.10</a:t>
            </a: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C8DCD007-9950-4043-BD71-B8FC95BC5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838201"/>
            <a:ext cx="4956175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结论：</a:t>
            </a:r>
            <a:r>
              <a:rPr lang="zh-CN" altLang="zh-CN">
                <a:solidFill>
                  <a:srgbClr val="FF0000"/>
                </a:solidFill>
              </a:rPr>
              <a:t>声明一个指针对象时，并不会调用构造函数，程序执行结束时也不会调用析构函数。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57AAAEE-2768-445E-9D05-A7A4D1D90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077200" cy="5257800"/>
          </a:xfrm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．对象指针作为函数的参数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指针作函数的参数时，实现的是地址传递，即实参和形参共用同一段内存空间。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对象指针作为函数的参数，也实现地址传递，实现函数之间的双向信息传递。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4DF46F8-0163-453E-8FE1-62CC18669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【例</a:t>
            </a:r>
            <a:r>
              <a:rPr lang="en-US" altLang="zh-CN" sz="1800" dirty="0"/>
              <a:t>7.13</a:t>
            </a:r>
            <a:r>
              <a:rPr lang="zh-CN" altLang="zh-CN" sz="1800" dirty="0"/>
              <a:t>】分析下面程序的执行结果。</a:t>
            </a:r>
          </a:p>
          <a:p>
            <a:r>
              <a:rPr lang="en-US" altLang="zh-CN" sz="1800" dirty="0"/>
              <a:t>#include &lt;iostream&gt;</a:t>
            </a:r>
            <a:endParaRPr lang="zh-CN" altLang="zh-CN" sz="1800" dirty="0"/>
          </a:p>
          <a:p>
            <a:r>
              <a:rPr lang="en-US" altLang="zh-CN" sz="1800" dirty="0"/>
              <a:t>#include &lt;string&gt;</a:t>
            </a:r>
            <a:endParaRPr lang="zh-CN" altLang="zh-CN" sz="1800" dirty="0"/>
          </a:p>
          <a:p>
            <a:r>
              <a:rPr lang="en-US" altLang="zh-CN" sz="1800" dirty="0"/>
              <a:t>#include &lt;</a:t>
            </a:r>
            <a:r>
              <a:rPr lang="en-US" altLang="zh-CN" sz="1800" dirty="0" err="1"/>
              <a:t>iomanip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r>
              <a:rPr lang="en-US" altLang="zh-CN" sz="1800" dirty="0"/>
              <a:t>using namespace std;</a:t>
            </a:r>
            <a:endParaRPr lang="zh-CN" altLang="zh-CN" sz="1800" dirty="0"/>
          </a:p>
          <a:p>
            <a:r>
              <a:rPr lang="en-US" altLang="zh-CN" sz="1800" dirty="0"/>
              <a:t>class Student                    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public: </a:t>
            </a:r>
            <a:endParaRPr lang="zh-CN" altLang="zh-CN" sz="1800" dirty="0"/>
          </a:p>
          <a:p>
            <a:r>
              <a:rPr lang="en-US" altLang="zh-CN" sz="1800" dirty="0"/>
              <a:t>         Student(string ="",string ="",char ='f');</a:t>
            </a:r>
            <a:endParaRPr lang="zh-CN" altLang="zh-CN" sz="1800" dirty="0"/>
          </a:p>
          <a:p>
            <a:r>
              <a:rPr lang="en-US" altLang="zh-CN" sz="1800" dirty="0"/>
              <a:t>	   void Show();</a:t>
            </a:r>
            <a:endParaRPr lang="zh-CN" altLang="zh-CN" sz="1800" dirty="0"/>
          </a:p>
          <a:p>
            <a:r>
              <a:rPr lang="en-US" altLang="zh-CN" sz="1800" dirty="0"/>
              <a:t>	   ~Student();</a:t>
            </a:r>
            <a:endParaRPr lang="zh-CN" altLang="zh-CN" sz="1800" dirty="0"/>
          </a:p>
          <a:p>
            <a:r>
              <a:rPr lang="en-US" altLang="zh-CN" sz="1800" dirty="0"/>
              <a:t>	   void </a:t>
            </a:r>
            <a:r>
              <a:rPr lang="en-US" altLang="zh-CN" sz="1800" dirty="0" err="1"/>
              <a:t>Setsex</a:t>
            </a:r>
            <a:r>
              <a:rPr lang="en-US" altLang="zh-CN" sz="1800" dirty="0"/>
              <a:t>(char);  	//</a:t>
            </a:r>
            <a:r>
              <a:rPr lang="zh-CN" altLang="zh-CN" sz="1800" dirty="0"/>
              <a:t>设置当前学生的性别</a:t>
            </a:r>
          </a:p>
          <a:p>
            <a:r>
              <a:rPr lang="en-US" altLang="zh-CN" sz="1800" dirty="0"/>
              <a:t>private: </a:t>
            </a:r>
            <a:endParaRPr lang="zh-CN" altLang="zh-CN" sz="1800" dirty="0"/>
          </a:p>
          <a:p>
            <a:r>
              <a:rPr lang="en-US" altLang="zh-CN" sz="1800" dirty="0"/>
              <a:t>	   string num; </a:t>
            </a:r>
            <a:endParaRPr lang="zh-CN" altLang="zh-CN" sz="1800" dirty="0"/>
          </a:p>
          <a:p>
            <a:r>
              <a:rPr lang="en-US" altLang="zh-CN" sz="1800" dirty="0"/>
              <a:t>        string name;</a:t>
            </a:r>
            <a:endParaRPr lang="zh-CN" altLang="zh-CN" sz="1800" dirty="0"/>
          </a:p>
          <a:p>
            <a:r>
              <a:rPr lang="en-US" altLang="zh-CN" sz="1800" dirty="0"/>
              <a:t>        char sex;                  </a:t>
            </a:r>
            <a:endParaRPr lang="zh-CN" altLang="zh-CN" sz="1800" dirty="0"/>
          </a:p>
          <a:p>
            <a:r>
              <a:rPr lang="en-US" altLang="zh-CN" sz="1800" dirty="0"/>
              <a:t>};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49F63F1-6F15-4CFA-B5DB-345482592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//</a:t>
            </a:r>
            <a:r>
              <a:rPr lang="zh-CN" altLang="zh-CN" sz="1800" dirty="0"/>
              <a:t>类的实现部分</a:t>
            </a:r>
          </a:p>
          <a:p>
            <a:r>
              <a:rPr lang="en-US" altLang="zh-CN" sz="1800" dirty="0"/>
              <a:t>Student::Student(string num1,string name1,charsex1):</a:t>
            </a:r>
          </a:p>
          <a:p>
            <a:r>
              <a:rPr lang="en-US" altLang="zh-CN" sz="1800" dirty="0"/>
              <a:t>num(num1),name(name1),sex(sex1)</a:t>
            </a:r>
            <a:endParaRPr lang="zh-CN" altLang="zh-CN" sz="1800" dirty="0"/>
          </a:p>
          <a:p>
            <a:r>
              <a:rPr lang="en-US" altLang="zh-CN" sz="1800" dirty="0"/>
              <a:t>{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调用构造函数！</a:t>
            </a:r>
            <a:r>
              <a:rPr lang="en-US" altLang="zh-CN" sz="1800" dirty="0"/>
              <a:t>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     }</a:t>
            </a:r>
            <a:endParaRPr lang="zh-CN" altLang="zh-CN" sz="1800" dirty="0"/>
          </a:p>
          <a:p>
            <a:r>
              <a:rPr lang="en-US" altLang="zh-CN" sz="1800" dirty="0"/>
              <a:t>Student::~Student()</a:t>
            </a:r>
            <a:endParaRPr lang="zh-CN" altLang="zh-CN" sz="1800" dirty="0"/>
          </a:p>
          <a:p>
            <a:r>
              <a:rPr lang="en-US" altLang="zh-CN" sz="1800" dirty="0"/>
              <a:t>{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调用析构函数！</a:t>
            </a:r>
            <a:r>
              <a:rPr lang="en-US" altLang="zh-CN" sz="1800" dirty="0"/>
              <a:t>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     }</a:t>
            </a:r>
            <a:endParaRPr lang="zh-CN" altLang="zh-CN" sz="1800" dirty="0"/>
          </a:p>
          <a:p>
            <a:r>
              <a:rPr lang="en-US" altLang="zh-CN" sz="1800" dirty="0"/>
              <a:t>void Student::Show()</a:t>
            </a:r>
            <a:endParaRPr lang="zh-CN" altLang="zh-CN" sz="1800" dirty="0"/>
          </a:p>
          <a:p>
            <a:r>
              <a:rPr lang="en-US" altLang="zh-CN" sz="1800" dirty="0"/>
              <a:t>{        </a:t>
            </a:r>
          </a:p>
          <a:p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&lt;&lt;"num"&lt;&lt;</a:t>
            </a:r>
            <a:r>
              <a:rPr lang="en-US" altLang="zh-CN" sz="1800" dirty="0" err="1"/>
              <a:t>setw</a:t>
            </a:r>
            <a:r>
              <a:rPr lang="en-US" altLang="zh-CN" sz="1800" dirty="0"/>
              <a:t>(8)&lt;&lt;"name"&lt;&lt;</a:t>
            </a:r>
            <a:r>
              <a:rPr lang="en-US" altLang="zh-CN" sz="1800" dirty="0" err="1"/>
              <a:t>setw</a:t>
            </a:r>
            <a:r>
              <a:rPr lang="en-US" altLang="zh-CN" sz="1800" dirty="0"/>
              <a:t>(8)&lt;&lt;"sex"&lt;&lt;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	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&lt;&lt;num&lt;&lt;</a:t>
            </a:r>
            <a:r>
              <a:rPr lang="en-US" altLang="zh-CN" sz="1800" dirty="0" err="1"/>
              <a:t>setw</a:t>
            </a:r>
            <a:r>
              <a:rPr lang="en-US" altLang="zh-CN" sz="1800" dirty="0"/>
              <a:t>(8)&lt;&lt;name&lt;&lt;</a:t>
            </a:r>
            <a:r>
              <a:rPr lang="en-US" altLang="zh-CN" sz="1800" dirty="0" err="1"/>
              <a:t>setw</a:t>
            </a:r>
            <a:r>
              <a:rPr lang="en-US" altLang="zh-CN" sz="1800" dirty="0"/>
              <a:t>(8);</a:t>
            </a:r>
            <a:endParaRPr lang="zh-CN" altLang="zh-CN" sz="1800" dirty="0"/>
          </a:p>
          <a:p>
            <a:r>
              <a:rPr lang="en-US" altLang="zh-CN" sz="1800" dirty="0"/>
              <a:t>          if(sex=='f'||sex=='F')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&lt;&lt;"female"&lt;&lt;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</a:t>
            </a:r>
            <a:endParaRPr lang="zh-CN" altLang="zh-CN" sz="1800" dirty="0"/>
          </a:p>
          <a:p>
            <a:r>
              <a:rPr lang="en-US" altLang="zh-CN" sz="1800" dirty="0"/>
              <a:t>	    else                     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&lt;&lt;"male"&lt;&lt;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void Student::</a:t>
            </a:r>
            <a:r>
              <a:rPr lang="en-US" altLang="zh-CN" sz="1800" dirty="0" err="1"/>
              <a:t>Setsex</a:t>
            </a:r>
            <a:r>
              <a:rPr lang="en-US" altLang="zh-CN" sz="1800" dirty="0"/>
              <a:t>(char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{        sex=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           }</a:t>
            </a:r>
            <a:endParaRPr lang="zh-CN" altLang="zh-CN" sz="1800" dirty="0"/>
          </a:p>
          <a:p>
            <a:r>
              <a:rPr lang="en-US" altLang="zh-CN" sz="1800" dirty="0"/>
              <a:t>void fun(</a:t>
            </a:r>
            <a:r>
              <a:rPr lang="en-US" altLang="zh-CN" sz="1800" dirty="0">
                <a:solidFill>
                  <a:srgbClr val="FF0000"/>
                </a:solidFill>
              </a:rPr>
              <a:t>Student *s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{        s-&gt;</a:t>
            </a:r>
            <a:r>
              <a:rPr lang="en-US" altLang="zh-CN" sz="1800" dirty="0" err="1"/>
              <a:t>Setsex</a:t>
            </a:r>
            <a:r>
              <a:rPr lang="en-US" altLang="zh-CN" sz="1800" dirty="0"/>
              <a:t>('m');        }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D1797E4-E6E8-4BA1-9582-589216FB9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dirty="0"/>
              <a:t>int main()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    Student </a:t>
            </a:r>
            <a:r>
              <a:rPr lang="en-US" altLang="zh-CN" sz="1800" dirty="0" err="1"/>
              <a:t>stu</a:t>
            </a:r>
            <a:r>
              <a:rPr lang="en-US" altLang="zh-CN" sz="1800" dirty="0"/>
              <a:t>("x001","Marry",'f');</a:t>
            </a:r>
            <a:endParaRPr lang="zh-CN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stu.Show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en-US" altLang="zh-CN" sz="1800" dirty="0">
                <a:solidFill>
                  <a:srgbClr val="FF0000"/>
                </a:solidFill>
              </a:rPr>
              <a:t>    fun(&amp;</a:t>
            </a:r>
            <a:r>
              <a:rPr lang="en-US" altLang="zh-CN" sz="1800" dirty="0" err="1">
                <a:solidFill>
                  <a:srgbClr val="FF0000"/>
                </a:solidFill>
              </a:rPr>
              <a:t>stu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stu.Show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en-US" altLang="zh-CN" sz="1800" dirty="0"/>
              <a:t>    return 0;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F11BA-207E-4ABF-BCDD-B331C70A84D0}"/>
              </a:ext>
            </a:extLst>
          </p:cNvPr>
          <p:cNvSpPr txBox="1"/>
          <p:nvPr/>
        </p:nvSpPr>
        <p:spPr>
          <a:xfrm>
            <a:off x="6934200" y="990600"/>
            <a:ext cx="3048000" cy="2032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调用构造函数！</a:t>
            </a:r>
          </a:p>
          <a:p>
            <a:pPr>
              <a:defRPr/>
            </a:pPr>
            <a:r>
              <a:rPr lang="en-US" altLang="zh-CN" dirty="0" err="1">
                <a:latin typeface="Arial" charset="0"/>
              </a:rPr>
              <a:t>num</a:t>
            </a:r>
            <a:r>
              <a:rPr lang="en-US" altLang="zh-CN" dirty="0">
                <a:latin typeface="Arial" charset="0"/>
              </a:rPr>
              <a:t>    name     sex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x001   Marry   female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 err="1">
                <a:latin typeface="Arial" charset="0"/>
              </a:rPr>
              <a:t>num</a:t>
            </a:r>
            <a:r>
              <a:rPr lang="en-US" altLang="zh-CN" dirty="0">
                <a:latin typeface="Arial" charset="0"/>
              </a:rPr>
              <a:t>    name     sex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x001   Marry   male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调用析构函数！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7D2C311E-817F-4627-BB06-8C1CE020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8674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30414-CB13-4F6C-8035-762CF0A96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在</a:t>
            </a:r>
            <a:r>
              <a:rPr lang="en-US" altLang="zh-CN" sz="2400"/>
              <a:t>C++</a:t>
            </a:r>
            <a:r>
              <a:rPr lang="zh-CN" altLang="en-US" sz="2400"/>
              <a:t>中，多个</a:t>
            </a:r>
            <a:r>
              <a:rPr lang="zh-CN" altLang="zh-CN" sz="2400"/>
              <a:t>对象</a:t>
            </a:r>
            <a:r>
              <a:rPr lang="zh-CN" altLang="en-US" sz="2400"/>
              <a:t>的数据成员存储各自存储，但成员函数只存储一个副本，如何区分当前调用成员函数的对象呢？解决的方法就是</a:t>
            </a:r>
            <a:r>
              <a:rPr lang="en-US" altLang="zh-CN" sz="2400"/>
              <a:t>this</a:t>
            </a:r>
            <a:r>
              <a:rPr lang="zh-CN" altLang="en-US" sz="2400"/>
              <a:t>指针。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this</a:t>
            </a:r>
            <a:r>
              <a:rPr lang="zh-CN" altLang="zh-CN" sz="2400"/>
              <a:t>指针</a:t>
            </a:r>
            <a:r>
              <a:rPr lang="zh-CN" altLang="en-US" sz="2400"/>
              <a:t>：</a:t>
            </a:r>
            <a:r>
              <a:rPr lang="zh-CN" altLang="zh-CN" sz="2400"/>
              <a:t>一个指向对象的指针，它隐含在类的成员函数中，用来指向成员函数所属类当前正在被操作的对象。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实际</a:t>
            </a:r>
            <a:r>
              <a:rPr lang="zh-CN" altLang="en-US" sz="2400"/>
              <a:t>中</a:t>
            </a:r>
            <a:r>
              <a:rPr lang="zh-CN" altLang="zh-CN" sz="2400"/>
              <a:t>，当一个对象的成员函数被调用时，系统会自动</a:t>
            </a:r>
            <a:r>
              <a:rPr lang="zh-CN" altLang="en-US" sz="2400"/>
              <a:t>将当前对象的地址</a:t>
            </a:r>
            <a:r>
              <a:rPr lang="zh-CN" altLang="zh-CN" sz="2400"/>
              <a:t>传递</a:t>
            </a:r>
            <a:r>
              <a:rPr lang="zh-CN" altLang="en-US" sz="2400"/>
              <a:t>给成员函数的</a:t>
            </a:r>
            <a:r>
              <a:rPr lang="en-US" altLang="zh-CN" sz="2400"/>
              <a:t>this</a:t>
            </a:r>
            <a:r>
              <a:rPr lang="zh-CN" altLang="zh-CN" sz="2400"/>
              <a:t>指针。而成员函数访问数据成员时使用</a:t>
            </a:r>
            <a:r>
              <a:rPr lang="en-US" altLang="zh-CN" sz="2400"/>
              <a:t>this</a:t>
            </a:r>
            <a:r>
              <a:rPr lang="zh-CN" altLang="zh-CN" sz="2400"/>
              <a:t>指针来确保要访问的数据成员属于这个对象。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zh-CN" altLang="en-US" sz="2400"/>
              <a:t>静态成员函数没有</a:t>
            </a:r>
            <a:r>
              <a:rPr lang="en-US" altLang="zh-CN" sz="2400"/>
              <a:t>this</a:t>
            </a:r>
            <a:r>
              <a:rPr lang="zh-CN" altLang="en-US" sz="2400"/>
              <a:t>指针。（第</a:t>
            </a:r>
            <a:r>
              <a:rPr lang="en-US" altLang="zh-CN" sz="2400"/>
              <a:t>8</a:t>
            </a:r>
            <a:r>
              <a:rPr lang="zh-CN" altLang="en-US" sz="2400"/>
              <a:t>章讲）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0F1AAFA-3E21-412E-973B-96465CEF2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7.5.2  this </a:t>
            </a:r>
            <a:r>
              <a:rPr lang="zh-CN" altLang="en-US" sz="3200" b="1"/>
              <a:t>指针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851FCED-4B23-4F84-9FAB-B6C4D4612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【例</a:t>
            </a:r>
            <a:r>
              <a:rPr lang="en-US" altLang="zh-CN" sz="1800" dirty="0"/>
              <a:t>7.14</a:t>
            </a:r>
            <a:r>
              <a:rPr lang="zh-CN" altLang="zh-CN" sz="1800" dirty="0"/>
              <a:t>】</a:t>
            </a:r>
            <a:r>
              <a:rPr lang="en-US" altLang="zh-CN" sz="1800" dirty="0"/>
              <a:t>this</a:t>
            </a:r>
            <a:r>
              <a:rPr lang="zh-CN" altLang="zh-CN" sz="1800" dirty="0"/>
              <a:t>指针的使用。</a:t>
            </a:r>
          </a:p>
          <a:p>
            <a:r>
              <a:rPr lang="en-US" altLang="zh-CN" sz="1800" dirty="0"/>
              <a:t>#include&lt;iostream&gt;</a:t>
            </a:r>
            <a:endParaRPr lang="zh-CN" altLang="zh-CN" sz="1800" dirty="0"/>
          </a:p>
          <a:p>
            <a:r>
              <a:rPr lang="en-US" altLang="zh-CN" sz="1800" dirty="0"/>
              <a:t>#include&lt;string&gt;</a:t>
            </a:r>
            <a:endParaRPr lang="zh-CN" altLang="zh-CN" sz="1800" dirty="0"/>
          </a:p>
          <a:p>
            <a:r>
              <a:rPr lang="en-US" altLang="zh-CN" sz="1800" dirty="0"/>
              <a:t>#include&lt;iomanip&gt;</a:t>
            </a:r>
            <a:endParaRPr lang="zh-CN" altLang="zh-CN" sz="1800" dirty="0"/>
          </a:p>
          <a:p>
            <a:r>
              <a:rPr lang="en-US" altLang="zh-CN" sz="1800" dirty="0"/>
              <a:t>using namespace std;</a:t>
            </a:r>
            <a:endParaRPr lang="zh-CN" altLang="zh-CN" sz="1800" dirty="0"/>
          </a:p>
          <a:p>
            <a:r>
              <a:rPr lang="en-US" altLang="zh-CN" sz="1800" dirty="0"/>
              <a:t>class Student                    </a:t>
            </a:r>
            <a:endParaRPr lang="zh-CN" altLang="zh-CN" sz="1800" dirty="0"/>
          </a:p>
          <a:p>
            <a:r>
              <a:rPr lang="en-US" altLang="zh-CN" sz="1800" dirty="0"/>
              <a:t>{public: </a:t>
            </a:r>
            <a:endParaRPr lang="zh-CN" altLang="zh-CN" sz="1800" dirty="0"/>
          </a:p>
          <a:p>
            <a:r>
              <a:rPr lang="en-US" altLang="zh-CN" sz="1800" dirty="0"/>
              <a:t>	Student(string ="",string ="",char ='f');</a:t>
            </a:r>
            <a:endParaRPr lang="zh-CN" altLang="zh-CN" sz="1800" dirty="0"/>
          </a:p>
          <a:p>
            <a:r>
              <a:rPr lang="en-US" altLang="zh-CN" sz="1800" dirty="0"/>
              <a:t>	void Show();</a:t>
            </a:r>
            <a:endParaRPr lang="zh-CN" altLang="zh-CN" sz="1800" dirty="0"/>
          </a:p>
          <a:p>
            <a:r>
              <a:rPr lang="en-US" altLang="zh-CN" sz="1800" dirty="0"/>
              <a:t>	~Student();</a:t>
            </a:r>
            <a:endParaRPr lang="zh-CN" altLang="zh-CN" sz="1800" dirty="0"/>
          </a:p>
          <a:p>
            <a:r>
              <a:rPr lang="en-US" altLang="zh-CN" sz="1800" dirty="0"/>
              <a:t>private: </a:t>
            </a:r>
            <a:endParaRPr lang="zh-CN" altLang="zh-CN" sz="1800" dirty="0"/>
          </a:p>
          <a:p>
            <a:r>
              <a:rPr lang="en-US" altLang="zh-CN" sz="1800" dirty="0"/>
              <a:t>	string  num; </a:t>
            </a:r>
            <a:endParaRPr lang="zh-CN" altLang="zh-CN" sz="1800" dirty="0"/>
          </a:p>
          <a:p>
            <a:r>
              <a:rPr lang="en-US" altLang="zh-CN" sz="1800" dirty="0"/>
              <a:t>	string  name;</a:t>
            </a:r>
            <a:endParaRPr lang="zh-CN" altLang="zh-CN" sz="1800" dirty="0"/>
          </a:p>
          <a:p>
            <a:r>
              <a:rPr lang="en-US" altLang="zh-CN" sz="1800" dirty="0"/>
              <a:t>	char   sex;</a:t>
            </a:r>
            <a:endParaRPr lang="zh-CN" altLang="zh-CN" sz="1800" dirty="0"/>
          </a:p>
          <a:p>
            <a:r>
              <a:rPr lang="en-US" altLang="zh-CN" sz="1800" dirty="0"/>
              <a:t>};</a:t>
            </a:r>
            <a:endParaRPr lang="zh-CN" altLang="zh-CN" sz="1800" dirty="0"/>
          </a:p>
          <a:p>
            <a:r>
              <a:rPr lang="en-US" altLang="zh-CN" sz="1800" dirty="0"/>
              <a:t>Student::Student(string num1,string name1,char sex1)</a:t>
            </a:r>
          </a:p>
          <a:p>
            <a:r>
              <a:rPr lang="en-US" altLang="zh-CN" sz="1800" dirty="0"/>
              <a:t>:num(num1),name(name1), sex(sex1)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r>
              <a:rPr lang="zh-CN" altLang="en-US" sz="1800" dirty="0"/>
              <a:t>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调用构造函数！</a:t>
            </a:r>
            <a:r>
              <a:rPr lang="en-US" altLang="zh-CN" sz="1800" dirty="0"/>
              <a:t>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   }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40F22D6-9B32-4287-AF3D-934E6753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579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1800"/>
              <a:t>Student::~Student()</a:t>
            </a:r>
            <a:endParaRPr lang="zh-CN" altLang="zh-CN" sz="1800"/>
          </a:p>
          <a:p>
            <a:r>
              <a:rPr lang="en-US" altLang="zh-CN" sz="1800"/>
              <a:t>{      cout&lt;&lt;"</a:t>
            </a:r>
            <a:r>
              <a:rPr lang="zh-CN" altLang="zh-CN" sz="1800"/>
              <a:t>调用析构函数！</a:t>
            </a:r>
            <a:r>
              <a:rPr lang="en-US" altLang="zh-CN" sz="1800"/>
              <a:t>"&lt;&lt;endl;     }</a:t>
            </a:r>
            <a:endParaRPr lang="en-US" altLang="zh-CN" sz="1800">
              <a:sym typeface="Wingdings" panose="05000000000000000000" pitchFamily="2" charset="2"/>
            </a:endParaRPr>
          </a:p>
          <a:p>
            <a:r>
              <a:rPr lang="en-US" altLang="zh-CN" sz="1800"/>
              <a:t>void Student::Show()  // </a:t>
            </a:r>
            <a:r>
              <a:rPr lang="zh-CN" altLang="zh-CN" sz="1800">
                <a:solidFill>
                  <a:srgbClr val="FF0000"/>
                </a:solidFill>
              </a:rPr>
              <a:t>加上隐含的形参后为</a:t>
            </a:r>
            <a:r>
              <a:rPr lang="en-US" altLang="zh-CN" sz="1800">
                <a:solidFill>
                  <a:srgbClr val="FF0000"/>
                </a:solidFill>
              </a:rPr>
              <a:t>void Student::Show(Student *this)</a:t>
            </a:r>
            <a:endParaRPr lang="zh-CN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	cout&lt;&lt;"num"&lt;&lt;setw(8)&lt;&lt;"name"&lt;&lt;setw(8)&lt;&lt;"sex"&lt;&lt;endl;</a:t>
            </a:r>
            <a:endParaRPr lang="zh-CN" altLang="zh-CN" sz="1800"/>
          </a:p>
          <a:p>
            <a:r>
              <a:rPr lang="en-US" altLang="zh-CN" sz="1800">
                <a:sym typeface="Wingdings" panose="05000000000000000000" pitchFamily="2" charset="2"/>
              </a:rPr>
              <a:t> </a:t>
            </a:r>
            <a:r>
              <a:rPr lang="en-US" altLang="zh-CN" sz="1800"/>
              <a:t>	cout&lt;&lt;</a:t>
            </a:r>
            <a:r>
              <a:rPr lang="en-US" altLang="zh-CN" sz="1800">
                <a:solidFill>
                  <a:srgbClr val="FF0000"/>
                </a:solidFill>
              </a:rPr>
              <a:t>this-&gt;num</a:t>
            </a:r>
            <a:r>
              <a:rPr lang="en-US" altLang="zh-CN" sz="1800"/>
              <a:t>&lt;&lt;setw(8)&lt;&lt;this-&gt;name&lt;&lt;setw(8);</a:t>
            </a:r>
            <a:endParaRPr lang="zh-CN" altLang="zh-CN" sz="1800"/>
          </a:p>
          <a:p>
            <a:r>
              <a:rPr lang="en-US" altLang="zh-CN" sz="1800"/>
              <a:t>	if(sex=='f'||sex=='F')</a:t>
            </a:r>
            <a:endParaRPr lang="zh-CN" altLang="zh-CN" sz="1800"/>
          </a:p>
          <a:p>
            <a:r>
              <a:rPr lang="en-US" altLang="zh-CN" sz="1800"/>
              <a:t>		cout&lt;&lt;"female"&lt;&lt;endl;  </a:t>
            </a:r>
            <a:endParaRPr lang="zh-CN" altLang="zh-CN" sz="1800"/>
          </a:p>
          <a:p>
            <a:r>
              <a:rPr lang="en-US" altLang="zh-CN" sz="1800"/>
              <a:t>	else</a:t>
            </a:r>
            <a:endParaRPr lang="zh-CN" altLang="zh-CN" sz="1800"/>
          </a:p>
          <a:p>
            <a:r>
              <a:rPr lang="en-US" altLang="zh-CN" sz="1800"/>
              <a:t>		cout&lt;&lt;"male"&lt;&lt;endl;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  <a:p>
            <a:r>
              <a:rPr lang="en-US" altLang="zh-CN" sz="1800"/>
              <a:t>int main()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	Student stu("x001","Marry",'f');</a:t>
            </a:r>
            <a:endParaRPr lang="zh-CN" altLang="zh-CN" sz="1800"/>
          </a:p>
          <a:p>
            <a:r>
              <a:rPr lang="en-US" altLang="zh-CN" sz="1800"/>
              <a:t>	stu.Show();</a:t>
            </a:r>
            <a:endParaRPr lang="zh-CN" altLang="zh-CN" sz="1800"/>
          </a:p>
          <a:p>
            <a:r>
              <a:rPr lang="en-US" altLang="zh-CN" sz="1800"/>
              <a:t>	return 0;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B0A44-68AA-4F9B-B81F-16EE431C38FD}"/>
              </a:ext>
            </a:extLst>
          </p:cNvPr>
          <p:cNvSpPr txBox="1"/>
          <p:nvPr/>
        </p:nvSpPr>
        <p:spPr>
          <a:xfrm>
            <a:off x="7010400" y="4770438"/>
            <a:ext cx="3048000" cy="147796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调用构造函数！</a:t>
            </a:r>
          </a:p>
          <a:p>
            <a:pPr>
              <a:defRPr/>
            </a:pPr>
            <a:r>
              <a:rPr lang="en-US" altLang="zh-CN" dirty="0" err="1">
                <a:latin typeface="Arial" charset="0"/>
              </a:rPr>
              <a:t>num</a:t>
            </a:r>
            <a:r>
              <a:rPr lang="en-US" altLang="zh-CN" dirty="0">
                <a:latin typeface="Arial" charset="0"/>
              </a:rPr>
              <a:t>    name     sex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x001   Marry    female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调用析构函数！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B6EA07B-6590-47A0-BE00-9EF9D8A4E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在</a:t>
            </a:r>
            <a:r>
              <a:rPr lang="en-US" altLang="zh-CN" sz="2400"/>
              <a:t>C++</a:t>
            </a:r>
            <a:r>
              <a:rPr lang="zh-CN" altLang="en-US" sz="2400"/>
              <a:t>中，多个</a:t>
            </a:r>
            <a:r>
              <a:rPr lang="zh-CN" altLang="zh-CN" sz="2400"/>
              <a:t>对象</a:t>
            </a:r>
            <a:r>
              <a:rPr lang="zh-CN" altLang="en-US" sz="2400"/>
              <a:t>的数据成员存储各自存储，但成员函数只存储一个副本，如何区分当前调用成员函数的对象呢？解决的方法就是</a:t>
            </a:r>
            <a:r>
              <a:rPr lang="en-US" altLang="zh-CN" sz="2400"/>
              <a:t>this</a:t>
            </a:r>
            <a:r>
              <a:rPr lang="zh-CN" altLang="en-US" sz="2400"/>
              <a:t>指针。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this</a:t>
            </a:r>
            <a:r>
              <a:rPr lang="zh-CN" altLang="zh-CN" sz="2400"/>
              <a:t>指针</a:t>
            </a:r>
            <a:r>
              <a:rPr lang="zh-CN" altLang="en-US" sz="2400"/>
              <a:t>：</a:t>
            </a:r>
            <a:r>
              <a:rPr lang="zh-CN" altLang="zh-CN" sz="2400"/>
              <a:t>一个指向对象的指针，它隐含在类的成员函数中，用来指向成员函数所属类当前正在被操作的对象。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问题：类中数据成员的名字与成员函数形参的名字相同时，如何区分？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8B6F593-3F9E-4AB3-8526-63BC70A0A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7.5.2  this </a:t>
            </a:r>
            <a:r>
              <a:rPr lang="zh-CN" altLang="en-US" sz="3200" b="1"/>
              <a:t>指针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85F7A86-4B7D-4A9B-B3DF-A91E73440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1800"/>
              <a:t>【例</a:t>
            </a:r>
            <a:r>
              <a:rPr lang="en-US" altLang="zh-CN" sz="1800"/>
              <a:t>7.15</a:t>
            </a:r>
            <a:r>
              <a:rPr lang="zh-CN" altLang="zh-CN" sz="1800"/>
              <a:t>】阅读程序，分析执行结果。</a:t>
            </a:r>
          </a:p>
          <a:p>
            <a:r>
              <a:rPr lang="en-US" altLang="zh-CN" sz="1800"/>
              <a:t>#include&lt;iostream&gt;</a:t>
            </a:r>
            <a:endParaRPr lang="zh-CN" altLang="zh-CN" sz="1800"/>
          </a:p>
          <a:p>
            <a:r>
              <a:rPr lang="en-US" altLang="zh-CN" sz="1800"/>
              <a:t>using namespace std;</a:t>
            </a:r>
            <a:endParaRPr lang="zh-CN" altLang="zh-CN" sz="1800"/>
          </a:p>
          <a:p>
            <a:r>
              <a:rPr lang="en-US" altLang="zh-CN" sz="1800"/>
              <a:t>class A                    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public: </a:t>
            </a:r>
            <a:endParaRPr lang="zh-CN" altLang="zh-CN" sz="1800"/>
          </a:p>
          <a:p>
            <a:r>
              <a:rPr lang="en-US" altLang="zh-CN" sz="1800"/>
              <a:t>	A(int =0,int =0);</a:t>
            </a:r>
            <a:endParaRPr lang="zh-CN" altLang="zh-CN" sz="1800"/>
          </a:p>
          <a:p>
            <a:r>
              <a:rPr lang="en-US" altLang="zh-CN" sz="1800"/>
              <a:t>	void Show();</a:t>
            </a:r>
            <a:endParaRPr lang="zh-CN" altLang="zh-CN" sz="1800"/>
          </a:p>
          <a:p>
            <a:r>
              <a:rPr lang="en-US" altLang="zh-CN" sz="1800"/>
              <a:t>	void Set(int,int);</a:t>
            </a:r>
            <a:endParaRPr lang="zh-CN" altLang="zh-CN" sz="1800"/>
          </a:p>
          <a:p>
            <a:r>
              <a:rPr lang="en-US" altLang="zh-CN" sz="1800"/>
              <a:t>	~A();</a:t>
            </a:r>
            <a:endParaRPr lang="zh-CN" altLang="zh-CN" sz="1800"/>
          </a:p>
          <a:p>
            <a:r>
              <a:rPr lang="en-US" altLang="zh-CN" sz="1800"/>
              <a:t>private: </a:t>
            </a:r>
            <a:endParaRPr lang="zh-CN" altLang="zh-CN" sz="1800"/>
          </a:p>
          <a:p>
            <a:r>
              <a:rPr lang="en-US" altLang="zh-CN" sz="1800"/>
              <a:t>	</a:t>
            </a:r>
            <a:r>
              <a:rPr lang="en-US" altLang="zh-CN" sz="1800">
                <a:solidFill>
                  <a:srgbClr val="FF0000"/>
                </a:solidFill>
              </a:rPr>
              <a:t>int  x,y;                  </a:t>
            </a:r>
            <a:endParaRPr lang="zh-CN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};</a:t>
            </a:r>
            <a:endParaRPr lang="zh-CN" altLang="zh-CN" sz="1800"/>
          </a:p>
          <a:p>
            <a:r>
              <a:rPr lang="en-US" altLang="zh-CN" sz="1800"/>
              <a:t>A::A(int x1,int y1):x(x1),y(y1)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	cout&lt;&lt;"</a:t>
            </a:r>
            <a:r>
              <a:rPr lang="zh-CN" altLang="zh-CN" sz="1800"/>
              <a:t>调用构造函数！</a:t>
            </a:r>
            <a:r>
              <a:rPr lang="en-US" altLang="zh-CN" sz="1800"/>
              <a:t>"&lt;&lt;endl;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0AF2DF-98EC-473F-8726-388FE70E7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305800" cy="5715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400" dirty="0"/>
              <a:t>【例</a:t>
            </a:r>
            <a:r>
              <a:rPr lang="en-GB" altLang="zh-CN" sz="2400" dirty="0"/>
              <a:t>7.1</a:t>
            </a:r>
            <a:r>
              <a:rPr lang="zh-CN" altLang="zh-CN" sz="2400" dirty="0"/>
              <a:t>】定义表示时间的类</a:t>
            </a:r>
            <a:r>
              <a:rPr lang="en-GB" altLang="zh-CN" sz="2400" dirty="0"/>
              <a:t>Time</a:t>
            </a:r>
            <a:r>
              <a:rPr lang="zh-CN" altLang="zh-CN" sz="2400" dirty="0"/>
              <a:t>，可设置时间和显示时间。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</a:rPr>
              <a:t>类的实现部分</a:t>
            </a:r>
          </a:p>
          <a:p>
            <a:pPr eaLnBrk="1" hangingPunct="1"/>
            <a:r>
              <a:rPr lang="en-US" altLang="zh-CN" sz="2400" dirty="0"/>
              <a:t>void </a:t>
            </a:r>
            <a:r>
              <a:rPr lang="en-US" altLang="zh-CN" sz="2400" dirty="0">
                <a:solidFill>
                  <a:srgbClr val="FF0000"/>
                </a:solidFill>
              </a:rPr>
              <a:t>Time::</a:t>
            </a:r>
            <a:r>
              <a:rPr lang="en-US" altLang="zh-CN" sz="2400" dirty="0"/>
              <a:t>Set(int h, int m, int s</a:t>
            </a:r>
            <a:r>
              <a:rPr lang="en-GB" altLang="zh-CN" sz="2400" dirty="0"/>
              <a:t>)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zh-CN" altLang="zh-CN" sz="2400" dirty="0"/>
          </a:p>
          <a:p>
            <a:pPr eaLnBrk="1" hangingPunct="1"/>
            <a:r>
              <a:rPr lang="zh-CN" altLang="zh-CN" sz="2400" dirty="0"/>
              <a:t>　　</a:t>
            </a:r>
            <a:r>
              <a:rPr lang="en-US" altLang="zh-CN" sz="2400" dirty="0"/>
              <a:t>hour =h;</a:t>
            </a:r>
            <a:endParaRPr lang="zh-CN" altLang="zh-CN" sz="2400" dirty="0"/>
          </a:p>
          <a:p>
            <a:pPr eaLnBrk="1" hangingPunct="1"/>
            <a:r>
              <a:rPr lang="zh-CN" altLang="zh-CN" sz="2400" dirty="0"/>
              <a:t>　　</a:t>
            </a:r>
            <a:r>
              <a:rPr lang="en-US" altLang="zh-CN" sz="2400" dirty="0"/>
              <a:t>minute =m;</a:t>
            </a:r>
            <a:endParaRPr lang="zh-CN" altLang="zh-CN" sz="2400" dirty="0"/>
          </a:p>
          <a:p>
            <a:pPr eaLnBrk="1" hangingPunct="1"/>
            <a:r>
              <a:rPr lang="zh-CN" altLang="zh-CN" sz="2400" dirty="0"/>
              <a:t>　　</a:t>
            </a:r>
            <a:r>
              <a:rPr lang="en-US" altLang="zh-CN" sz="2400" dirty="0"/>
              <a:t>second =s;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void </a:t>
            </a:r>
            <a:r>
              <a:rPr lang="en-US" altLang="zh-CN" sz="2400" dirty="0">
                <a:solidFill>
                  <a:srgbClr val="FF0000"/>
                </a:solidFill>
              </a:rPr>
              <a:t>Time::</a:t>
            </a:r>
            <a:r>
              <a:rPr lang="en-GB" altLang="zh-CN" sz="2400" dirty="0">
                <a:solidFill>
                  <a:srgbClr val="FF0000"/>
                </a:solidFill>
              </a:rPr>
              <a:t> </a:t>
            </a:r>
            <a:r>
              <a:rPr lang="en-GB" altLang="zh-CN" sz="2400" dirty="0"/>
              <a:t>Show()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zh-CN" altLang="zh-CN" sz="2400" dirty="0"/>
          </a:p>
          <a:p>
            <a:pPr eaLnBrk="1" hangingPunct="1"/>
            <a:r>
              <a:rPr lang="zh-CN" altLang="zh-CN" sz="2400" dirty="0"/>
              <a:t>　　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zh-CN" altLang="zh-CN" sz="2400" dirty="0"/>
              <a:t>现在的时间是：</a:t>
            </a:r>
            <a:r>
              <a:rPr lang="en-US" altLang="zh-CN" sz="2400" dirty="0"/>
              <a:t>";</a:t>
            </a:r>
            <a:endParaRPr lang="zh-CN" altLang="zh-CN" sz="2400" dirty="0"/>
          </a:p>
          <a:p>
            <a:pPr eaLnBrk="1" hangingPunct="1"/>
            <a:r>
              <a:rPr lang="zh-CN" altLang="zh-CN" sz="2400" dirty="0"/>
              <a:t>　　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 hour&lt;&lt;"</a:t>
            </a:r>
            <a:r>
              <a:rPr lang="zh-CN" altLang="zh-CN" sz="2400" dirty="0"/>
              <a:t>：</a:t>
            </a:r>
            <a:r>
              <a:rPr lang="en-US" altLang="zh-CN" sz="2400" dirty="0"/>
              <a:t>"&lt;&lt;minute&lt;&lt;"</a:t>
            </a:r>
            <a:r>
              <a:rPr lang="zh-CN" altLang="zh-CN" sz="2400" dirty="0"/>
              <a:t>：</a:t>
            </a:r>
            <a:r>
              <a:rPr lang="en-US" altLang="zh-CN" sz="2400" dirty="0"/>
              <a:t>"&lt;&lt;second&lt;&lt;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DB44E47-F38C-4ED3-84A0-05360F19B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1800"/>
              <a:t>A::~A()</a:t>
            </a:r>
            <a:endParaRPr lang="zh-CN" altLang="zh-CN" sz="1800"/>
          </a:p>
          <a:p>
            <a:r>
              <a:rPr lang="en-US" altLang="zh-CN" sz="1800"/>
              <a:t>{      cout&lt;&lt;"</a:t>
            </a:r>
            <a:r>
              <a:rPr lang="zh-CN" altLang="zh-CN" sz="1800"/>
              <a:t>调用析构函数！</a:t>
            </a:r>
            <a:r>
              <a:rPr lang="en-US" altLang="zh-CN" sz="1800"/>
              <a:t>"&lt;&lt;endl;     }</a:t>
            </a:r>
            <a:endParaRPr lang="zh-CN" altLang="zh-CN" sz="1800"/>
          </a:p>
          <a:p>
            <a:r>
              <a:rPr lang="en-US" altLang="zh-CN" sz="1800"/>
              <a:t>void A::Set(</a:t>
            </a:r>
            <a:r>
              <a:rPr lang="en-US" altLang="zh-CN" sz="1800">
                <a:solidFill>
                  <a:srgbClr val="FF0000"/>
                </a:solidFill>
              </a:rPr>
              <a:t>int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FF0000"/>
                </a:solidFill>
              </a:rPr>
              <a:t>x,int y</a:t>
            </a:r>
            <a:r>
              <a:rPr lang="en-US" altLang="zh-CN" sz="1800"/>
              <a:t>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>
                <a:solidFill>
                  <a:srgbClr val="FF0000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1800">
                <a:solidFill>
                  <a:srgbClr val="FF0000"/>
                </a:solidFill>
              </a:rPr>
              <a:t>   this-&gt;x=x;  this-&gt;y=y;  </a:t>
            </a:r>
            <a:r>
              <a:rPr lang="zh-CN" altLang="en-US" sz="1800">
                <a:solidFill>
                  <a:srgbClr val="FF0000"/>
                </a:solidFill>
              </a:rPr>
              <a:t>  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/>
              <a:t>//</a:t>
            </a:r>
            <a:r>
              <a:rPr lang="zh-CN" altLang="en-US" sz="1800"/>
              <a:t>数据成员加</a:t>
            </a:r>
            <a:r>
              <a:rPr lang="en-US" altLang="zh-CN" sz="1800"/>
              <a:t>this</a:t>
            </a:r>
            <a:r>
              <a:rPr lang="zh-CN" altLang="en-US" sz="1800"/>
              <a:t>指针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  <a:p>
            <a:r>
              <a:rPr lang="en-US" altLang="zh-CN" sz="1800"/>
              <a:t>void A::Show()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	cout&lt;&lt;"x="&lt;&lt;x&lt;&lt;"  "&lt;&lt;"y="&lt;&lt;y&lt;&lt;endl;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  <a:p>
            <a:r>
              <a:rPr lang="en-US" altLang="zh-CN" sz="1800"/>
              <a:t>int main()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	A a(10,20);</a:t>
            </a:r>
            <a:endParaRPr lang="zh-CN" altLang="zh-CN" sz="1800"/>
          </a:p>
          <a:p>
            <a:r>
              <a:rPr lang="en-US" altLang="zh-CN" sz="1800"/>
              <a:t>	a.Show();</a:t>
            </a:r>
            <a:endParaRPr lang="zh-CN" altLang="zh-CN" sz="1800"/>
          </a:p>
          <a:p>
            <a:r>
              <a:rPr lang="en-US" altLang="zh-CN" sz="1800"/>
              <a:t>	a.Set(100,200);</a:t>
            </a:r>
            <a:endParaRPr lang="zh-CN" altLang="zh-CN" sz="1800"/>
          </a:p>
          <a:p>
            <a:r>
              <a:rPr lang="en-US" altLang="zh-CN" sz="1800"/>
              <a:t>	a.Show();</a:t>
            </a:r>
            <a:endParaRPr lang="zh-CN" altLang="zh-CN" sz="1800"/>
          </a:p>
          <a:p>
            <a:r>
              <a:rPr lang="en-US" altLang="zh-CN" sz="1800"/>
              <a:t>	return 0;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6B5A8-5CA1-4F97-8416-63A37FABF891}"/>
              </a:ext>
            </a:extLst>
          </p:cNvPr>
          <p:cNvSpPr txBox="1"/>
          <p:nvPr/>
        </p:nvSpPr>
        <p:spPr>
          <a:xfrm>
            <a:off x="7162800" y="762001"/>
            <a:ext cx="3048000" cy="1477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调用构造函数！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x=10  y=20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x=100  y=200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调用析构函数！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7C3C0AB8-582A-437E-9353-7C6D49B7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93350AC-6A68-4EAE-A69D-BB9A041F2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4676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对象的引用</a:t>
            </a:r>
            <a:r>
              <a:rPr lang="zh-CN" altLang="en-US" sz="2400"/>
              <a:t>也可以</a:t>
            </a:r>
            <a:r>
              <a:rPr lang="zh-CN" altLang="zh-CN" sz="2400"/>
              <a:t>作为函数参数</a:t>
            </a:r>
            <a:r>
              <a:rPr lang="zh-CN" altLang="en-US" sz="2400"/>
              <a:t>进行传递</a:t>
            </a:r>
            <a:r>
              <a:rPr lang="zh-CN" altLang="zh-CN" sz="2400"/>
              <a:t>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对象的引用作为函数参数不仅具有用对象指针作为函数参数的优点，而且更简洁、更直观。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例如：</a:t>
            </a:r>
            <a:endParaRPr lang="zh-CN" altLang="zh-CN" sz="2400"/>
          </a:p>
          <a:p>
            <a:pPr eaLnBrk="1" hangingPunct="1"/>
            <a:endParaRPr lang="en-US" altLang="zh-CN" sz="20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D7F2FD6-C806-4D05-B25B-E1EA72A8B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7.5.3  </a:t>
            </a:r>
            <a:r>
              <a:rPr lang="zh-CN" altLang="en-US" sz="3200" b="1"/>
              <a:t>对象的引用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E8538E4-F054-4BC1-A4BA-382B6CBBB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1800"/>
              <a:t>【例</a:t>
            </a:r>
            <a:r>
              <a:rPr lang="en-US" altLang="zh-CN" sz="1800"/>
              <a:t>7.16</a:t>
            </a:r>
            <a:r>
              <a:rPr lang="zh-CN" altLang="zh-CN" sz="1800"/>
              <a:t>】对象的引用作为函数的参数，分析程序执行情况。</a:t>
            </a:r>
          </a:p>
          <a:p>
            <a:r>
              <a:rPr lang="en-US" altLang="zh-CN" sz="1800"/>
              <a:t>#include&lt;iostream&gt;</a:t>
            </a:r>
            <a:endParaRPr lang="zh-CN" altLang="zh-CN" sz="1800"/>
          </a:p>
          <a:p>
            <a:r>
              <a:rPr lang="en-US" altLang="zh-CN" sz="1800"/>
              <a:t>using namespace std;</a:t>
            </a:r>
            <a:endParaRPr lang="zh-CN" altLang="zh-CN" sz="1800"/>
          </a:p>
          <a:p>
            <a:r>
              <a:rPr lang="en-US" altLang="zh-CN" sz="1800"/>
              <a:t>class A                    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public: </a:t>
            </a:r>
            <a:endParaRPr lang="zh-CN" altLang="zh-CN" sz="1800"/>
          </a:p>
          <a:p>
            <a:r>
              <a:rPr lang="en-US" altLang="zh-CN" sz="1800"/>
              <a:t>	A(int =0,int =0);</a:t>
            </a:r>
            <a:endParaRPr lang="zh-CN" altLang="zh-CN" sz="1800"/>
          </a:p>
          <a:p>
            <a:r>
              <a:rPr lang="en-US" altLang="zh-CN" sz="1800"/>
              <a:t>	void Show();</a:t>
            </a:r>
            <a:endParaRPr lang="zh-CN" altLang="zh-CN" sz="1800"/>
          </a:p>
          <a:p>
            <a:r>
              <a:rPr lang="en-US" altLang="zh-CN" sz="1800"/>
              <a:t>	void Set(int,int);</a:t>
            </a:r>
            <a:endParaRPr lang="zh-CN" altLang="zh-CN" sz="1800"/>
          </a:p>
          <a:p>
            <a:r>
              <a:rPr lang="en-US" altLang="zh-CN" sz="1800"/>
              <a:t>	~A();</a:t>
            </a:r>
            <a:endParaRPr lang="zh-CN" altLang="zh-CN" sz="1800"/>
          </a:p>
          <a:p>
            <a:r>
              <a:rPr lang="en-US" altLang="zh-CN" sz="1800"/>
              <a:t>private: </a:t>
            </a:r>
            <a:endParaRPr lang="zh-CN" altLang="zh-CN" sz="1800"/>
          </a:p>
          <a:p>
            <a:r>
              <a:rPr lang="en-US" altLang="zh-CN" sz="1800"/>
              <a:t>	int  x,y;                  </a:t>
            </a:r>
            <a:endParaRPr lang="zh-CN" altLang="zh-CN" sz="1800"/>
          </a:p>
          <a:p>
            <a:r>
              <a:rPr lang="en-US" altLang="zh-CN" sz="1800"/>
              <a:t>};</a:t>
            </a:r>
            <a:endParaRPr lang="zh-CN" altLang="zh-CN" sz="1800"/>
          </a:p>
          <a:p>
            <a:r>
              <a:rPr lang="en-US" altLang="zh-CN" sz="1800"/>
              <a:t>A::A(int x1,int y1):x(x1),y(y1)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	cout&lt;&lt;"</a:t>
            </a:r>
            <a:r>
              <a:rPr lang="zh-CN" altLang="zh-CN" sz="1800"/>
              <a:t>调用构造函数！</a:t>
            </a:r>
            <a:r>
              <a:rPr lang="en-US" altLang="zh-CN" sz="1800"/>
              <a:t>"&lt;&lt;endl;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5C82957-342F-4646-B7D3-695E732C0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A::~A()</a:t>
            </a:r>
            <a:endParaRPr lang="zh-CN" altLang="zh-CN" sz="1800" dirty="0"/>
          </a:p>
          <a:p>
            <a:r>
              <a:rPr lang="en-US" altLang="zh-CN" sz="1800" dirty="0"/>
              <a:t>{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调用析构函数！</a:t>
            </a:r>
            <a:r>
              <a:rPr lang="en-US" altLang="zh-CN" sz="1800" dirty="0"/>
              <a:t>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   }</a:t>
            </a:r>
            <a:endParaRPr lang="zh-CN" altLang="zh-CN" sz="1800" dirty="0"/>
          </a:p>
          <a:p>
            <a:r>
              <a:rPr lang="en-US" altLang="zh-CN" sz="1800" dirty="0"/>
              <a:t>void A::Set(int </a:t>
            </a:r>
            <a:r>
              <a:rPr lang="en-US" altLang="zh-CN" sz="1800" dirty="0" err="1"/>
              <a:t>x,int</a:t>
            </a:r>
            <a:r>
              <a:rPr lang="en-US" altLang="zh-CN" sz="1800" dirty="0"/>
              <a:t> y)</a:t>
            </a:r>
            <a:endParaRPr lang="zh-CN" altLang="zh-CN" sz="1800" dirty="0"/>
          </a:p>
          <a:p>
            <a:r>
              <a:rPr lang="en-US" altLang="zh-CN" sz="1800" dirty="0"/>
              <a:t>{      this-&gt;x=x;  this-&gt;y=y;                      }</a:t>
            </a:r>
            <a:endParaRPr lang="zh-CN" altLang="zh-CN" sz="1800" dirty="0"/>
          </a:p>
          <a:p>
            <a:r>
              <a:rPr lang="en-US" altLang="zh-CN" sz="1800" dirty="0"/>
              <a:t>void A::Show()</a:t>
            </a:r>
            <a:endParaRPr lang="zh-CN" altLang="zh-CN" sz="1800" dirty="0"/>
          </a:p>
          <a:p>
            <a:r>
              <a:rPr lang="en-US" altLang="zh-CN" sz="1800" dirty="0"/>
              <a:t>{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&lt;&lt;"x="&lt;&lt;x&lt;&lt;"  "&lt;&lt;"y="&lt;&lt;y&lt;&lt;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  }</a:t>
            </a:r>
            <a:endParaRPr lang="zh-CN" altLang="zh-CN" sz="1800" dirty="0"/>
          </a:p>
          <a:p>
            <a:r>
              <a:rPr lang="en-US" altLang="zh-CN" sz="1800" dirty="0">
                <a:solidFill>
                  <a:srgbClr val="FF0000"/>
                </a:solidFill>
              </a:rPr>
              <a:t>void fun(A &amp;a1)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{     a1.Set(100,200);      }</a:t>
            </a:r>
            <a:endParaRPr lang="zh-CN" altLang="zh-CN" sz="1800" dirty="0"/>
          </a:p>
          <a:p>
            <a:r>
              <a:rPr lang="en-US" altLang="zh-CN" sz="1800" dirty="0"/>
              <a:t>int main()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 	A a(10,20);</a:t>
            </a:r>
            <a:endParaRPr lang="zh-CN" altLang="zh-CN" sz="1800" dirty="0"/>
          </a:p>
          <a:p>
            <a:r>
              <a:rPr lang="en-US" altLang="zh-CN" sz="1800" dirty="0"/>
              <a:t>     </a:t>
            </a:r>
            <a:r>
              <a:rPr lang="en-US" altLang="zh-CN" sz="1800" dirty="0" err="1"/>
              <a:t>a.Show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en-US" altLang="zh-CN" sz="1800" dirty="0"/>
              <a:t>	fun(a);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调用</a:t>
            </a:r>
            <a:r>
              <a:rPr lang="en-US" altLang="zh-CN" sz="1800" dirty="0"/>
              <a:t>fun</a:t>
            </a:r>
            <a:r>
              <a:rPr lang="zh-CN" altLang="zh-CN" sz="1800" dirty="0"/>
              <a:t>函数后：</a:t>
            </a:r>
            <a:r>
              <a:rPr lang="en-US" altLang="zh-CN" sz="1800" dirty="0"/>
              <a:t>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a.Show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en-US" altLang="zh-CN" sz="1800" dirty="0"/>
              <a:t>	return 0;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7D68F-12B4-4EA8-B1C4-8E3E42806980}"/>
              </a:ext>
            </a:extLst>
          </p:cNvPr>
          <p:cNvSpPr txBox="1"/>
          <p:nvPr/>
        </p:nvSpPr>
        <p:spPr>
          <a:xfrm>
            <a:off x="7162800" y="762000"/>
            <a:ext cx="3048000" cy="175418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调用构造函数！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x=10  y=20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</a:t>
            </a:r>
            <a:r>
              <a:rPr lang="en-US" altLang="zh-CN" dirty="0">
                <a:latin typeface="Arial" charset="0"/>
              </a:rPr>
              <a:t>fun</a:t>
            </a:r>
            <a:r>
              <a:rPr lang="zh-CN" altLang="zh-CN" dirty="0">
                <a:latin typeface="Arial" charset="0"/>
              </a:rPr>
              <a:t>函数后：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x=100  y=200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调用析构函数！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286F0CA7-E451-4A03-969C-A97A2E91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43D25B8-6CDE-43B7-B7A0-76E8192CE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对象数组是指数组元素为对象的数组。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对象数组定义格式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    </a:t>
            </a:r>
            <a:r>
              <a:rPr lang="zh-CN" altLang="zh-CN" sz="2400" dirty="0">
                <a:solidFill>
                  <a:srgbClr val="FF0000"/>
                </a:solidFill>
              </a:rPr>
              <a:t>类名  对象数组名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zh-CN" sz="2400" dirty="0">
                <a:solidFill>
                  <a:srgbClr val="FF0000"/>
                </a:solidFill>
              </a:rPr>
              <a:t>长度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zh-CN" sz="2400" dirty="0">
                <a:solidFill>
                  <a:srgbClr val="FF0000"/>
                </a:solidFill>
              </a:rPr>
              <a:t>…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</a:t>
            </a:r>
            <a:r>
              <a:rPr lang="zh-CN" altLang="zh-CN" sz="2400" dirty="0"/>
              <a:t>其中，类名是所定义的对象数组元素类型。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例如：</a:t>
            </a:r>
            <a:r>
              <a:rPr lang="en-US" altLang="zh-CN" sz="2400" dirty="0"/>
              <a:t>   </a:t>
            </a:r>
            <a:r>
              <a:rPr lang="en-US" altLang="zh-CN" sz="2000" dirty="0"/>
              <a:t>Student  p[10];    Student  pp[2][3];</a:t>
            </a:r>
            <a:endParaRPr lang="zh-CN" altLang="zh-CN" sz="20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对象数组也只能引用单个数组元素。每一个数组元素都是一个对象，可以访问到它的成员</a:t>
            </a:r>
            <a:r>
              <a:rPr lang="zh-CN" altLang="en-US" sz="2400" dirty="0"/>
              <a:t>。</a:t>
            </a:r>
            <a:r>
              <a:rPr lang="zh-CN" altLang="zh-CN" sz="2400" dirty="0"/>
              <a:t>一般形式如下：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    </a:t>
            </a:r>
            <a:r>
              <a:rPr lang="zh-CN" altLang="zh-CN" sz="2400" dirty="0">
                <a:solidFill>
                  <a:srgbClr val="FF0000"/>
                </a:solidFill>
              </a:rPr>
              <a:t>数组名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zh-CN" sz="2400" dirty="0">
                <a:solidFill>
                  <a:srgbClr val="FF0000"/>
                </a:solidFill>
              </a:rPr>
              <a:t>下标</a:t>
            </a:r>
            <a:r>
              <a:rPr lang="en-US" altLang="zh-CN" sz="2400" dirty="0">
                <a:solidFill>
                  <a:srgbClr val="FF0000"/>
                </a:solidFill>
              </a:rPr>
              <a:t>].</a:t>
            </a:r>
            <a:r>
              <a:rPr lang="zh-CN" altLang="zh-CN" sz="2400" dirty="0">
                <a:solidFill>
                  <a:srgbClr val="FF0000"/>
                </a:solidFill>
              </a:rPr>
              <a:t>成员名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zh-CN" sz="2400" dirty="0"/>
              <a:t>当定义一个对象数组时，系统会为数组的每一个数组元素调用一次构造函数，来初始化每一个数组元素。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249ABDF-B9D3-45BA-94E4-A4F37A116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7.6  </a:t>
            </a:r>
            <a:r>
              <a:rPr lang="zh-CN" altLang="en-US" sz="4000" b="1"/>
              <a:t>对象数组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2B880FF-17BA-4DB4-8D10-C9861AC05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1800"/>
              <a:t>【例</a:t>
            </a:r>
            <a:r>
              <a:rPr lang="en-US" altLang="zh-CN" sz="1800"/>
              <a:t>7.17</a:t>
            </a:r>
            <a:r>
              <a:rPr lang="zh-CN" altLang="zh-CN" sz="1800"/>
              <a:t>】分析下面程序执行结果。</a:t>
            </a:r>
          </a:p>
          <a:p>
            <a:r>
              <a:rPr lang="en-US" altLang="zh-CN" sz="1800"/>
              <a:t>#include &lt;iostream&gt;</a:t>
            </a:r>
            <a:endParaRPr lang="zh-CN" altLang="zh-CN" sz="1800"/>
          </a:p>
          <a:p>
            <a:r>
              <a:rPr lang="en-US" altLang="zh-CN" sz="1800"/>
              <a:t>using namespace std;</a:t>
            </a:r>
            <a:endParaRPr lang="zh-CN" altLang="zh-CN" sz="1800"/>
          </a:p>
          <a:p>
            <a:r>
              <a:rPr lang="en-US" altLang="zh-CN" sz="1800"/>
              <a:t>class A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public:</a:t>
            </a:r>
            <a:endParaRPr lang="zh-CN" altLang="zh-CN" sz="1800"/>
          </a:p>
          <a:p>
            <a:r>
              <a:rPr lang="en-US" altLang="zh-CN" sz="1800"/>
              <a:t>     A(int xx=00):x(xx)</a:t>
            </a:r>
            <a:endParaRPr lang="zh-CN" altLang="zh-CN" sz="1800"/>
          </a:p>
          <a:p>
            <a:r>
              <a:rPr lang="en-US" altLang="zh-CN" sz="1800"/>
              <a:t>	{       cout&lt;&lt;"</a:t>
            </a:r>
            <a:r>
              <a:rPr lang="zh-CN" altLang="zh-CN" sz="1800"/>
              <a:t>构造函数被调用！</a:t>
            </a:r>
            <a:r>
              <a:rPr lang="en-US" altLang="zh-CN" sz="1800"/>
              <a:t>"&lt;&lt;x&lt;&lt;endl;     }</a:t>
            </a:r>
            <a:endParaRPr lang="zh-CN" altLang="zh-CN" sz="1800"/>
          </a:p>
          <a:p>
            <a:r>
              <a:rPr lang="en-US" altLang="zh-CN" sz="1800"/>
              <a:t>     ~A()</a:t>
            </a:r>
            <a:endParaRPr lang="zh-CN" altLang="zh-CN" sz="1800"/>
          </a:p>
          <a:p>
            <a:r>
              <a:rPr lang="en-US" altLang="zh-CN" sz="1800"/>
              <a:t>	{       cout&lt;&lt;"</a:t>
            </a:r>
            <a:r>
              <a:rPr lang="zh-CN" altLang="zh-CN" sz="1800"/>
              <a:t>析构函数被调用！</a:t>
            </a:r>
            <a:r>
              <a:rPr lang="en-US" altLang="zh-CN" sz="1800"/>
              <a:t>"&lt;&lt;x&lt;&lt;endl;      }</a:t>
            </a:r>
            <a:endParaRPr lang="zh-CN" altLang="zh-CN" sz="1800"/>
          </a:p>
          <a:p>
            <a:r>
              <a:rPr lang="en-US" altLang="zh-CN" sz="1800"/>
              <a:t>     void Set(int xx=100)</a:t>
            </a:r>
            <a:endParaRPr lang="zh-CN" altLang="zh-CN" sz="1800"/>
          </a:p>
          <a:p>
            <a:r>
              <a:rPr lang="en-US" altLang="zh-CN" sz="1800"/>
              <a:t>	{        x=xx;                                                         }</a:t>
            </a:r>
            <a:endParaRPr lang="zh-CN" altLang="zh-CN" sz="1800"/>
          </a:p>
          <a:p>
            <a:r>
              <a:rPr lang="en-US" altLang="zh-CN" sz="1800"/>
              <a:t>     void Display()</a:t>
            </a:r>
            <a:endParaRPr lang="zh-CN" altLang="zh-CN" sz="1800"/>
          </a:p>
          <a:p>
            <a:r>
              <a:rPr lang="en-US" altLang="zh-CN" sz="1800"/>
              <a:t>	{       cout&lt;&lt;x&lt;&lt;endl;                                         }</a:t>
            </a:r>
            <a:endParaRPr lang="zh-CN" altLang="zh-CN" sz="1800"/>
          </a:p>
          <a:p>
            <a:r>
              <a:rPr lang="en-US" altLang="zh-CN" sz="1800"/>
              <a:t>private: </a:t>
            </a:r>
            <a:endParaRPr lang="zh-CN" altLang="zh-CN" sz="1800"/>
          </a:p>
          <a:p>
            <a:r>
              <a:rPr lang="en-US" altLang="zh-CN" sz="1800"/>
              <a:t>     int x;</a:t>
            </a:r>
            <a:endParaRPr lang="zh-CN" altLang="zh-CN" sz="1800"/>
          </a:p>
          <a:p>
            <a:r>
              <a:rPr lang="en-US" altLang="zh-CN" sz="1800"/>
              <a:t>};</a:t>
            </a:r>
            <a:endParaRPr lang="zh-CN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DE176BD-17B7-451D-B37C-24C395B46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1800"/>
              <a:t>【例</a:t>
            </a:r>
            <a:r>
              <a:rPr lang="en-US" altLang="zh-CN" sz="1800"/>
              <a:t>7.17</a:t>
            </a:r>
            <a:r>
              <a:rPr lang="zh-CN" altLang="zh-CN" sz="1800"/>
              <a:t>】分析下面程序执行结果。</a:t>
            </a:r>
          </a:p>
          <a:p>
            <a:r>
              <a:rPr lang="en-US" altLang="zh-CN" sz="1800"/>
              <a:t>int main()</a:t>
            </a:r>
            <a:endParaRPr lang="zh-CN" altLang="zh-CN" sz="1800"/>
          </a:p>
          <a:p>
            <a:r>
              <a:rPr lang="en-US" altLang="zh-CN" sz="1800"/>
              <a:t>{</a:t>
            </a:r>
            <a:endParaRPr lang="zh-CN" altLang="zh-CN" sz="1800"/>
          </a:p>
          <a:p>
            <a:r>
              <a:rPr lang="en-US" altLang="zh-CN" sz="1800"/>
              <a:t>    A a[3];</a:t>
            </a:r>
            <a:endParaRPr lang="zh-CN" altLang="zh-CN" sz="1800"/>
          </a:p>
          <a:p>
            <a:r>
              <a:rPr lang="en-US" altLang="zh-CN" sz="1800"/>
              <a:t>    int i;</a:t>
            </a:r>
            <a:endParaRPr lang="zh-CN" altLang="zh-CN" sz="1800"/>
          </a:p>
          <a:p>
            <a:r>
              <a:rPr lang="en-US" altLang="zh-CN" sz="1800"/>
              <a:t>    for(i=0;i&lt;3;i++)</a:t>
            </a:r>
            <a:endParaRPr lang="zh-CN" altLang="zh-CN" sz="1800"/>
          </a:p>
          <a:p>
            <a:r>
              <a:rPr lang="en-US" altLang="zh-CN" sz="1800"/>
              <a:t>        a[i].Set(100+i*100);</a:t>
            </a:r>
            <a:endParaRPr lang="zh-CN" altLang="zh-CN" sz="1800"/>
          </a:p>
          <a:p>
            <a:r>
              <a:rPr lang="en-US" altLang="zh-CN" sz="1800"/>
              <a:t>    for(i=0;i&lt;3;i++)</a:t>
            </a:r>
            <a:endParaRPr lang="zh-CN" altLang="zh-CN" sz="1800"/>
          </a:p>
          <a:p>
            <a:r>
              <a:rPr lang="en-US" altLang="zh-CN" sz="1800"/>
              <a:t>        a[i].Display();</a:t>
            </a:r>
            <a:endParaRPr lang="zh-CN" altLang="zh-CN" sz="1800"/>
          </a:p>
          <a:p>
            <a:r>
              <a:rPr lang="en-US" altLang="zh-CN" sz="1800"/>
              <a:t>return 0;</a:t>
            </a:r>
            <a:endParaRPr lang="zh-CN" altLang="zh-CN" sz="1800"/>
          </a:p>
          <a:p>
            <a:r>
              <a:rPr lang="en-US" altLang="zh-CN" sz="1800"/>
              <a:t>}</a:t>
            </a:r>
            <a:endParaRPr lang="zh-CN" altLang="zh-CN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82A19-1B5F-437B-B772-79F3D80E1D5F}"/>
              </a:ext>
            </a:extLst>
          </p:cNvPr>
          <p:cNvSpPr txBox="1"/>
          <p:nvPr/>
        </p:nvSpPr>
        <p:spPr>
          <a:xfrm>
            <a:off x="7162800" y="762001"/>
            <a:ext cx="3048000" cy="28622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构造函数被调用！</a:t>
            </a:r>
            <a:r>
              <a:rPr lang="en-US" altLang="zh-CN" dirty="0">
                <a:latin typeface="Arial" charset="0"/>
              </a:rPr>
              <a:t>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构造函数被调用！</a:t>
            </a:r>
            <a:r>
              <a:rPr lang="en-US" altLang="zh-CN" dirty="0">
                <a:latin typeface="Arial" charset="0"/>
              </a:rPr>
              <a:t>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构造函数被调用！</a:t>
            </a:r>
            <a:r>
              <a:rPr lang="en-US" altLang="zh-CN" dirty="0">
                <a:latin typeface="Arial" charset="0"/>
              </a:rPr>
              <a:t>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100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300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析构函数被调用！</a:t>
            </a:r>
            <a:r>
              <a:rPr lang="en-US" altLang="zh-CN" dirty="0">
                <a:latin typeface="Arial" charset="0"/>
              </a:rPr>
              <a:t>300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析构函数被调用！</a:t>
            </a:r>
            <a:r>
              <a:rPr lang="en-US" altLang="zh-CN" dirty="0">
                <a:latin typeface="Arial" charset="0"/>
              </a:rPr>
              <a:t>200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析构函数被调用！</a:t>
            </a:r>
            <a:r>
              <a:rPr lang="en-US" altLang="zh-CN" dirty="0">
                <a:latin typeface="Arial" charset="0"/>
              </a:rPr>
              <a:t>100</a:t>
            </a:r>
            <a:endParaRPr lang="zh-CN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CA66B40-179E-4568-B38A-870BC64C6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对象数组也可以像普通数组一样在定义的同时进行初始化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例如：</a:t>
            </a:r>
            <a:r>
              <a:rPr lang="en-US" altLang="zh-CN" sz="2400"/>
              <a:t> </a:t>
            </a:r>
            <a:endParaRPr lang="zh-CN" altLang="zh-CN" sz="2400"/>
          </a:p>
          <a:p>
            <a:pPr lvl="1"/>
            <a:r>
              <a:rPr lang="en-US" altLang="zh-CN"/>
              <a:t>int main()</a:t>
            </a:r>
            <a:endParaRPr lang="zh-CN" altLang="zh-CN"/>
          </a:p>
          <a:p>
            <a:pPr lvl="1"/>
            <a:r>
              <a:rPr lang="en-US" altLang="zh-CN"/>
              <a:t>{</a:t>
            </a:r>
            <a:endParaRPr lang="zh-CN" altLang="zh-CN"/>
          </a:p>
          <a:p>
            <a:pPr lvl="1"/>
            <a:r>
              <a:rPr lang="en-US" altLang="zh-CN"/>
              <a:t>	A a[3]={</a:t>
            </a:r>
            <a:r>
              <a:rPr lang="en-US" altLang="zh-CN">
                <a:solidFill>
                  <a:srgbClr val="FF0000"/>
                </a:solidFill>
              </a:rPr>
              <a:t>A(100),A(200),A(300)</a:t>
            </a:r>
            <a:r>
              <a:rPr lang="en-US" altLang="zh-CN"/>
              <a:t>};</a:t>
            </a:r>
            <a:endParaRPr lang="zh-CN" altLang="zh-CN"/>
          </a:p>
          <a:p>
            <a:pPr lvl="1"/>
            <a:r>
              <a:rPr lang="en-US" altLang="zh-CN"/>
              <a:t>	for(int i=0;i&lt;3;i++)</a:t>
            </a:r>
            <a:endParaRPr lang="zh-CN" altLang="zh-CN"/>
          </a:p>
          <a:p>
            <a:pPr lvl="1"/>
            <a:r>
              <a:rPr lang="en-US" altLang="zh-CN"/>
              <a:t>	    a[i].Display();</a:t>
            </a:r>
            <a:endParaRPr lang="zh-CN" altLang="zh-CN"/>
          </a:p>
          <a:p>
            <a:pPr lvl="1"/>
            <a:r>
              <a:rPr lang="en-US" altLang="zh-CN"/>
              <a:t>	return 0;</a:t>
            </a:r>
            <a:endParaRPr lang="zh-CN" altLang="zh-CN"/>
          </a:p>
          <a:p>
            <a:pPr lvl="1"/>
            <a:r>
              <a:rPr lang="en-US" altLang="zh-CN"/>
              <a:t>}</a:t>
            </a:r>
            <a:endParaRPr lang="zh-CN" altLang="zh-CN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 </a:t>
            </a:r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zh-CN" altLang="en-US" sz="2400"/>
              <a:t>将每个元素的初始值</a:t>
            </a:r>
            <a:r>
              <a:rPr lang="zh-CN" altLang="zh-CN" sz="2400"/>
              <a:t>用类名加括号括起来。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0860DE5-A252-422E-8F86-AF23C0133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7.6  </a:t>
            </a:r>
            <a:r>
              <a:rPr lang="zh-CN" altLang="en-US" sz="4000" b="1"/>
              <a:t>对象数组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50526B67-1428-4608-A5FF-44FB5F84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1995163-A8E2-48D9-BA59-D37F7CA19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7.7.1  </a:t>
            </a:r>
            <a:r>
              <a:rPr lang="zh-CN" altLang="en-US">
                <a:hlinkClick r:id="rId2" action="ppaction://hlinksldjump"/>
              </a:rPr>
              <a:t>常对象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7.7.2  </a:t>
            </a:r>
            <a:r>
              <a:rPr lang="zh-CN" altLang="en-US">
                <a:hlinkClick r:id="rId3" action="ppaction://hlinksldjump"/>
              </a:rPr>
              <a:t>常对象成员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7.7.3  </a:t>
            </a:r>
            <a:r>
              <a:rPr lang="zh-CN" altLang="en-US">
                <a:hlinkClick r:id="rId4" action="ppaction://hlinksldjump"/>
              </a:rPr>
              <a:t>常指针</a:t>
            </a:r>
            <a:endParaRPr lang="zh-CN" altLang="en-US"/>
          </a:p>
          <a:p>
            <a:pPr eaLnBrk="1" hangingPunct="1"/>
            <a:r>
              <a:rPr lang="en-US" altLang="zh-CN">
                <a:hlinkClick r:id="rId5" action="ppaction://hlinksldjump"/>
              </a:rPr>
              <a:t>7.7.4  </a:t>
            </a:r>
            <a:r>
              <a:rPr lang="zh-CN" altLang="en-US">
                <a:hlinkClick r:id="rId5" action="ppaction://hlinksldjump"/>
              </a:rPr>
              <a:t>常引用</a:t>
            </a:r>
            <a:endParaRPr lang="zh-CN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B78FAB3-4A90-4A5E-A7DA-A39786AB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 sz="4000"/>
              <a:t>常类型</a:t>
            </a:r>
          </a:p>
        </p:txBody>
      </p:sp>
      <p:sp>
        <p:nvSpPr>
          <p:cNvPr id="70661" name="AutoShape 5">
            <a:hlinkClick r:id="rId6" action="ppaction://hlinksldjump"/>
            <a:extLst>
              <a:ext uri="{FF2B5EF4-FFF2-40B4-BE49-F238E27FC236}">
                <a16:creationId xmlns:a16="http://schemas.microsoft.com/office/drawing/2014/main" id="{F300C1A6-235B-4872-A4D5-2050B13B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D550EE9-CE4B-41A3-90EA-FAC68B254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引入常类型就是为了既能实现数据共享又保证数据安全。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常类型是指使用类型修饰符</a:t>
            </a:r>
            <a:r>
              <a:rPr lang="en-US" altLang="zh-CN" sz="2400"/>
              <a:t>const</a:t>
            </a:r>
            <a:r>
              <a:rPr lang="zh-CN" altLang="zh-CN" sz="2400"/>
              <a:t>说明的类型，其值在程序运行期间不可改变。</a:t>
            </a:r>
            <a:r>
              <a:rPr lang="en-US" altLang="zh-CN" sz="2200"/>
              <a:t>    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200"/>
              <a:t>常对象：在说明对象时用</a:t>
            </a:r>
            <a:r>
              <a:rPr lang="en-US" altLang="zh-CN" sz="2200"/>
              <a:t>const</a:t>
            </a:r>
            <a:r>
              <a:rPr lang="zh-CN" altLang="en-US" sz="2200"/>
              <a:t>修饰，则常对象数据成员的值在对象的整个生命期内不能改变。</a:t>
            </a:r>
            <a:endParaRPr lang="en-US" altLang="zh-CN" sz="22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200"/>
              <a:t>定义常对象的格式：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/>
              <a:t>         </a:t>
            </a:r>
            <a:r>
              <a:rPr lang="zh-CN" altLang="en-US" sz="2200">
                <a:solidFill>
                  <a:srgbClr val="CC3300"/>
                </a:solidFill>
              </a:rPr>
              <a:t>类名 </a:t>
            </a:r>
            <a:r>
              <a:rPr lang="en-US" altLang="zh-CN" sz="2200">
                <a:solidFill>
                  <a:srgbClr val="CC3300"/>
                </a:solidFill>
              </a:rPr>
              <a:t>const </a:t>
            </a:r>
            <a:r>
              <a:rPr lang="zh-CN" altLang="en-US" sz="2200">
                <a:solidFill>
                  <a:srgbClr val="CC3300"/>
                </a:solidFill>
              </a:rPr>
              <a:t>对象名；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/>
              <a:t>或者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/>
              <a:t>         </a:t>
            </a:r>
            <a:r>
              <a:rPr lang="en-US" altLang="zh-CN" sz="2200">
                <a:solidFill>
                  <a:srgbClr val="CC3300"/>
                </a:solidFill>
              </a:rPr>
              <a:t>const </a:t>
            </a:r>
            <a:r>
              <a:rPr lang="zh-CN" altLang="en-US" sz="2200">
                <a:solidFill>
                  <a:srgbClr val="CC3300"/>
                </a:solidFill>
              </a:rPr>
              <a:t>类名 对象名；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zh-CN" altLang="en-US" sz="2400"/>
              <a:t>在定义常对象时必须进行初始化。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4332714-7429-48D3-9473-B1383173C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600" b="1"/>
              <a:t>7.7.1  </a:t>
            </a:r>
            <a:r>
              <a:rPr lang="zh-CN" altLang="en-US" sz="3600" b="1"/>
              <a:t>常对象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>
            <a:extLst>
              <a:ext uri="{FF2B5EF4-FFF2-40B4-BE49-F238E27FC236}">
                <a16:creationId xmlns:a16="http://schemas.microsoft.com/office/drawing/2014/main" id="{0287177D-D654-46DC-938D-46970BAF7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876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注意事项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）访问权限在类体内允许多次出现，出现的顺序无关紧要。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）当成员函数的函数体内容较简短时直接在类体内定义。若在类外定义成员函数，一定要加上作用域限定符“</a:t>
            </a:r>
            <a:r>
              <a:rPr lang="en-US" altLang="zh-CN" sz="2400" dirty="0"/>
              <a:t>::</a:t>
            </a:r>
            <a:r>
              <a:rPr lang="zh-CN" altLang="zh-CN" sz="2400" dirty="0"/>
              <a:t>” 。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）在类体中不允许对所定义的数据成员进行初始化。类的定义只是一种设计说明，不分配存储空间。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）类中数据成员的类型可以是任意的，包括基本数据类型、数组、指针和引用等，还可以是对象。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）在类体内定义的成员函数属于内联函数。</a:t>
            </a:r>
            <a:endParaRPr lang="en-US" altLang="zh-CN" sz="2400" dirty="0"/>
          </a:p>
          <a:p>
            <a:pPr marL="0" indent="0">
              <a:buClr>
                <a:srgbClr val="0070C0"/>
              </a:buClr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6</a:t>
            </a:r>
            <a:r>
              <a:rPr lang="zh-CN" altLang="zh-CN" sz="2400" dirty="0"/>
              <a:t>）在定义类时，最后的分号不可省略。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zh-CN" altLang="zh-CN" sz="2000" dirty="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81E6FC6B-8273-47B2-A86B-7590248CC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/>
              <a:t>7.1  </a:t>
            </a:r>
            <a:r>
              <a:rPr lang="zh-CN" altLang="en-US" sz="4000" b="1"/>
              <a:t>类的定义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2D4C23A-1827-49E3-B036-4889BA5A5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41910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【例</a:t>
            </a:r>
            <a:r>
              <a:rPr lang="en-US" altLang="zh-CN" sz="1800" dirty="0"/>
              <a:t>7.19</a:t>
            </a:r>
            <a:r>
              <a:rPr lang="zh-CN" altLang="zh-CN" sz="1800" dirty="0"/>
              <a:t>】常对象和非常对象的比较。</a:t>
            </a:r>
          </a:p>
          <a:p>
            <a:r>
              <a:rPr lang="en-US" altLang="zh-CN" sz="1800" dirty="0"/>
              <a:t>#include &lt;iostream&gt;</a:t>
            </a:r>
            <a:endParaRPr lang="zh-CN" altLang="zh-CN" sz="1800" dirty="0"/>
          </a:p>
          <a:p>
            <a:r>
              <a:rPr lang="en-US" altLang="zh-CN" sz="1800" dirty="0"/>
              <a:t>using namespace std;</a:t>
            </a:r>
            <a:endParaRPr lang="zh-CN" altLang="zh-CN" sz="1800" dirty="0"/>
          </a:p>
          <a:p>
            <a:r>
              <a:rPr lang="en-US" altLang="zh-CN" sz="1800" dirty="0"/>
              <a:t>class Sample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public:</a:t>
            </a:r>
            <a:endParaRPr lang="zh-CN" altLang="zh-CN" sz="1800" dirty="0"/>
          </a:p>
          <a:p>
            <a:r>
              <a:rPr lang="en-US" altLang="zh-CN" sz="1800" dirty="0"/>
              <a:t>    int m;</a:t>
            </a:r>
            <a:endParaRPr lang="zh-CN" altLang="zh-CN" sz="1800" dirty="0"/>
          </a:p>
          <a:p>
            <a:r>
              <a:rPr lang="en-US" altLang="zh-CN" sz="1800" dirty="0"/>
              <a:t>    Sample (int </a:t>
            </a:r>
            <a:r>
              <a:rPr lang="en-US" altLang="zh-CN" sz="1800" dirty="0" err="1"/>
              <a:t>i,int</a:t>
            </a:r>
            <a:r>
              <a:rPr lang="en-US" altLang="zh-CN" sz="1800" dirty="0"/>
              <a:t> j):m(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),n(j)</a:t>
            </a:r>
            <a:endParaRPr lang="zh-CN" altLang="zh-CN" sz="1800" dirty="0"/>
          </a:p>
          <a:p>
            <a:r>
              <a:rPr lang="en-US" altLang="zh-CN" sz="1800" dirty="0"/>
              <a:t>    {  }</a:t>
            </a:r>
            <a:endParaRPr lang="zh-CN" altLang="zh-CN" sz="1800" dirty="0"/>
          </a:p>
          <a:p>
            <a:r>
              <a:rPr lang="en-US" altLang="zh-CN" sz="1800" dirty="0"/>
              <a:t>    void </a:t>
            </a:r>
            <a:r>
              <a:rPr lang="en-US" altLang="zh-CN" sz="1800" dirty="0" err="1"/>
              <a:t>Setvalue</a:t>
            </a:r>
            <a:r>
              <a:rPr lang="en-US" altLang="zh-CN" sz="1800" dirty="0"/>
              <a:t>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{n=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;}</a:t>
            </a:r>
            <a:endParaRPr lang="zh-CN" altLang="zh-CN" sz="1800" dirty="0"/>
          </a:p>
          <a:p>
            <a:r>
              <a:rPr lang="en-US" altLang="zh-CN" sz="1800" dirty="0"/>
              <a:t>    void Show()</a:t>
            </a:r>
            <a:endParaRPr lang="zh-CN" altLang="zh-CN" sz="1800" dirty="0"/>
          </a:p>
          <a:p>
            <a:r>
              <a:rPr lang="en-US" altLang="zh-CN" sz="1800" dirty="0"/>
              <a:t>    {</a:t>
            </a:r>
            <a:endParaRPr lang="zh-CN" altLang="zh-CN" sz="1800" dirty="0"/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&lt;&lt;"m="&lt;&lt;m&lt;&lt;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&lt;&lt;"n="&lt;&lt;n&lt;&lt;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    }</a:t>
            </a:r>
            <a:endParaRPr lang="zh-CN" altLang="zh-CN" sz="1800" dirty="0"/>
          </a:p>
          <a:p>
            <a:r>
              <a:rPr lang="en-US" altLang="zh-CN" sz="1800" dirty="0"/>
              <a:t>private: </a:t>
            </a:r>
            <a:endParaRPr lang="zh-CN" altLang="zh-CN" sz="1800" dirty="0"/>
          </a:p>
          <a:p>
            <a:r>
              <a:rPr lang="en-US" altLang="zh-CN" sz="1800" dirty="0"/>
              <a:t>    int n;</a:t>
            </a:r>
            <a:endParaRPr lang="zh-CN" altLang="zh-CN" sz="1800" dirty="0"/>
          </a:p>
          <a:p>
            <a:r>
              <a:rPr lang="en-US" altLang="zh-CN" sz="1800" dirty="0"/>
              <a:t>};</a:t>
            </a:r>
            <a:endParaRPr lang="zh-CN" altLang="zh-CN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DDB37-2ABE-47E2-A5EE-712AC1D2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4191000" cy="6019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800" kern="0" dirty="0" err="1"/>
              <a:t>int</a:t>
            </a:r>
            <a:r>
              <a:rPr lang="en-US" altLang="zh-CN" sz="1800" kern="0" dirty="0"/>
              <a:t> main()</a:t>
            </a:r>
            <a:endParaRPr lang="zh-CN" altLang="zh-CN" sz="1800" kern="0" dirty="0"/>
          </a:p>
          <a:p>
            <a:pPr>
              <a:defRPr/>
            </a:pPr>
            <a:r>
              <a:rPr lang="en-US" altLang="zh-CN" sz="1800" kern="0" dirty="0"/>
              <a:t>{</a:t>
            </a:r>
            <a:endParaRPr lang="zh-CN" altLang="zh-CN" sz="1800" kern="0" dirty="0"/>
          </a:p>
          <a:p>
            <a:pPr>
              <a:defRPr/>
            </a:pPr>
            <a:r>
              <a:rPr lang="zh-CN" altLang="en-US" sz="1800" kern="0" dirty="0"/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/>
              <a:t> </a:t>
            </a:r>
            <a:r>
              <a:rPr lang="en-US" altLang="zh-CN" sz="1800" kern="0" dirty="0"/>
              <a:t>Sample a(10,20);</a:t>
            </a:r>
            <a:endParaRPr lang="zh-CN" altLang="zh-CN" sz="1800" kern="0" dirty="0"/>
          </a:p>
          <a:p>
            <a:pPr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a.Setvalue</a:t>
            </a:r>
            <a:r>
              <a:rPr lang="en-US" altLang="zh-CN" sz="1800" kern="0" dirty="0"/>
              <a:t>(40);  //</a:t>
            </a:r>
            <a:r>
              <a:rPr lang="zh-CN" altLang="en-US" sz="1800" kern="0" dirty="0"/>
              <a:t>提示错误</a:t>
            </a:r>
            <a:endParaRPr lang="zh-CN" altLang="zh-CN" sz="1800" kern="0" dirty="0"/>
          </a:p>
          <a:p>
            <a:pPr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a.m</a:t>
            </a:r>
            <a:r>
              <a:rPr lang="en-US" altLang="zh-CN" sz="1800" kern="0" dirty="0"/>
              <a:t>=30;             //</a:t>
            </a:r>
            <a:r>
              <a:rPr lang="zh-CN" altLang="en-US" sz="1800" kern="0" dirty="0"/>
              <a:t>提示错误</a:t>
            </a:r>
            <a:endParaRPr lang="zh-CN" altLang="zh-CN" sz="1800" kern="0" dirty="0"/>
          </a:p>
          <a:p>
            <a:pPr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a.Show</a:t>
            </a:r>
            <a:r>
              <a:rPr lang="en-US" altLang="zh-CN" sz="1800" kern="0" dirty="0"/>
              <a:t> ();          //</a:t>
            </a:r>
            <a:r>
              <a:rPr lang="zh-CN" altLang="en-US" sz="1800" kern="0" dirty="0"/>
              <a:t>提示错误</a:t>
            </a:r>
            <a:endParaRPr lang="zh-CN" altLang="zh-CN" sz="1800" kern="0" dirty="0"/>
          </a:p>
          <a:p>
            <a:pPr>
              <a:defRPr/>
            </a:pPr>
            <a:r>
              <a:rPr lang="en-US" altLang="zh-CN" sz="1800" kern="0" dirty="0"/>
              <a:t>    return 0;</a:t>
            </a:r>
            <a:endParaRPr lang="zh-CN" altLang="zh-CN" sz="1800" kern="0" dirty="0"/>
          </a:p>
          <a:p>
            <a:pPr>
              <a:defRPr/>
            </a:pPr>
            <a:r>
              <a:rPr lang="en-US" altLang="zh-CN" sz="1800" kern="0" dirty="0"/>
              <a:t>}</a:t>
            </a:r>
            <a:endParaRPr lang="zh-CN" altLang="zh-CN" sz="18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5D99D-B101-4A60-AD16-E252F20DAC5F}"/>
              </a:ext>
            </a:extLst>
          </p:cNvPr>
          <p:cNvSpPr txBox="1"/>
          <p:nvPr/>
        </p:nvSpPr>
        <p:spPr>
          <a:xfrm>
            <a:off x="6477000" y="3962400"/>
            <a:ext cx="3657600" cy="175418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去掉对象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定义前的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，程序就能正常运行。</a:t>
            </a:r>
            <a:endParaRPr lang="en-US" altLang="zh-CN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m=30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n=40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5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48B962E1-5042-4E4F-B082-194F4BA0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3D37144-DC17-4360-808E-0B1D7A7DB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305800" cy="3505200"/>
          </a:xfrm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．常数据成员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常数据成员</a:t>
            </a:r>
            <a:r>
              <a:rPr lang="zh-CN" altLang="en-US" sz="2400" dirty="0"/>
              <a:t>：</a:t>
            </a:r>
            <a:r>
              <a:rPr lang="zh-CN" altLang="zh-CN" sz="2400" dirty="0"/>
              <a:t>用关键字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修饰的数据成员。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在类中定义常数据成员时，</a:t>
            </a:r>
            <a:r>
              <a:rPr lang="zh-CN" altLang="en-US" sz="2400" dirty="0"/>
              <a:t>必须</a:t>
            </a:r>
            <a:r>
              <a:rPr lang="zh-CN" altLang="zh-CN" sz="2400" dirty="0"/>
              <a:t>在构造函数中通过成员初始化列表的方式对数据成员进行初始化。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sz="2400" dirty="0"/>
              <a:t>例如：</a:t>
            </a:r>
            <a:endParaRPr lang="zh-CN" altLang="zh-CN" sz="24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/>
              <a:t>      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7277491-1E84-45B9-B156-C21315502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7.7.2  </a:t>
            </a:r>
            <a:r>
              <a:rPr lang="zh-CN" altLang="en-US" sz="3200" b="1"/>
              <a:t>常对象成员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617ACBE-4952-4B27-90D1-E9AD57992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1800" dirty="0"/>
              <a:t>【例</a:t>
            </a:r>
            <a:r>
              <a:rPr lang="en-US" altLang="zh-CN" sz="1800" dirty="0"/>
              <a:t>7.20</a:t>
            </a:r>
            <a:r>
              <a:rPr lang="zh-CN" altLang="zh-CN" sz="1800" dirty="0"/>
              <a:t>】定义一个表示圆的</a:t>
            </a:r>
            <a:r>
              <a:rPr lang="en-US" altLang="zh-CN" sz="1800" dirty="0"/>
              <a:t>Circle</a:t>
            </a:r>
            <a:r>
              <a:rPr lang="zh-CN" altLang="zh-CN" sz="1800" dirty="0"/>
              <a:t>类，并将用于计算面积的圆周率定义为类的常数据成员。</a:t>
            </a:r>
          </a:p>
          <a:p>
            <a:r>
              <a:rPr lang="en-US" altLang="zh-CN" sz="1800" dirty="0"/>
              <a:t>#include &lt;iostream&gt;</a:t>
            </a:r>
            <a:endParaRPr lang="zh-CN" altLang="zh-CN" sz="1800" dirty="0"/>
          </a:p>
          <a:p>
            <a:r>
              <a:rPr lang="en-US" altLang="zh-CN" sz="1800" dirty="0"/>
              <a:t>using namespace std;</a:t>
            </a:r>
            <a:endParaRPr lang="zh-CN" altLang="zh-CN" sz="1800" dirty="0"/>
          </a:p>
          <a:p>
            <a:r>
              <a:rPr lang="en-US" altLang="zh-CN" sz="1800" dirty="0"/>
              <a:t>//</a:t>
            </a:r>
            <a:r>
              <a:rPr lang="zh-CN" altLang="zh-CN" sz="1800" dirty="0"/>
              <a:t>类的声明部分</a:t>
            </a:r>
          </a:p>
          <a:p>
            <a:r>
              <a:rPr lang="en-US" altLang="zh-CN" sz="1800" dirty="0"/>
              <a:t>class Circle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public:</a:t>
            </a:r>
            <a:endParaRPr lang="zh-CN" altLang="zh-CN" sz="1800" dirty="0"/>
          </a:p>
          <a:p>
            <a:r>
              <a:rPr lang="en-US" altLang="zh-CN" sz="1800" dirty="0"/>
              <a:t>    Circle(int xx=0,int </a:t>
            </a:r>
            <a:r>
              <a:rPr lang="en-US" altLang="zh-CN" sz="1800" dirty="0" err="1"/>
              <a:t>yy</a:t>
            </a:r>
            <a:r>
              <a:rPr lang="en-US" altLang="zh-CN" sz="1800" dirty="0"/>
              <a:t>=0,double </a:t>
            </a:r>
            <a:r>
              <a:rPr lang="en-US" altLang="zh-CN" sz="1800" dirty="0" err="1"/>
              <a:t>rr</a:t>
            </a:r>
            <a:r>
              <a:rPr lang="en-US" altLang="zh-CN" sz="1800" dirty="0"/>
              <a:t>=0);</a:t>
            </a:r>
            <a:endParaRPr lang="zh-CN" altLang="zh-CN" sz="1800" dirty="0"/>
          </a:p>
          <a:p>
            <a:r>
              <a:rPr lang="en-US" altLang="zh-CN" sz="1800" dirty="0"/>
              <a:t>    double Area();</a:t>
            </a:r>
            <a:endParaRPr lang="zh-CN" altLang="zh-CN" sz="1800" dirty="0"/>
          </a:p>
          <a:p>
            <a:r>
              <a:rPr lang="en-US" altLang="zh-CN" sz="1800" dirty="0"/>
              <a:t>    void Show();</a:t>
            </a:r>
            <a:endParaRPr lang="zh-CN" altLang="zh-CN" sz="1800" dirty="0"/>
          </a:p>
          <a:p>
            <a:r>
              <a:rPr lang="en-US" altLang="zh-CN" sz="1800" dirty="0"/>
              <a:t>private:</a:t>
            </a:r>
            <a:endParaRPr lang="zh-CN" altLang="zh-CN" sz="1800" dirty="0"/>
          </a:p>
          <a:p>
            <a:r>
              <a:rPr lang="en-US" altLang="zh-CN" sz="1800" dirty="0"/>
              <a:t>    int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>
                <a:sym typeface="Wingdings" panose="05000000000000000000" pitchFamily="2" charset="2"/>
              </a:rPr>
              <a:t>  </a:t>
            </a: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const double PI;  </a:t>
            </a:r>
            <a:r>
              <a:rPr lang="en-US" altLang="zh-CN" sz="1800" dirty="0"/>
              <a:t>//</a:t>
            </a:r>
            <a:r>
              <a:rPr lang="zh-CN" altLang="zh-CN" sz="1800" dirty="0"/>
              <a:t>声明为常数据成员</a:t>
            </a:r>
          </a:p>
          <a:p>
            <a:r>
              <a:rPr lang="en-US" altLang="zh-CN" sz="1800" dirty="0"/>
              <a:t>    double r;</a:t>
            </a:r>
            <a:endParaRPr lang="zh-CN" altLang="zh-CN" sz="1800" dirty="0"/>
          </a:p>
          <a:p>
            <a:r>
              <a:rPr lang="en-US" altLang="zh-CN" sz="1800" dirty="0"/>
              <a:t>};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657E2F6-F830-43B5-8C13-52A0A152B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Circle::Circle(int </a:t>
            </a:r>
            <a:r>
              <a:rPr lang="en-US" altLang="zh-CN" sz="1800" dirty="0" err="1"/>
              <a:t>xx,int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yy,double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rr</a:t>
            </a:r>
            <a:r>
              <a:rPr lang="en-US" altLang="zh-CN" sz="1800" dirty="0"/>
              <a:t>):</a:t>
            </a:r>
            <a:r>
              <a:rPr lang="en-US" altLang="zh-CN" sz="1800" dirty="0">
                <a:solidFill>
                  <a:srgbClr val="FF0000"/>
                </a:solidFill>
              </a:rPr>
              <a:t>PI(3.14159)</a:t>
            </a:r>
            <a:r>
              <a:rPr lang="en-US" altLang="zh-CN" sz="1800" dirty="0"/>
              <a:t>  //</a:t>
            </a:r>
            <a:r>
              <a:rPr lang="zh-CN" altLang="zh-CN" sz="1800" dirty="0"/>
              <a:t>初始化常数据成员的值</a:t>
            </a:r>
          </a:p>
          <a:p>
            <a:r>
              <a:rPr lang="en-US" altLang="zh-CN" sz="1800" dirty="0"/>
              <a:t>{	    x=xx; y=</a:t>
            </a:r>
            <a:r>
              <a:rPr lang="en-US" altLang="zh-CN" sz="1800" dirty="0" err="1"/>
              <a:t>yy;r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rr</a:t>
            </a:r>
            <a:r>
              <a:rPr lang="en-US" altLang="zh-CN" sz="1800" dirty="0"/>
              <a:t>;      }</a:t>
            </a:r>
            <a:endParaRPr lang="zh-CN" altLang="zh-CN" sz="1800" dirty="0"/>
          </a:p>
          <a:p>
            <a:r>
              <a:rPr lang="en-US" altLang="zh-CN" sz="1800" dirty="0"/>
              <a:t>double Circle::Area()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	    return PI*r*r;  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void Circle::Show()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圆心位置：</a:t>
            </a:r>
            <a:r>
              <a:rPr lang="en-US" altLang="zh-CN" sz="1800" dirty="0"/>
              <a:t>("&lt;&lt;x&lt;&lt;","&lt;&lt;y&lt;&lt;")"&lt;&lt;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半径大小为：</a:t>
            </a:r>
            <a:r>
              <a:rPr lang="en-US" altLang="zh-CN" sz="1800" dirty="0"/>
              <a:t>"&lt;&lt;r&lt;&lt;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</a:t>
            </a:r>
            <a:r>
              <a:rPr lang="zh-CN" altLang="zh-CN" sz="1800" dirty="0"/>
              <a:t>圆的面积为：</a:t>
            </a:r>
            <a:r>
              <a:rPr lang="en-US" altLang="zh-CN" sz="1800" dirty="0"/>
              <a:t>"&lt;&lt;Area()&lt;&lt;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int main()</a:t>
            </a:r>
            <a:endParaRPr lang="zh-CN" altLang="zh-CN" sz="1800" dirty="0"/>
          </a:p>
          <a:p>
            <a:r>
              <a:rPr lang="en-US" altLang="zh-CN" sz="1800" dirty="0"/>
              <a:t>{</a:t>
            </a:r>
            <a:endParaRPr lang="zh-CN" altLang="zh-CN" sz="1800" dirty="0"/>
          </a:p>
          <a:p>
            <a:r>
              <a:rPr lang="en-US" altLang="zh-CN" sz="1800" dirty="0"/>
              <a:t>	Circle c(100,200,10);</a:t>
            </a:r>
            <a:endParaRPr lang="zh-CN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c.Show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en-US" altLang="zh-CN" sz="1800" dirty="0"/>
              <a:t>	return 0;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42FF-814B-4DF3-805C-B22B176D0425}"/>
              </a:ext>
            </a:extLst>
          </p:cNvPr>
          <p:cNvSpPr txBox="1"/>
          <p:nvPr/>
        </p:nvSpPr>
        <p:spPr>
          <a:xfrm>
            <a:off x="6477000" y="5181600"/>
            <a:ext cx="3657600" cy="12001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圆心位置：</a:t>
            </a:r>
            <a:r>
              <a:rPr lang="en-US" altLang="zh-CN" dirty="0">
                <a:latin typeface="Arial" charset="0"/>
              </a:rPr>
              <a:t>(100,200)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半径大小为：</a:t>
            </a:r>
            <a:r>
              <a:rPr lang="en-US" altLang="zh-CN" dirty="0">
                <a:latin typeface="Arial" charset="0"/>
              </a:rPr>
              <a:t>10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圆的面积为：</a:t>
            </a:r>
            <a:r>
              <a:rPr lang="en-US" altLang="zh-CN" dirty="0">
                <a:latin typeface="Arial" charset="0"/>
              </a:rPr>
              <a:t>314.159</a:t>
            </a:r>
            <a:endParaRPr lang="zh-CN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13F448A-8F32-4E01-8132-499EC7996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305800" cy="4648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．常成员函数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常成员函数</a:t>
            </a:r>
            <a:r>
              <a:rPr lang="zh-CN" altLang="en-US" sz="2400" dirty="0"/>
              <a:t>：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说明的成员函数。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常成员函数可以访问本类的所有数据成员，但不能修改数据成员的值。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一个常对象只能访问类中的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成员函数。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常成员函数的定义格式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       </a:t>
            </a:r>
            <a:r>
              <a:rPr lang="zh-CN" altLang="zh-CN" sz="2400" dirty="0">
                <a:solidFill>
                  <a:srgbClr val="FF0000"/>
                </a:solidFill>
              </a:rPr>
              <a:t>类型说明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参数表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 err="1">
                <a:solidFill>
                  <a:srgbClr val="FF0000"/>
                </a:solidFill>
              </a:rPr>
              <a:t>const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在函数声明后加的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是函数的一个组成部分，因此，在函数的声明和定义部分都必须加上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关键字。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/>
              <a:t>      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8E6C8B8-79A3-40DF-AFC2-5CE6A1121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7.7.2  </a:t>
            </a:r>
            <a:r>
              <a:rPr lang="zh-CN" altLang="en-US" sz="3200" b="1"/>
              <a:t>常对象成员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F96C4A2-5A1E-420A-85F6-7E64CC758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7.21</a:t>
            </a:r>
            <a:r>
              <a:rPr lang="zh-CN" altLang="zh-CN" sz="2000" dirty="0"/>
              <a:t>】修改例</a:t>
            </a:r>
            <a:r>
              <a:rPr lang="en-US" altLang="zh-CN" sz="2000" dirty="0"/>
              <a:t>7.19</a:t>
            </a:r>
            <a:r>
              <a:rPr lang="zh-CN" altLang="zh-CN" sz="2000" dirty="0"/>
              <a:t>，将常对象访问的成员函数定义为常成员函数。</a:t>
            </a:r>
          </a:p>
          <a:p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class Sample</a:t>
            </a:r>
            <a:endParaRPr lang="zh-CN" altLang="zh-CN" sz="2000" dirty="0"/>
          </a:p>
          <a:p>
            <a:r>
              <a:rPr lang="en-US" altLang="zh-CN" sz="2000" dirty="0"/>
              <a:t>{public:</a:t>
            </a:r>
            <a:endParaRPr lang="zh-CN" altLang="zh-CN" sz="2000" dirty="0"/>
          </a:p>
          <a:p>
            <a:r>
              <a:rPr lang="en-US" altLang="zh-CN" sz="2000" dirty="0"/>
              <a:t>    int m;</a:t>
            </a:r>
            <a:endParaRPr lang="zh-CN" altLang="zh-CN" sz="2000" dirty="0"/>
          </a:p>
          <a:p>
            <a:r>
              <a:rPr lang="en-US" altLang="zh-CN" sz="2000" dirty="0"/>
              <a:t>    Sample (int </a:t>
            </a:r>
            <a:r>
              <a:rPr lang="en-US" altLang="zh-CN" sz="2000" dirty="0" err="1"/>
              <a:t>i,int</a:t>
            </a:r>
            <a:r>
              <a:rPr lang="en-US" altLang="zh-CN" sz="2000" dirty="0"/>
              <a:t> j):m(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),n(j)  {  }</a:t>
            </a:r>
            <a:endParaRPr lang="zh-CN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    void </a:t>
            </a:r>
            <a:r>
              <a:rPr lang="en-US" altLang="zh-CN" sz="2000" dirty="0" err="1">
                <a:solidFill>
                  <a:srgbClr val="FF0000"/>
                </a:solidFill>
              </a:rPr>
              <a:t>Setvalue</a:t>
            </a:r>
            <a:r>
              <a:rPr lang="en-US" altLang="zh-CN" sz="2000" dirty="0">
                <a:solidFill>
                  <a:srgbClr val="FF0000"/>
                </a:solidFill>
              </a:rPr>
              <a:t>(int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)const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{  /*n=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</a:t>
            </a:r>
            <a:r>
              <a:rPr lang="zh-CN" altLang="zh-CN" sz="2000" dirty="0"/>
              <a:t>不能修改常对象的数据成员的值</a:t>
            </a:r>
            <a:r>
              <a:rPr lang="en-US" altLang="zh-CN" sz="2000" dirty="0"/>
              <a:t>*/  }</a:t>
            </a:r>
            <a:endParaRPr lang="zh-CN" altLang="zh-CN" sz="2000" dirty="0"/>
          </a:p>
          <a:p>
            <a:r>
              <a:rPr lang="en-US" altLang="zh-CN" sz="2000" dirty="0"/>
              <a:t>    void Display()const</a:t>
            </a:r>
            <a:endParaRPr lang="zh-CN" altLang="zh-CN" sz="2000" dirty="0"/>
          </a:p>
          <a:p>
            <a:r>
              <a:rPr lang="en-US" altLang="zh-CN" sz="2000" dirty="0"/>
              <a:t>    {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&lt;&lt;"m="&lt;&lt;m&lt;&lt;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&lt;&lt;"n="&lt;&lt;n&lt;&lt;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    }</a:t>
            </a:r>
            <a:endParaRPr lang="zh-CN" altLang="zh-CN" sz="2000" dirty="0"/>
          </a:p>
          <a:p>
            <a:r>
              <a:rPr lang="en-US" altLang="zh-CN" sz="2000" dirty="0"/>
              <a:t>private: </a:t>
            </a:r>
            <a:endParaRPr lang="zh-CN" altLang="zh-CN" sz="2000" dirty="0"/>
          </a:p>
          <a:p>
            <a:r>
              <a:rPr lang="en-US" altLang="zh-CN" sz="2000" dirty="0"/>
              <a:t>    int n;</a:t>
            </a:r>
            <a:endParaRPr lang="zh-CN" altLang="zh-CN" sz="2000" dirty="0"/>
          </a:p>
          <a:p>
            <a:r>
              <a:rPr lang="en-US" altLang="zh-CN" sz="2000" dirty="0"/>
              <a:t>};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3765A49-531F-43B8-890D-AEF70809E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/>
              <a:t>int main()</a:t>
            </a:r>
            <a:endParaRPr lang="zh-CN" altLang="zh-CN" sz="2000"/>
          </a:p>
          <a:p>
            <a:r>
              <a:rPr lang="en-US" altLang="zh-CN" sz="2000"/>
              <a:t>{</a:t>
            </a:r>
            <a:endParaRPr lang="zh-CN" altLang="zh-CN" sz="2000"/>
          </a:p>
          <a:p>
            <a:r>
              <a:rPr lang="en-US" altLang="zh-CN" sz="2000"/>
              <a:t>    const Sample a(10,20);</a:t>
            </a:r>
            <a:endParaRPr lang="zh-CN" altLang="zh-CN" sz="2000"/>
          </a:p>
          <a:p>
            <a:r>
              <a:rPr lang="en-US" altLang="zh-CN" sz="2000"/>
              <a:t>    a.Setvalue(40);</a:t>
            </a:r>
            <a:endParaRPr lang="zh-CN" altLang="zh-CN" sz="2000"/>
          </a:p>
          <a:p>
            <a:r>
              <a:rPr lang="en-US" altLang="zh-CN" sz="2000"/>
              <a:t>    //a.m=30;   </a:t>
            </a:r>
            <a:r>
              <a:rPr lang="zh-CN" altLang="zh-CN" sz="2000"/>
              <a:t>不能修改常对象的数据成员的值</a:t>
            </a:r>
          </a:p>
          <a:p>
            <a:r>
              <a:rPr lang="en-US" altLang="zh-CN" sz="2000"/>
              <a:t>    a.Display ();</a:t>
            </a:r>
            <a:endParaRPr lang="zh-CN" altLang="zh-CN" sz="2000"/>
          </a:p>
          <a:p>
            <a:r>
              <a:rPr lang="en-US" altLang="zh-CN" sz="2000"/>
              <a:t>    return 0;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64206-87FD-490D-BC3A-F9FB33FAB8E3}"/>
              </a:ext>
            </a:extLst>
          </p:cNvPr>
          <p:cNvSpPr txBox="1"/>
          <p:nvPr/>
        </p:nvSpPr>
        <p:spPr>
          <a:xfrm>
            <a:off x="8153400" y="990601"/>
            <a:ext cx="1828800" cy="92392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m=10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n=20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CBA95AF4-3907-4D49-9EC9-8C01782F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0673ED6-1293-4260-ABE9-CDD67B277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当使用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修饰指针变量时，有两种含义：一是指向常量的指针</a:t>
            </a:r>
            <a:r>
              <a:rPr lang="zh-CN" altLang="en-US" sz="2400" dirty="0"/>
              <a:t>，</a:t>
            </a:r>
            <a:r>
              <a:rPr lang="zh-CN" altLang="zh-CN" sz="2400" dirty="0"/>
              <a:t>用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限定所指对象为常量；二是指针常量</a:t>
            </a:r>
            <a:r>
              <a:rPr lang="zh-CN" altLang="en-US" sz="2400" dirty="0"/>
              <a:t>，</a:t>
            </a:r>
            <a:r>
              <a:rPr lang="zh-CN" altLang="zh-CN" sz="2400" dirty="0"/>
              <a:t>用</a:t>
            </a:r>
            <a:r>
              <a:rPr lang="en-US" altLang="zh-CN" sz="2400" dirty="0" err="1"/>
              <a:t>const</a:t>
            </a:r>
            <a:r>
              <a:rPr lang="zh-CN" altLang="zh-CN" sz="2400" dirty="0"/>
              <a:t>限定的指针是一个常量，指针指向的对象可以改变。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）指向常量的指针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指向常量的指针定义格式</a:t>
            </a:r>
            <a:r>
              <a:rPr lang="zh-CN" altLang="en-US" sz="2400" dirty="0"/>
              <a:t>：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800100" lvl="2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类型 </a:t>
            </a:r>
            <a:r>
              <a:rPr lang="en-US" altLang="zh-CN" dirty="0">
                <a:solidFill>
                  <a:srgbClr val="FF0000"/>
                </a:solidFill>
              </a:rPr>
              <a:t>* </a:t>
            </a:r>
            <a:r>
              <a:rPr lang="zh-CN" altLang="zh-CN" dirty="0">
                <a:solidFill>
                  <a:srgbClr val="FF0000"/>
                </a:solidFill>
              </a:rPr>
              <a:t>指针</a:t>
            </a:r>
            <a:r>
              <a:rPr lang="en-US" altLang="zh-CN" dirty="0">
                <a:solidFill>
                  <a:srgbClr val="FF0000"/>
                </a:solidFill>
              </a:rPr>
              <a:t>; </a:t>
            </a:r>
            <a:endParaRPr lang="zh-CN" altLang="zh-CN" dirty="0">
              <a:solidFill>
                <a:srgbClr val="FF0000"/>
              </a:solidFill>
            </a:endParaRPr>
          </a:p>
          <a:p>
            <a:pPr marL="800100" lvl="2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dirty="0"/>
              <a:t>或者</a:t>
            </a:r>
          </a:p>
          <a:p>
            <a:pPr marL="800100" lvl="2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dirty="0">
                <a:solidFill>
                  <a:srgbClr val="FF0000"/>
                </a:solidFill>
              </a:rPr>
              <a:t>类型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 * </a:t>
            </a:r>
            <a:r>
              <a:rPr lang="zh-CN" altLang="zh-CN" dirty="0">
                <a:solidFill>
                  <a:srgbClr val="FF0000"/>
                </a:solidFill>
              </a:rPr>
              <a:t>指针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342900" lvl="2" indent="-342900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cs typeface="+mn-cs"/>
              </a:rPr>
              <a:t>例如：</a:t>
            </a:r>
            <a:endParaRPr lang="en-US" altLang="zh-CN" dirty="0">
              <a:cs typeface="+mn-cs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31543DF-A0DD-4B64-AA43-150AA7596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7.7.3  </a:t>
            </a:r>
            <a:r>
              <a:rPr lang="zh-CN" altLang="en-US" sz="3200" b="1"/>
              <a:t>常指针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CC6C44C-B17A-4F87-841D-9DB0BA70E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05800" cy="4876800"/>
          </a:xfrm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）指向常量的指针</a:t>
            </a:r>
          </a:p>
          <a:p>
            <a:pPr marL="342900" lvl="2" indent="-342900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cs typeface="+mn-cs"/>
              </a:rPr>
              <a:t>例如：</a:t>
            </a:r>
            <a:endParaRPr lang="en-US" altLang="zh-CN" dirty="0">
              <a:cs typeface="+mn-cs"/>
            </a:endParaRPr>
          </a:p>
          <a:p>
            <a:pPr lvl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=25,j=66;</a:t>
            </a:r>
            <a:endParaRPr lang="zh-CN" altLang="zh-CN" dirty="0"/>
          </a:p>
          <a:p>
            <a:pPr lvl="1">
              <a:defRPr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*pi=&amp;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pPr lvl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*</a:t>
            </a:r>
            <a:r>
              <a:rPr lang="en-US" altLang="zh-CN" dirty="0" err="1"/>
              <a:t>pj</a:t>
            </a:r>
            <a:r>
              <a:rPr lang="en-US" altLang="zh-CN" dirty="0"/>
              <a:t>=&amp;j;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*pi=78;	  	//</a:t>
            </a:r>
            <a:r>
              <a:rPr lang="zh-CN" altLang="zh-CN" dirty="0"/>
              <a:t>错误，指针指向的内容是一个变量</a:t>
            </a:r>
          </a:p>
          <a:p>
            <a:pPr lvl="1">
              <a:defRPr/>
            </a:pPr>
            <a:r>
              <a:rPr lang="en-US" altLang="zh-CN" dirty="0" err="1"/>
              <a:t>i</a:t>
            </a:r>
            <a:r>
              <a:rPr lang="en-US" altLang="zh-CN" dirty="0"/>
              <a:t>=88;	 	//</a:t>
            </a:r>
            <a:r>
              <a:rPr lang="zh-CN" altLang="zh-CN" dirty="0"/>
              <a:t>正确，</a:t>
            </a:r>
            <a:r>
              <a:rPr lang="en-US" altLang="zh-CN" dirty="0" err="1"/>
              <a:t>i</a:t>
            </a:r>
            <a:r>
              <a:rPr lang="zh-CN" altLang="zh-CN" dirty="0"/>
              <a:t>不是常量</a:t>
            </a:r>
          </a:p>
          <a:p>
            <a:pPr lvl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x=96;</a:t>
            </a:r>
            <a:endParaRPr lang="zh-CN" altLang="zh-CN" dirty="0"/>
          </a:p>
          <a:p>
            <a:pPr lvl="1">
              <a:defRPr/>
            </a:pPr>
            <a:r>
              <a:rPr lang="en-US" altLang="zh-CN" dirty="0" err="1"/>
              <a:t>pj</a:t>
            </a:r>
            <a:r>
              <a:rPr lang="en-US" altLang="zh-CN" dirty="0"/>
              <a:t>=&amp;x;	           //</a:t>
            </a:r>
            <a:r>
              <a:rPr lang="en-US" altLang="zh-CN" dirty="0" err="1"/>
              <a:t>pj</a:t>
            </a:r>
            <a:r>
              <a:rPr lang="zh-CN" altLang="zh-CN" dirty="0"/>
              <a:t>不是常量，可以指向其他变量</a:t>
            </a:r>
          </a:p>
          <a:p>
            <a:pPr lvl="1">
              <a:defRPr/>
            </a:pPr>
            <a:r>
              <a:rPr lang="en-US" altLang="zh-CN" dirty="0"/>
              <a:t>*</a:t>
            </a:r>
            <a:r>
              <a:rPr lang="en-US" altLang="zh-CN" dirty="0" err="1"/>
              <a:t>pj</a:t>
            </a:r>
            <a:r>
              <a:rPr lang="en-US" altLang="zh-CN" dirty="0"/>
              <a:t>=35;	           //</a:t>
            </a:r>
            <a:r>
              <a:rPr lang="zh-CN" altLang="zh-CN" dirty="0"/>
              <a:t>错误，指针指向的内容是一个变量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793C9A5-43F1-48D1-A9A4-5657D29D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7.7.3  </a:t>
            </a:r>
            <a:r>
              <a:rPr lang="zh-CN" altLang="en-US" sz="3200" b="1"/>
              <a:t>常指针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8FB1C9-0A28-4D82-8661-34677A38B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05800" cy="4876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）指针常量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指针常量定义格式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zh-CN" altLang="zh-CN" sz="2400" dirty="0">
                <a:solidFill>
                  <a:srgbClr val="FF0000"/>
                </a:solidFill>
              </a:rPr>
              <a:t>类型 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</a:rPr>
              <a:t>const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zh-CN" sz="2400" dirty="0">
                <a:solidFill>
                  <a:srgbClr val="FF0000"/>
                </a:solidFill>
              </a:rPr>
              <a:t>指针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例如：</a:t>
            </a:r>
          </a:p>
          <a:p>
            <a:pPr lvl="1">
              <a:defRPr/>
            </a:pPr>
            <a:r>
              <a:rPr lang="en-US" altLang="zh-CN" dirty="0"/>
              <a:t>double  d1=123.456;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double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pd</a:t>
            </a:r>
            <a:r>
              <a:rPr lang="en-US" altLang="zh-CN" dirty="0"/>
              <a:t>=&amp;d1;	     //</a:t>
            </a:r>
            <a:r>
              <a:rPr lang="zh-CN" altLang="zh-CN" dirty="0"/>
              <a:t>常量指针指向</a:t>
            </a:r>
            <a:r>
              <a:rPr lang="en-US" altLang="zh-CN" dirty="0"/>
              <a:t>double</a:t>
            </a:r>
            <a:r>
              <a:rPr lang="zh-CN" altLang="zh-CN" dirty="0"/>
              <a:t>型变量</a:t>
            </a:r>
          </a:p>
          <a:p>
            <a:pPr lvl="1">
              <a:defRPr/>
            </a:pPr>
            <a:r>
              <a:rPr lang="en-US" altLang="zh-CN" dirty="0"/>
              <a:t>*</a:t>
            </a:r>
            <a:r>
              <a:rPr lang="en-US" altLang="zh-CN" dirty="0" err="1"/>
              <a:t>pd</a:t>
            </a:r>
            <a:r>
              <a:rPr lang="en-US" altLang="zh-CN" dirty="0"/>
              <a:t>=456.789;		     //</a:t>
            </a:r>
            <a:r>
              <a:rPr lang="zh-CN" altLang="zh-CN" dirty="0"/>
              <a:t>正确</a:t>
            </a:r>
          </a:p>
          <a:p>
            <a:pPr lvl="1">
              <a:defRPr/>
            </a:pPr>
            <a:r>
              <a:rPr lang="en-US" altLang="zh-CN" dirty="0"/>
              <a:t>double d2=135.246;</a:t>
            </a:r>
            <a:endParaRPr lang="zh-CN" altLang="zh-CN" dirty="0"/>
          </a:p>
          <a:p>
            <a:pPr lvl="1">
              <a:defRPr/>
            </a:pPr>
            <a:r>
              <a:rPr lang="en-US" altLang="zh-CN" dirty="0" err="1"/>
              <a:t>pd</a:t>
            </a:r>
            <a:r>
              <a:rPr lang="en-US" altLang="zh-CN" dirty="0"/>
              <a:t>=&amp;d2;		        	     //</a:t>
            </a:r>
            <a:r>
              <a:rPr lang="zh-CN" altLang="zh-CN" dirty="0"/>
              <a:t>错误，</a:t>
            </a:r>
            <a:r>
              <a:rPr lang="en-US" altLang="zh-CN" dirty="0" err="1"/>
              <a:t>pd</a:t>
            </a:r>
            <a:r>
              <a:rPr lang="en-US" altLang="zh-CN" dirty="0"/>
              <a:t> </a:t>
            </a:r>
            <a:r>
              <a:rPr lang="zh-CN" altLang="zh-CN" dirty="0"/>
              <a:t>是一个常量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en-US" altLang="zh-CN" sz="2400" dirty="0" err="1"/>
              <a:t>const</a:t>
            </a:r>
            <a:r>
              <a:rPr lang="zh-CN" altLang="zh-CN" sz="2400" dirty="0"/>
              <a:t>关键字还可在参数列表中使用，使得在函数中不允许对参数进行修改。</a:t>
            </a:r>
            <a:endParaRPr lang="en-US" altLang="zh-CN" sz="24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BE114C8-5944-4761-AFDA-7AFAE0826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7.7.3  </a:t>
            </a:r>
            <a:r>
              <a:rPr lang="zh-CN" altLang="en-US" sz="3200" b="1"/>
              <a:t>常指针</a:t>
            </a:r>
          </a:p>
        </p:txBody>
      </p:sp>
      <p:sp>
        <p:nvSpPr>
          <p:cNvPr id="4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D7777853-B793-4626-B07F-D3DA511A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C2432D9-390F-4C31-ADCA-17D387E32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"/>
            <a:ext cx="8534400" cy="655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zh-CN" sz="2000"/>
              <a:t>【例</a:t>
            </a:r>
            <a:r>
              <a:rPr lang="en-US" altLang="zh-CN" sz="2000"/>
              <a:t>7.2</a:t>
            </a:r>
            <a:r>
              <a:rPr lang="zh-CN" altLang="zh-CN" sz="2000"/>
              <a:t>】定义一个表示学生的类</a:t>
            </a:r>
            <a:r>
              <a:rPr lang="en-US" altLang="zh-CN" sz="2000"/>
              <a:t>Student</a:t>
            </a:r>
            <a:r>
              <a:rPr lang="zh-CN" altLang="zh-CN" sz="2000"/>
              <a:t>。</a:t>
            </a: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//</a:t>
            </a:r>
            <a:r>
              <a:rPr lang="zh-CN" altLang="zh-CN" sz="2000">
                <a:solidFill>
                  <a:srgbClr val="FF0000"/>
                </a:solidFill>
              </a:rPr>
              <a:t>类的说明部分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/>
              <a:t>class Student</a:t>
            </a:r>
            <a:endParaRPr lang="zh-CN" altLang="zh-CN" sz="2000"/>
          </a:p>
          <a:p>
            <a:pPr eaLnBrk="1" hangingPunct="1"/>
            <a:r>
              <a:rPr lang="en-US" altLang="zh-CN" sz="2000"/>
              <a:t>{public:                          	//</a:t>
            </a:r>
            <a:r>
              <a:rPr lang="zh-CN" altLang="zh-CN" sz="2000"/>
              <a:t>公有成员函数</a:t>
            </a:r>
          </a:p>
          <a:p>
            <a:pPr eaLnBrk="1" hangingPunct="1"/>
            <a:r>
              <a:rPr lang="en-US" altLang="zh-CN" sz="2000"/>
              <a:t>	void Input();</a:t>
            </a:r>
            <a:endParaRPr lang="zh-CN" altLang="zh-CN" sz="2000"/>
          </a:p>
          <a:p>
            <a:pPr eaLnBrk="1" hangingPunct="1"/>
            <a:r>
              <a:rPr lang="en-US" altLang="zh-CN" sz="2000"/>
              <a:t>     void Set(string,string,char);</a:t>
            </a:r>
            <a:endParaRPr lang="zh-CN" altLang="zh-CN" sz="2000"/>
          </a:p>
          <a:p>
            <a:pPr eaLnBrk="1" hangingPunct="1"/>
            <a:r>
              <a:rPr lang="en-US" altLang="zh-CN" sz="2000"/>
              <a:t>	void Show();</a:t>
            </a:r>
            <a:endParaRPr lang="zh-CN" altLang="zh-CN" sz="2000"/>
          </a:p>
          <a:p>
            <a:pPr eaLnBrk="1" hangingPunct="1"/>
            <a:r>
              <a:rPr lang="en-US" altLang="zh-CN" sz="2000"/>
              <a:t>private:                         	//</a:t>
            </a:r>
            <a:r>
              <a:rPr lang="zh-CN" altLang="zh-CN" sz="2000"/>
              <a:t>私有数据成员</a:t>
            </a:r>
          </a:p>
          <a:p>
            <a:pPr eaLnBrk="1" hangingPunct="1"/>
            <a:r>
              <a:rPr lang="en-US" altLang="zh-CN" sz="2000">
                <a:sym typeface="Wingdings" panose="05000000000000000000" pitchFamily="2" charset="2"/>
              </a:rPr>
              <a:t>  </a:t>
            </a:r>
            <a:r>
              <a:rPr lang="en-US" altLang="zh-CN" sz="2000"/>
              <a:t>   string  num;               //</a:t>
            </a:r>
            <a:r>
              <a:rPr lang="zh-CN" altLang="zh-CN" sz="2000"/>
              <a:t>学号</a:t>
            </a:r>
          </a:p>
          <a:p>
            <a:pPr eaLnBrk="1" hangingPunct="1"/>
            <a:r>
              <a:rPr lang="en-US" altLang="zh-CN" sz="2000"/>
              <a:t>     string  name;             //</a:t>
            </a:r>
            <a:r>
              <a:rPr lang="zh-CN" altLang="zh-CN" sz="2000"/>
              <a:t>姓名</a:t>
            </a:r>
          </a:p>
          <a:p>
            <a:pPr eaLnBrk="1" hangingPunct="1"/>
            <a:r>
              <a:rPr lang="en-US" altLang="zh-CN" sz="2000"/>
              <a:t>     char   sex;                 	//</a:t>
            </a:r>
            <a:r>
              <a:rPr lang="zh-CN" altLang="zh-CN" sz="2000"/>
              <a:t>性别</a:t>
            </a:r>
          </a:p>
          <a:p>
            <a:pPr eaLnBrk="1" hangingPunct="1"/>
            <a:r>
              <a:rPr lang="en-US" altLang="zh-CN" sz="2000"/>
              <a:t>};</a:t>
            </a:r>
            <a:endParaRPr lang="zh-CN" altLang="zh-CN" sz="2000"/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//</a:t>
            </a:r>
            <a:r>
              <a:rPr lang="zh-CN" altLang="zh-CN" sz="2000">
                <a:solidFill>
                  <a:srgbClr val="FF0000"/>
                </a:solidFill>
              </a:rPr>
              <a:t>类的实现部分</a:t>
            </a:r>
          </a:p>
          <a:p>
            <a:pPr eaLnBrk="1" hangingPunct="1"/>
            <a:r>
              <a:rPr lang="en-US" altLang="zh-CN" sz="2000"/>
              <a:t>void Student::Input()              </a:t>
            </a:r>
          </a:p>
          <a:p>
            <a:pPr eaLnBrk="1" hangingPunct="1"/>
            <a:r>
              <a:rPr lang="en-US" altLang="zh-CN" sz="2000"/>
              <a:t> {   cout&lt;&lt;"num=";      cin&gt;&gt;num;</a:t>
            </a:r>
            <a:endParaRPr lang="zh-CN" altLang="zh-CN" sz="2000"/>
          </a:p>
          <a:p>
            <a:pPr eaLnBrk="1" hangingPunct="1"/>
            <a:r>
              <a:rPr lang="en-US" altLang="zh-CN" sz="2000"/>
              <a:t>	cout&lt;&lt;"name=";    cin&gt;&gt;name;</a:t>
            </a:r>
            <a:endParaRPr lang="zh-CN" altLang="zh-CN" sz="2000"/>
          </a:p>
          <a:p>
            <a:pPr eaLnBrk="1" hangingPunct="1"/>
            <a:r>
              <a:rPr lang="en-US" altLang="zh-CN" sz="2000"/>
              <a:t>	cout&lt;&lt;"sex=";        cin&gt;&gt;sex;  </a:t>
            </a:r>
            <a:endParaRPr lang="zh-CN" altLang="zh-CN" sz="2000"/>
          </a:p>
          <a:p>
            <a:pPr eaLnBrk="1" hangingPunct="1"/>
            <a:r>
              <a:rPr lang="en-US" altLang="zh-CN" sz="2000"/>
              <a:t>}</a:t>
            </a:r>
            <a:endParaRPr lang="zh-CN" altLang="zh-CN" sz="2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F863B20-96F7-43E3-875F-5BD72826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153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常引用</a:t>
            </a:r>
            <a:r>
              <a:rPr lang="zh-CN" altLang="en-US" sz="2400"/>
              <a:t>：</a:t>
            </a:r>
            <a:r>
              <a:rPr lang="zh-CN" altLang="zh-CN" sz="2400"/>
              <a:t>在声明引用时使用</a:t>
            </a:r>
            <a:r>
              <a:rPr lang="en-US" altLang="zh-CN" sz="2400"/>
              <a:t>const</a:t>
            </a:r>
            <a:r>
              <a:rPr lang="zh-CN" altLang="zh-CN" sz="2400"/>
              <a:t>修饰符。</a:t>
            </a:r>
            <a:endParaRPr lang="en-US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作用：</a:t>
            </a:r>
            <a:r>
              <a:rPr lang="zh-CN" altLang="zh-CN" sz="2400"/>
              <a:t>常引用所引用的对象不能被更改。若用常引用作为函数的形参，便不会产生对实参的不希望的修改。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常引用的定义格式：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   const </a:t>
            </a:r>
            <a:r>
              <a:rPr lang="zh-CN" altLang="zh-CN" sz="2400">
                <a:solidFill>
                  <a:srgbClr val="FF0000"/>
                </a:solidFill>
              </a:rPr>
              <a:t>数据类型</a:t>
            </a:r>
            <a:r>
              <a:rPr lang="en-US" altLang="zh-CN" sz="2400">
                <a:solidFill>
                  <a:srgbClr val="FF0000"/>
                </a:solidFill>
              </a:rPr>
              <a:t>  &amp;</a:t>
            </a:r>
            <a:r>
              <a:rPr lang="zh-CN" altLang="zh-CN" sz="2400">
                <a:solidFill>
                  <a:srgbClr val="FF0000"/>
                </a:solidFill>
              </a:rPr>
              <a:t>引用名</a:t>
            </a:r>
            <a:r>
              <a:rPr lang="en-US" altLang="zh-CN" sz="2400">
                <a:solidFill>
                  <a:srgbClr val="FF0000"/>
                </a:solidFill>
              </a:rPr>
              <a:t>;</a:t>
            </a:r>
            <a:endParaRPr lang="zh-CN" altLang="zh-CN" sz="24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例如：</a:t>
            </a:r>
          </a:p>
          <a:p>
            <a:pPr lvl="1"/>
            <a:r>
              <a:rPr lang="en-US" altLang="zh-CN"/>
              <a:t>int y=100;</a:t>
            </a:r>
            <a:endParaRPr lang="zh-CN" altLang="zh-CN"/>
          </a:p>
          <a:p>
            <a:pPr lvl="1"/>
            <a:r>
              <a:rPr lang="en-US" altLang="zh-CN"/>
              <a:t>const int &amp;x=y;</a:t>
            </a:r>
            <a:endParaRPr lang="zh-CN" altLang="zh-CN"/>
          </a:p>
          <a:p>
            <a:pPr lvl="1"/>
            <a:r>
              <a:rPr lang="en-US" altLang="zh-CN"/>
              <a:t>y=200;              		//</a:t>
            </a:r>
            <a:r>
              <a:rPr lang="zh-CN" altLang="zh-CN"/>
              <a:t>正确</a:t>
            </a:r>
          </a:p>
          <a:p>
            <a:pPr lvl="1"/>
            <a:r>
              <a:rPr lang="en-US" altLang="zh-CN"/>
              <a:t>x=300;              		//</a:t>
            </a:r>
            <a:r>
              <a:rPr lang="zh-CN" altLang="zh-CN"/>
              <a:t>错误，常引用不能被更改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87BB6A4-E4AA-4BA0-8F60-0D0EC839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7.7.4  </a:t>
            </a:r>
            <a:r>
              <a:rPr lang="zh-CN" altLang="en-US" sz="3200" b="1"/>
              <a:t>常引用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188AC5D-ED5E-4460-B188-229872800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7.23</a:t>
            </a:r>
            <a:r>
              <a:rPr lang="zh-CN" altLang="zh-CN" sz="2000" dirty="0"/>
              <a:t>】常引用作为函数参数。</a:t>
            </a:r>
          </a:p>
          <a:p>
            <a:r>
              <a:rPr lang="en-US" altLang="zh-CN" sz="2000" dirty="0"/>
              <a:t>#include &lt;iostream&gt;</a:t>
            </a:r>
            <a:endParaRPr lang="zh-CN" altLang="zh-CN" sz="2000" dirty="0"/>
          </a:p>
          <a:p>
            <a:r>
              <a:rPr lang="en-US" altLang="zh-CN" sz="2000" dirty="0"/>
              <a:t>using namespace std;</a:t>
            </a:r>
            <a:endParaRPr lang="zh-CN" altLang="zh-CN" sz="2000" dirty="0"/>
          </a:p>
          <a:p>
            <a:r>
              <a:rPr lang="en-US" altLang="zh-CN" sz="2000" dirty="0"/>
              <a:t>class Date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public:</a:t>
            </a:r>
            <a:endParaRPr lang="zh-CN" altLang="zh-CN" sz="2000" dirty="0"/>
          </a:p>
          <a:p>
            <a:r>
              <a:rPr lang="en-US" altLang="zh-CN" sz="2000" dirty="0"/>
              <a:t>	Date(int y=2000, int m=2, int d=2);</a:t>
            </a:r>
            <a:endParaRPr lang="zh-CN" altLang="zh-CN" sz="2000" dirty="0"/>
          </a:p>
          <a:p>
            <a:r>
              <a:rPr lang="en-US" altLang="zh-CN" sz="2000" dirty="0"/>
              <a:t>	Date(const Date&amp; t);                //</a:t>
            </a:r>
            <a:r>
              <a:rPr lang="zh-CN" altLang="zh-CN" sz="2000" dirty="0"/>
              <a:t>复制构造函数，参数被声明为常引用</a:t>
            </a:r>
          </a:p>
          <a:p>
            <a:r>
              <a:rPr lang="en-US" altLang="zh-CN" sz="2000" dirty="0"/>
              <a:t>	void Show();</a:t>
            </a:r>
            <a:endParaRPr lang="zh-CN" altLang="zh-CN" sz="2000" dirty="0"/>
          </a:p>
          <a:p>
            <a:r>
              <a:rPr lang="en-US" altLang="zh-CN" sz="2000" dirty="0"/>
              <a:t>private:</a:t>
            </a:r>
            <a:endParaRPr lang="zh-CN" altLang="zh-CN" sz="2000" dirty="0"/>
          </a:p>
          <a:p>
            <a:r>
              <a:rPr lang="en-US" altLang="zh-CN" sz="2000" dirty="0"/>
              <a:t>	int year, month, day;</a:t>
            </a:r>
            <a:endParaRPr lang="zh-CN" altLang="zh-CN" sz="2000" dirty="0"/>
          </a:p>
          <a:p>
            <a:r>
              <a:rPr lang="en-US" altLang="zh-CN" sz="2000" dirty="0"/>
              <a:t>};</a:t>
            </a:r>
            <a:endParaRPr lang="zh-CN" altLang="zh-CN" sz="2000" dirty="0"/>
          </a:p>
          <a:p>
            <a:r>
              <a:rPr lang="en-US" altLang="zh-CN" sz="2000" dirty="0"/>
              <a:t>Date:: Date(int y, int m, int d):year(y),month(m),day(d)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构造函数已被调用。</a:t>
            </a:r>
            <a:r>
              <a:rPr lang="en-US" altLang="zh-CN" sz="2000" dirty="0"/>
              <a:t>\n";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FFC27EB-AD74-4662-8FFA-7D6E1739F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09600"/>
            <a:ext cx="8534400" cy="601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/>
              <a:t>Date:: Date(const Date &amp;t)</a:t>
            </a:r>
            <a:endParaRPr lang="zh-CN" altLang="zh-CN" sz="2000"/>
          </a:p>
          <a:p>
            <a:r>
              <a:rPr lang="en-US" altLang="zh-CN" sz="2000"/>
              <a:t>{    </a:t>
            </a:r>
          </a:p>
          <a:p>
            <a:r>
              <a:rPr lang="en-US" altLang="zh-CN" sz="2000"/>
              <a:t>     year=t.year ;  month=t.month ;  day=t.day ;</a:t>
            </a:r>
            <a:endParaRPr lang="zh-CN" altLang="zh-CN" sz="2000"/>
          </a:p>
          <a:p>
            <a:r>
              <a:rPr lang="en-US" altLang="zh-CN" sz="2000"/>
              <a:t>	cout&lt;&lt;"</a:t>
            </a:r>
            <a:r>
              <a:rPr lang="zh-CN" altLang="zh-CN" sz="2000"/>
              <a:t>复制构造函数已被调用。</a:t>
            </a:r>
            <a:r>
              <a:rPr lang="en-US" altLang="zh-CN" sz="2000"/>
              <a:t>\n";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r>
              <a:rPr lang="en-US" altLang="zh-CN" sz="2000"/>
              <a:t>void Date::Show()</a:t>
            </a:r>
            <a:endParaRPr lang="zh-CN" altLang="zh-CN" sz="2000"/>
          </a:p>
          <a:p>
            <a:r>
              <a:rPr lang="en-US" altLang="zh-CN" sz="2000"/>
              <a:t>{    cout&lt;&lt;year&lt;&lt;"."&lt;&lt;month&lt;&lt;"."&lt;&lt;day&lt;&lt;endl;    }</a:t>
            </a:r>
            <a:endParaRPr lang="zh-CN" altLang="zh-CN" sz="2000"/>
          </a:p>
          <a:p>
            <a:r>
              <a:rPr lang="en-US" altLang="zh-CN" sz="2000"/>
              <a:t>int main()</a:t>
            </a:r>
            <a:endParaRPr lang="zh-CN" altLang="zh-CN" sz="2000"/>
          </a:p>
          <a:p>
            <a:r>
              <a:rPr lang="en-US" altLang="zh-CN" sz="2000"/>
              <a:t>{    Date t1(2005,10,10);</a:t>
            </a:r>
            <a:endParaRPr lang="zh-CN" altLang="zh-CN" sz="2000"/>
          </a:p>
          <a:p>
            <a:r>
              <a:rPr lang="en-US" altLang="zh-CN" sz="2000"/>
              <a:t>	cout&lt;&lt;"t1=";     t1.Show(); </a:t>
            </a:r>
            <a:endParaRPr lang="zh-CN" altLang="zh-CN" sz="2000"/>
          </a:p>
          <a:p>
            <a:r>
              <a:rPr lang="en-US" altLang="zh-CN" sz="2000"/>
              <a:t>	Date t2(t1);</a:t>
            </a:r>
            <a:endParaRPr lang="zh-CN" altLang="zh-CN" sz="2000"/>
          </a:p>
          <a:p>
            <a:r>
              <a:rPr lang="en-US" altLang="zh-CN" sz="2000"/>
              <a:t>	cout&lt;&lt;"t2=";     t2.Show();</a:t>
            </a:r>
            <a:endParaRPr lang="zh-CN" altLang="zh-CN" sz="2000"/>
          </a:p>
          <a:p>
            <a:r>
              <a:rPr lang="en-US" altLang="zh-CN" sz="2000"/>
              <a:t>	cout&lt;&lt;"t1=";     t1.Show();</a:t>
            </a:r>
            <a:endParaRPr lang="zh-CN" altLang="zh-CN" sz="2000"/>
          </a:p>
          <a:p>
            <a:r>
              <a:rPr lang="en-US" altLang="zh-CN" sz="2000"/>
              <a:t>	return 0;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BBAC4-0A7E-42B3-97EE-3EE095EB54A0}"/>
              </a:ext>
            </a:extLst>
          </p:cNvPr>
          <p:cNvSpPr txBox="1"/>
          <p:nvPr/>
        </p:nvSpPr>
        <p:spPr>
          <a:xfrm>
            <a:off x="7543800" y="838200"/>
            <a:ext cx="2590800" cy="12001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charset="0"/>
              </a:rPr>
              <a:t>运行结果：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构造函数已被调用。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t1=2005.10.10</a:t>
            </a:r>
            <a:endParaRPr lang="zh-CN" altLang="zh-CN" dirty="0">
              <a:latin typeface="Arial" charset="0"/>
            </a:endParaRPr>
          </a:p>
          <a:p>
            <a:pPr>
              <a:defRPr/>
            </a:pPr>
            <a:r>
              <a:rPr lang="zh-CN" altLang="zh-CN" dirty="0">
                <a:latin typeface="Arial" charset="0"/>
              </a:rPr>
              <a:t>复制构造函数已被调用。</a:t>
            </a:r>
          </a:p>
        </p:txBody>
      </p:sp>
      <p:sp>
        <p:nvSpPr>
          <p:cNvPr id="4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85E0C7CB-BF85-4D53-9046-A832808F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05093B8-B533-48BA-8678-86B72505A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7.8.1  </a:t>
            </a:r>
            <a:r>
              <a:rPr lang="zh-CN" altLang="en-US">
                <a:hlinkClick r:id="rId2" action="ppaction://hlinksldjump"/>
              </a:rPr>
              <a:t>实战目标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7.8.2  </a:t>
            </a:r>
            <a:r>
              <a:rPr lang="zh-CN" altLang="en-US">
                <a:hlinkClick r:id="rId3" action="ppaction://hlinksldjump"/>
              </a:rPr>
              <a:t>功能描述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7.8.3  </a:t>
            </a:r>
            <a:r>
              <a:rPr lang="zh-CN" altLang="en-US">
                <a:hlinkClick r:id="rId4" action="ppaction://hlinksldjump"/>
              </a:rPr>
              <a:t>案例实现</a:t>
            </a:r>
            <a:endParaRPr lang="zh-CN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F322116-8764-4402-99CF-780CFAFA0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7.8  </a:t>
            </a:r>
            <a:r>
              <a:rPr lang="zh-CN" altLang="en-US" sz="4000"/>
              <a:t>案例实战</a:t>
            </a:r>
          </a:p>
        </p:txBody>
      </p:sp>
      <p:sp>
        <p:nvSpPr>
          <p:cNvPr id="70661" name="AutoShape 5">
            <a:hlinkClick r:id="rId5" action="ppaction://hlinksldjump"/>
            <a:extLst>
              <a:ext uri="{FF2B5EF4-FFF2-40B4-BE49-F238E27FC236}">
                <a16:creationId xmlns:a16="http://schemas.microsoft.com/office/drawing/2014/main" id="{FDE278C9-8F0E-4A15-B244-E4FC47CC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CD78D7C-9ADF-4FD1-9108-2FDA92CDC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1534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）掌握类的定义，包括根据实际问题抽象出类的数据成员和成员函数，提高分析和解决问题的能力。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）熟练掌握对象数组的定义和使用，包括：数组长度的控制、作为函数的参数传递等。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）掌握根据需求定义对多个对象的管理函数。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48ED6C6-3EF9-4E73-990B-C92A2A58D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7.8.1  </a:t>
            </a:r>
            <a:r>
              <a:rPr lang="zh-CN" altLang="en-US" sz="3200" b="1"/>
              <a:t>实战目标</a:t>
            </a:r>
          </a:p>
        </p:txBody>
      </p:sp>
      <p:sp>
        <p:nvSpPr>
          <p:cNvPr id="4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94E28B39-29BA-4430-BD1F-20403A6C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4DC131D-B7C1-4D47-9DE0-C64AF45CD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153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本章案例要求实现一个简单的企业员工信息管理系统。该系统具有五大功能模块，用以实现员工信息的添加、查找、修改、删除、浏览功能。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n"/>
              <a:defRPr/>
            </a:pPr>
            <a:r>
              <a:rPr lang="zh-CN" altLang="zh-CN" sz="2400" dirty="0"/>
              <a:t>具体说明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）员工信息的设计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</a:t>
            </a:r>
            <a:r>
              <a:rPr lang="zh-CN" altLang="zh-CN" sz="2400" dirty="0"/>
              <a:t>员工信息包括：员工编号、姓名、性别、年龄、工龄、婚姻状况、工资级别、是否离职、工资等。常用的操作包括：设置和读取员工属性信息、计算工资、显示员工信息等。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）添加员工信息</a:t>
            </a:r>
          </a:p>
          <a:p>
            <a:pPr marL="0" indent="0">
              <a:lnSpc>
                <a:spcPct val="110000"/>
              </a:lnSpc>
              <a:buClr>
                <a:srgbClr val="0070C0"/>
              </a:buClr>
              <a:defRPr/>
            </a:pPr>
            <a:r>
              <a:rPr lang="en-US" altLang="zh-CN" sz="2400" dirty="0"/>
              <a:t>    </a:t>
            </a:r>
            <a:r>
              <a:rPr lang="zh-CN" altLang="zh-CN" sz="2400" dirty="0"/>
              <a:t>输入要添加的员工信息，其中对员工编号的唯一性、年龄和性别进行了有效性判断。若有误，则重新输入。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9D571AC-9184-45EE-AEBF-4FBD80CB1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7.8.2  </a:t>
            </a:r>
            <a:r>
              <a:rPr lang="zh-CN" altLang="en-US" sz="3200" b="1"/>
              <a:t>功能描述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0A6728D-8CB8-444C-809C-B3EEF5B12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153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zh-CN" sz="2400"/>
              <a:t>具体说明</a:t>
            </a:r>
            <a:r>
              <a:rPr lang="zh-CN" altLang="en-US" sz="2400"/>
              <a:t>：</a:t>
            </a:r>
            <a:endParaRPr lang="zh-CN" altLang="zh-CN" sz="2400"/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）查询员工信息</a:t>
            </a:r>
            <a:r>
              <a:rPr lang="zh-CN" altLang="en-US" sz="2400"/>
              <a:t>：</a:t>
            </a:r>
            <a:r>
              <a:rPr lang="zh-CN" altLang="zh-CN" sz="2400"/>
              <a:t>可通过员工编号、姓名、工龄和婚姻状况进行查询，找出所有符合条件的记录，并输出显示。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）修改员工信息</a:t>
            </a:r>
            <a:r>
              <a:rPr lang="zh-CN" altLang="en-US" sz="2400"/>
              <a:t>：</a:t>
            </a:r>
            <a:r>
              <a:rPr lang="zh-CN" altLang="zh-CN" sz="2400"/>
              <a:t>先按员工编号找到符合条件的员工信息，然后修改其信息。员工编号是不能修改的。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zh-CN" sz="2400"/>
              <a:t>（</a:t>
            </a:r>
            <a:r>
              <a:rPr lang="en-US" altLang="zh-CN" sz="2400"/>
              <a:t>5</a:t>
            </a:r>
            <a:r>
              <a:rPr lang="zh-CN" altLang="zh-CN" sz="2400"/>
              <a:t>）删除员工信息</a:t>
            </a:r>
            <a:r>
              <a:rPr lang="zh-CN" altLang="en-US" sz="2400"/>
              <a:t>：</a:t>
            </a:r>
            <a:r>
              <a:rPr lang="zh-CN" altLang="zh-CN" sz="2400"/>
              <a:t>可按员工编号、姓名和工龄进行删除，删除前要进行确认。若不存在要删除的员工信息，需要给出相应的提示信息。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zh-CN" sz="2400"/>
              <a:t>（</a:t>
            </a:r>
            <a:r>
              <a:rPr lang="en-US" altLang="zh-CN" sz="2400"/>
              <a:t>6</a:t>
            </a:r>
            <a:r>
              <a:rPr lang="zh-CN" altLang="zh-CN" sz="2400"/>
              <a:t>）浏览员工信息</a:t>
            </a:r>
            <a:r>
              <a:rPr lang="zh-CN" altLang="en-US" sz="2400"/>
              <a:t>：</a:t>
            </a:r>
            <a:r>
              <a:rPr lang="zh-CN" altLang="zh-CN" sz="2400"/>
              <a:t>将所有员工信息依次显示。若无员工，则给出相应提示。</a:t>
            </a:r>
          </a:p>
          <a:p>
            <a:pPr eaLnBrk="1" hangingPunct="1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zh-CN" sz="2400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31FC515-4852-417F-BB30-559AB6A9F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7.8.2  </a:t>
            </a:r>
            <a:r>
              <a:rPr lang="zh-CN" altLang="en-US" sz="3200" b="1"/>
              <a:t>功能描述</a:t>
            </a:r>
          </a:p>
        </p:txBody>
      </p:sp>
      <p:sp>
        <p:nvSpPr>
          <p:cNvPr id="4" name="AutoShape 7">
            <a:hlinkClick r:id="rId2" action="ppaction://hlinksldjump"/>
            <a:extLst>
              <a:ext uri="{FF2B5EF4-FFF2-40B4-BE49-F238E27FC236}">
                <a16:creationId xmlns:a16="http://schemas.microsoft.com/office/drawing/2014/main" id="{24306C43-184F-4927-B621-57F2A2D8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9436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88F7CD1-58B6-4DA3-8AB8-C668A5773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305800" cy="5715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000" dirty="0"/>
              <a:t>【例</a:t>
            </a:r>
            <a:r>
              <a:rPr lang="en-US" altLang="zh-CN" sz="2000" dirty="0"/>
              <a:t>7.2</a:t>
            </a:r>
            <a:r>
              <a:rPr lang="zh-CN" altLang="zh-CN" sz="2000" dirty="0"/>
              <a:t>】定义一个表示学生的类</a:t>
            </a:r>
            <a:r>
              <a:rPr lang="en-US" altLang="zh-CN" sz="2000" dirty="0"/>
              <a:t>Student</a:t>
            </a:r>
            <a:r>
              <a:rPr lang="zh-CN" altLang="zh-CN" sz="2000" dirty="0"/>
              <a:t>。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</a:rPr>
              <a:t>类的实现部分</a:t>
            </a:r>
          </a:p>
          <a:p>
            <a:pPr eaLnBrk="1" hangingPunct="1"/>
            <a:r>
              <a:rPr lang="en-US" altLang="zh-CN" sz="2000" dirty="0"/>
              <a:t>void </a:t>
            </a:r>
            <a:r>
              <a:rPr lang="en-US" altLang="zh-CN" sz="2000" dirty="0">
                <a:solidFill>
                  <a:srgbClr val="FF0000"/>
                </a:solidFill>
              </a:rPr>
              <a:t>Student::Set</a:t>
            </a:r>
            <a:r>
              <a:rPr lang="en-US" altLang="zh-CN" sz="2000" dirty="0"/>
              <a:t>(string num1,string name1,char sex1)</a:t>
            </a:r>
          </a:p>
          <a:p>
            <a:pPr eaLnBrk="1" hangingPunct="1"/>
            <a:r>
              <a:rPr lang="zh-CN" altLang="zh-CN" sz="2000" dirty="0"/>
              <a:t> </a:t>
            </a:r>
            <a:r>
              <a:rPr lang="en-US" altLang="zh-CN" sz="2000" dirty="0"/>
              <a:t>{   num=num1;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name=name1;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sex=sex1; 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void </a:t>
            </a:r>
            <a:r>
              <a:rPr lang="en-US" altLang="zh-CN" sz="2000" dirty="0">
                <a:solidFill>
                  <a:srgbClr val="FF0000"/>
                </a:solidFill>
              </a:rPr>
              <a:t>Student::Show</a:t>
            </a:r>
            <a:r>
              <a:rPr lang="en-US" altLang="zh-CN" sz="2000" dirty="0"/>
              <a:t>()   </a:t>
            </a:r>
          </a:p>
          <a:p>
            <a:pPr eaLnBrk="1" hangingPunct="1"/>
            <a:r>
              <a:rPr lang="en-US" altLang="zh-CN" sz="2000" dirty="0"/>
              <a:t>{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(8)&lt;&lt;"num"&lt;&lt;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(8)&lt;&lt;"name"&lt;&lt;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(8)&lt;&lt;"sex"&lt;&lt;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(8)&lt;&lt;num&lt;&lt;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(8)&lt;&lt;name&lt;&lt;</a:t>
            </a:r>
            <a:r>
              <a:rPr lang="en-US" altLang="zh-CN" sz="2000" dirty="0" err="1"/>
              <a:t>setw</a:t>
            </a:r>
            <a:r>
              <a:rPr lang="en-US" altLang="zh-CN" sz="2000" dirty="0"/>
              <a:t>(8);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if(sex=='f'||sex=='F')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&lt;&lt;"female"&lt;&lt;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else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&lt;&lt;"male"&lt;&lt;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3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10CC492-9D6B-49CB-B55C-817DCB88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791200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GungsuhChe" pitchFamily="49" charset="-127"/>
              </a:rPr>
              <a:t>return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11546</Words>
  <Application>Microsoft Office PowerPoint</Application>
  <PresentationFormat>Widescreen</PresentationFormat>
  <Paragraphs>1147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Times New Roman</vt:lpstr>
      <vt:lpstr>Wingdings</vt:lpstr>
      <vt:lpstr>Office Theme</vt:lpstr>
      <vt:lpstr>第7章  类与对象</vt:lpstr>
      <vt:lpstr>7.1  类的定义</vt:lpstr>
      <vt:lpstr>7.1  类的定义</vt:lpstr>
      <vt:lpstr>7.1  类的定义</vt:lpstr>
      <vt:lpstr>PowerPoint Presentation</vt:lpstr>
      <vt:lpstr>PowerPoint Presentation</vt:lpstr>
      <vt:lpstr>7.1  类的定义</vt:lpstr>
      <vt:lpstr>PowerPoint Presentation</vt:lpstr>
      <vt:lpstr>PowerPoint Presentation</vt:lpstr>
      <vt:lpstr>7.2  对象的定义</vt:lpstr>
      <vt:lpstr>7.2.1  对象的定义</vt:lpstr>
      <vt:lpstr>7.2.2  对象对类成员的访问</vt:lpstr>
      <vt:lpstr>PowerPoint Presentation</vt:lpstr>
      <vt:lpstr>PowerPoint Presentation</vt:lpstr>
      <vt:lpstr>PowerPoint Presentation</vt:lpstr>
      <vt:lpstr>7.2.2  对象对类成员的访问</vt:lpstr>
      <vt:lpstr>PowerPoint Presentation</vt:lpstr>
      <vt:lpstr>PowerPoint Presentation</vt:lpstr>
      <vt:lpstr>PowerPoint Presentation</vt:lpstr>
      <vt:lpstr>7.3  构造函数</vt:lpstr>
      <vt:lpstr>7.3.1  构造函数的含义</vt:lpstr>
      <vt:lpstr>7.3.1  构造函数的含义</vt:lpstr>
      <vt:lpstr>PowerPoint Presentation</vt:lpstr>
      <vt:lpstr>PowerPoint Presentation</vt:lpstr>
      <vt:lpstr>7.3.2  带参数的构造函数</vt:lpstr>
      <vt:lpstr>PowerPoint Presentation</vt:lpstr>
      <vt:lpstr>PowerPoint Presentation</vt:lpstr>
      <vt:lpstr>7.3.2  带参数的构造函数</vt:lpstr>
      <vt:lpstr>7.3.3  带默认参数的构造函数</vt:lpstr>
      <vt:lpstr>PowerPoint Presentation</vt:lpstr>
      <vt:lpstr>PowerPoint Presentation</vt:lpstr>
      <vt:lpstr>7.3.4  重载构造函数</vt:lpstr>
      <vt:lpstr>PowerPoint Presentation</vt:lpstr>
      <vt:lpstr>PowerPoint Presentation</vt:lpstr>
      <vt:lpstr>7.3.4  重载构造函数</vt:lpstr>
      <vt:lpstr>7.3.5  复制构造函数</vt:lpstr>
      <vt:lpstr>7.3.5  复制构造函数</vt:lpstr>
      <vt:lpstr>PowerPoint Presentation</vt:lpstr>
      <vt:lpstr>PowerPoint Presentation</vt:lpstr>
      <vt:lpstr>PowerPoint Presentation</vt:lpstr>
      <vt:lpstr>PowerPoint Presentation</vt:lpstr>
      <vt:lpstr>7.4  析构函数</vt:lpstr>
      <vt:lpstr>7.4  析构函数</vt:lpstr>
      <vt:lpstr>PowerPoint Presentation</vt:lpstr>
      <vt:lpstr>PowerPoint Presentation</vt:lpstr>
      <vt:lpstr>PowerPoint Presentation</vt:lpstr>
      <vt:lpstr>7.5  对象指针和对象的引用</vt:lpstr>
      <vt:lpstr>7.5.1  对象指针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7.5.2  this 指针</vt:lpstr>
      <vt:lpstr>PowerPoint Presentation</vt:lpstr>
      <vt:lpstr>PowerPoint Presentation</vt:lpstr>
      <vt:lpstr>7.5.2  this 指针</vt:lpstr>
      <vt:lpstr>PowerPoint Presentation</vt:lpstr>
      <vt:lpstr>PowerPoint Presentation</vt:lpstr>
      <vt:lpstr>7.5.3  对象的引用</vt:lpstr>
      <vt:lpstr>PowerPoint Presentation</vt:lpstr>
      <vt:lpstr>PowerPoint Presentation</vt:lpstr>
      <vt:lpstr>7.6  对象数组</vt:lpstr>
      <vt:lpstr>PowerPoint Presentation</vt:lpstr>
      <vt:lpstr>PowerPoint Presentation</vt:lpstr>
      <vt:lpstr>7.6  对象数组</vt:lpstr>
      <vt:lpstr>7.7  常类型</vt:lpstr>
      <vt:lpstr>7.7.1  常对象</vt:lpstr>
      <vt:lpstr>PowerPoint Presentation</vt:lpstr>
      <vt:lpstr>7.7.2  常对象成员</vt:lpstr>
      <vt:lpstr>PowerPoint Presentation</vt:lpstr>
      <vt:lpstr>PowerPoint Presentation</vt:lpstr>
      <vt:lpstr>7.7.2  常对象成员</vt:lpstr>
      <vt:lpstr>PowerPoint Presentation</vt:lpstr>
      <vt:lpstr>PowerPoint Presentation</vt:lpstr>
      <vt:lpstr>7.7.3  常指针</vt:lpstr>
      <vt:lpstr>7.7.3  常指针</vt:lpstr>
      <vt:lpstr>7.7.3  常指针</vt:lpstr>
      <vt:lpstr>7.7.4  常引用</vt:lpstr>
      <vt:lpstr>PowerPoint Presentation</vt:lpstr>
      <vt:lpstr>PowerPoint Presentation</vt:lpstr>
      <vt:lpstr>7.8  案例实战</vt:lpstr>
      <vt:lpstr>7.8.1  实战目标</vt:lpstr>
      <vt:lpstr>7.8.2  功能描述</vt:lpstr>
      <vt:lpstr>7.8.2  功能描述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类与对象</dc:title>
  <dc:creator>Xueyuan</dc:creator>
  <cp:lastModifiedBy>Xueyuan</cp:lastModifiedBy>
  <cp:revision>1</cp:revision>
  <dcterms:created xsi:type="dcterms:W3CDTF">2020-10-29T14:16:55Z</dcterms:created>
  <dcterms:modified xsi:type="dcterms:W3CDTF">2020-10-29T14:20:47Z</dcterms:modified>
</cp:coreProperties>
</file>