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77" r:id="rId4"/>
    <p:sldId id="267" r:id="rId5"/>
    <p:sldId id="278" r:id="rId6"/>
    <p:sldId id="295" r:id="rId7"/>
    <p:sldId id="305" r:id="rId8"/>
    <p:sldId id="279" r:id="rId9"/>
    <p:sldId id="280" r:id="rId10"/>
    <p:sldId id="281" r:id="rId11"/>
    <p:sldId id="282" r:id="rId12"/>
    <p:sldId id="283" r:id="rId13"/>
    <p:sldId id="285" r:id="rId14"/>
    <p:sldId id="296" r:id="rId15"/>
    <p:sldId id="286" r:id="rId16"/>
    <p:sldId id="297" r:id="rId17"/>
    <p:sldId id="288" r:id="rId18"/>
    <p:sldId id="298" r:id="rId19"/>
    <p:sldId id="301" r:id="rId20"/>
    <p:sldId id="302" r:id="rId21"/>
    <p:sldId id="289" r:id="rId22"/>
    <p:sldId id="299" r:id="rId23"/>
    <p:sldId id="303" r:id="rId24"/>
    <p:sldId id="304" r:id="rId25"/>
    <p:sldId id="290" r:id="rId26"/>
    <p:sldId id="300" r:id="rId27"/>
    <p:sldId id="291" r:id="rId28"/>
    <p:sldId id="292" r:id="rId29"/>
    <p:sldId id="306" r:id="rId30"/>
    <p:sldId id="310" r:id="rId31"/>
    <p:sldId id="307" r:id="rId32"/>
    <p:sldId id="308" r:id="rId33"/>
    <p:sldId id="309" r:id="rId34"/>
    <p:sldId id="313" r:id="rId35"/>
    <p:sldId id="312" r:id="rId36"/>
    <p:sldId id="314" r:id="rId37"/>
    <p:sldId id="311" r:id="rId38"/>
    <p:sldId id="315" r:id="rId39"/>
    <p:sldId id="316" r:id="rId40"/>
    <p:sldId id="317" r:id="rId41"/>
    <p:sldId id="29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9" d="100"/>
          <a:sy n="79" d="100"/>
        </p:scale>
        <p:origin x="523" y="43"/>
      </p:cViewPr>
      <p:guideLst/>
    </p:cSldViewPr>
  </p:slideViewPr>
  <p:notesTextViewPr>
    <p:cViewPr>
      <p:scale>
        <a:sx n="1" d="1"/>
        <a:sy n="1" d="1"/>
      </p:scale>
      <p:origin x="0" y="0"/>
    </p:cViewPr>
  </p:notesTextViewPr>
  <p:sorterViewPr>
    <p:cViewPr>
      <p:scale>
        <a:sx n="100" d="100"/>
        <a:sy n="100" d="100"/>
      </p:scale>
      <p:origin x="0" y="-55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10715E26-C5E4-4D63-BCF8-D1F230ACA033}" type="datetimeFigureOut">
              <a:rPr lang="en-IN" smtClean="0"/>
              <a:t>12-11-2021</a:t>
            </a:fld>
            <a:endParaRPr lang="en-IN"/>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1450833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10715E26-C5E4-4D63-BCF8-D1F230ACA033}" type="datetimeFigureOut">
              <a:rPr lang="en-IN" smtClean="0"/>
              <a:t>12-11-2021</a:t>
            </a:fld>
            <a:endParaRPr lang="en-IN"/>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3229685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10715E26-C5E4-4D63-BCF8-D1F230ACA033}" type="datetimeFigureOut">
              <a:rPr lang="en-IN" smtClean="0"/>
              <a:t>12-11-2021</a:t>
            </a:fld>
            <a:endParaRPr lang="en-IN"/>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7961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B3E7-C3C8-4539-B5A7-AF61C73E1A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D255F8-02F3-408F-BB69-0DBB21AE8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A87A5C-A0F9-4555-8753-95DB4225B21E}"/>
              </a:ext>
            </a:extLst>
          </p:cNvPr>
          <p:cNvSpPr>
            <a:spLocks noGrp="1"/>
          </p:cNvSpPr>
          <p:nvPr>
            <p:ph type="dt" sz="half" idx="10"/>
          </p:nvPr>
        </p:nvSpPr>
        <p:spPr/>
        <p:txBody>
          <a:bodyPr/>
          <a:lstStyle/>
          <a:p>
            <a:fld id="{AA70F276-1833-4A75-9C1D-A56E2295A68D}" type="datetimeFigureOut">
              <a:rPr lang="en-US" smtClean="0"/>
              <a:t>11/12/2021</a:t>
            </a:fld>
            <a:endParaRPr lang="en-US"/>
          </a:p>
        </p:txBody>
      </p:sp>
      <p:sp>
        <p:nvSpPr>
          <p:cNvPr id="5" name="Footer Placeholder 4">
            <a:extLst>
              <a:ext uri="{FF2B5EF4-FFF2-40B4-BE49-F238E27FC236}">
                <a16:creationId xmlns:a16="http://schemas.microsoft.com/office/drawing/2014/main" id="{C7B5EDB6-E411-46DE-AC5B-13A7E0CF7B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E824E-461A-4A51-ABF8-11FC7608254F}"/>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3710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E560-B01B-4BF8-BE97-01995001A9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FE6C5D-0BE4-4A1F-A99F-D5C7C947D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6E4749-D4EB-440E-ADDF-78E7C0C7756C}"/>
              </a:ext>
            </a:extLst>
          </p:cNvPr>
          <p:cNvSpPr>
            <a:spLocks noGrp="1"/>
          </p:cNvSpPr>
          <p:nvPr>
            <p:ph type="dt" sz="half" idx="10"/>
          </p:nvPr>
        </p:nvSpPr>
        <p:spPr/>
        <p:txBody>
          <a:bodyPr/>
          <a:lstStyle/>
          <a:p>
            <a:fld id="{AA70F276-1833-4A75-9C1D-A56E2295A68D}" type="datetimeFigureOut">
              <a:rPr lang="en-US" smtClean="0"/>
              <a:t>11/12/2021</a:t>
            </a:fld>
            <a:endParaRPr lang="en-US"/>
          </a:p>
        </p:txBody>
      </p:sp>
      <p:sp>
        <p:nvSpPr>
          <p:cNvPr id="5" name="Footer Placeholder 4">
            <a:extLst>
              <a:ext uri="{FF2B5EF4-FFF2-40B4-BE49-F238E27FC236}">
                <a16:creationId xmlns:a16="http://schemas.microsoft.com/office/drawing/2014/main" id="{88A2E370-4F34-449B-8105-232128D05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604DC-D0C2-42A9-9AB4-D1696023C86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73451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D8E7-B3F4-4D92-A551-A7378E99D4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169068-90B4-4680-8D47-DA15671FC0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27126E-B996-45F5-B8C7-E8C27FAB21B5}"/>
              </a:ext>
            </a:extLst>
          </p:cNvPr>
          <p:cNvSpPr>
            <a:spLocks noGrp="1"/>
          </p:cNvSpPr>
          <p:nvPr>
            <p:ph type="dt" sz="half" idx="10"/>
          </p:nvPr>
        </p:nvSpPr>
        <p:spPr/>
        <p:txBody>
          <a:bodyPr/>
          <a:lstStyle/>
          <a:p>
            <a:fld id="{AA70F276-1833-4A75-9C1D-A56E2295A68D}" type="datetimeFigureOut">
              <a:rPr lang="en-US" smtClean="0"/>
              <a:t>11/12/2021</a:t>
            </a:fld>
            <a:endParaRPr lang="en-US"/>
          </a:p>
        </p:txBody>
      </p:sp>
      <p:sp>
        <p:nvSpPr>
          <p:cNvPr id="5" name="Footer Placeholder 4">
            <a:extLst>
              <a:ext uri="{FF2B5EF4-FFF2-40B4-BE49-F238E27FC236}">
                <a16:creationId xmlns:a16="http://schemas.microsoft.com/office/drawing/2014/main" id="{A011B352-BED6-4F98-9D06-5CD524830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95DA3-457D-4E39-A7D8-0A3806386C43}"/>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05559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A682-C4C4-4F1F-A2BD-7B426D5D75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4FA064-0C79-4E74-B894-4B4EBEE4BD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DDEAA6-DF03-4BDB-9867-EA4DFD7F6B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1AD999-899A-4DD5-A6B9-C2CC820557CC}"/>
              </a:ext>
            </a:extLst>
          </p:cNvPr>
          <p:cNvSpPr>
            <a:spLocks noGrp="1"/>
          </p:cNvSpPr>
          <p:nvPr>
            <p:ph type="dt" sz="half" idx="10"/>
          </p:nvPr>
        </p:nvSpPr>
        <p:spPr/>
        <p:txBody>
          <a:bodyPr/>
          <a:lstStyle/>
          <a:p>
            <a:fld id="{AA70F276-1833-4A75-9C1D-A56E2295A68D}" type="datetimeFigureOut">
              <a:rPr lang="en-US" smtClean="0"/>
              <a:t>11/12/2021</a:t>
            </a:fld>
            <a:endParaRPr lang="en-US"/>
          </a:p>
        </p:txBody>
      </p:sp>
      <p:sp>
        <p:nvSpPr>
          <p:cNvPr id="6" name="Footer Placeholder 5">
            <a:extLst>
              <a:ext uri="{FF2B5EF4-FFF2-40B4-BE49-F238E27FC236}">
                <a16:creationId xmlns:a16="http://schemas.microsoft.com/office/drawing/2014/main" id="{A4DABCD0-62E0-4AF4-91EF-90EED5F8E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7F9DB-C6C4-490F-B5FB-24D4E211B25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28089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B0C9-257E-40F0-A8F1-66D339746A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ADF8CD-7C0A-4148-8B87-449C5A9746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55E70C-6AF9-4129-A370-4386513DBC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9F5C4F-6104-46CB-9D45-6BFCFC87CB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65ED03-3E1A-408C-AD19-13D703A69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6B8D18-D84D-43ED-8422-B574C1A52B67}"/>
              </a:ext>
            </a:extLst>
          </p:cNvPr>
          <p:cNvSpPr>
            <a:spLocks noGrp="1"/>
          </p:cNvSpPr>
          <p:nvPr>
            <p:ph type="dt" sz="half" idx="10"/>
          </p:nvPr>
        </p:nvSpPr>
        <p:spPr/>
        <p:txBody>
          <a:bodyPr/>
          <a:lstStyle/>
          <a:p>
            <a:fld id="{AA70F276-1833-4A75-9C1D-A56E2295A68D}" type="datetimeFigureOut">
              <a:rPr lang="en-US" smtClean="0"/>
              <a:t>11/12/2021</a:t>
            </a:fld>
            <a:endParaRPr lang="en-US"/>
          </a:p>
        </p:txBody>
      </p:sp>
      <p:sp>
        <p:nvSpPr>
          <p:cNvPr id="8" name="Footer Placeholder 7">
            <a:extLst>
              <a:ext uri="{FF2B5EF4-FFF2-40B4-BE49-F238E27FC236}">
                <a16:creationId xmlns:a16="http://schemas.microsoft.com/office/drawing/2014/main" id="{6DBA69F6-4916-4BC1-83CB-EC5FD4812F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2DBEA3-A5A1-4F3E-BC87-B4BA91732EA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46456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C04A-66F9-4A05-93B0-16B74FBDEA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456A66-BC31-4E71-82D6-23F32199646F}"/>
              </a:ext>
            </a:extLst>
          </p:cNvPr>
          <p:cNvSpPr>
            <a:spLocks noGrp="1"/>
          </p:cNvSpPr>
          <p:nvPr>
            <p:ph type="dt" sz="half" idx="10"/>
          </p:nvPr>
        </p:nvSpPr>
        <p:spPr/>
        <p:txBody>
          <a:bodyPr/>
          <a:lstStyle/>
          <a:p>
            <a:fld id="{AA70F276-1833-4A75-9C1D-A56E2295A68D}" type="datetimeFigureOut">
              <a:rPr lang="en-US" smtClean="0"/>
              <a:t>11/12/2021</a:t>
            </a:fld>
            <a:endParaRPr lang="en-US"/>
          </a:p>
        </p:txBody>
      </p:sp>
      <p:sp>
        <p:nvSpPr>
          <p:cNvPr id="4" name="Footer Placeholder 3">
            <a:extLst>
              <a:ext uri="{FF2B5EF4-FFF2-40B4-BE49-F238E27FC236}">
                <a16:creationId xmlns:a16="http://schemas.microsoft.com/office/drawing/2014/main" id="{67A0DD14-4E1C-4A05-8318-DE2E2E7B45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F99BC2-D1FF-47BE-BA16-4D28EBD6434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509129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6251D4-1EBF-45AE-A7E8-5E3B7770630B}"/>
              </a:ext>
            </a:extLst>
          </p:cNvPr>
          <p:cNvSpPr>
            <a:spLocks noGrp="1"/>
          </p:cNvSpPr>
          <p:nvPr>
            <p:ph type="dt" sz="half" idx="10"/>
          </p:nvPr>
        </p:nvSpPr>
        <p:spPr/>
        <p:txBody>
          <a:bodyPr/>
          <a:lstStyle/>
          <a:p>
            <a:fld id="{AA70F276-1833-4A75-9C1D-A56E2295A68D}" type="datetimeFigureOut">
              <a:rPr lang="en-US" smtClean="0"/>
              <a:t>11/12/2021</a:t>
            </a:fld>
            <a:endParaRPr lang="en-US"/>
          </a:p>
        </p:txBody>
      </p:sp>
      <p:sp>
        <p:nvSpPr>
          <p:cNvPr id="3" name="Footer Placeholder 2">
            <a:extLst>
              <a:ext uri="{FF2B5EF4-FFF2-40B4-BE49-F238E27FC236}">
                <a16:creationId xmlns:a16="http://schemas.microsoft.com/office/drawing/2014/main" id="{6629650B-0331-40E2-96ED-9F45E05B39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A09B3B-4962-4FC4-B59B-471095EE9DFB}"/>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20752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67CD-A167-4028-A5E3-07DF28BCE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E8A7D6-BDB5-4CCB-840A-1A356E93F8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B4DA4A-82C9-4F39-9A14-7B6C13F780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D25D8-32E1-4293-8B33-D3FB210472E3}"/>
              </a:ext>
            </a:extLst>
          </p:cNvPr>
          <p:cNvSpPr>
            <a:spLocks noGrp="1"/>
          </p:cNvSpPr>
          <p:nvPr>
            <p:ph type="dt" sz="half" idx="10"/>
          </p:nvPr>
        </p:nvSpPr>
        <p:spPr/>
        <p:txBody>
          <a:bodyPr/>
          <a:lstStyle/>
          <a:p>
            <a:fld id="{AA70F276-1833-4A75-9C1D-A56E2295A68D}" type="datetimeFigureOut">
              <a:rPr lang="en-US" smtClean="0"/>
              <a:t>11/12/2021</a:t>
            </a:fld>
            <a:endParaRPr lang="en-US"/>
          </a:p>
        </p:txBody>
      </p:sp>
      <p:sp>
        <p:nvSpPr>
          <p:cNvPr id="6" name="Footer Placeholder 5">
            <a:extLst>
              <a:ext uri="{FF2B5EF4-FFF2-40B4-BE49-F238E27FC236}">
                <a16:creationId xmlns:a16="http://schemas.microsoft.com/office/drawing/2014/main" id="{25E3DCC7-F3E5-4F67-8307-55FFD51AC2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808EE7-7E3A-4C52-9C87-2F5A095F85D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48561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0715E26-C5E4-4D63-BCF8-D1F230ACA033}" type="datetimeFigureOut">
              <a:rPr lang="en-IN" smtClean="0"/>
              <a:t>12-11-2021</a:t>
            </a:fld>
            <a:endParaRPr lang="en-IN"/>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2403299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DC16-4778-4BB4-9249-BEFA35EFD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6944D4-FF49-4F29-B554-0E403A4BBA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1953945E-496D-4AFF-BE51-E8F8762A0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25EB0-349B-4C3D-84DB-D5918EACFE60}"/>
              </a:ext>
            </a:extLst>
          </p:cNvPr>
          <p:cNvSpPr>
            <a:spLocks noGrp="1"/>
          </p:cNvSpPr>
          <p:nvPr>
            <p:ph type="dt" sz="half" idx="10"/>
          </p:nvPr>
        </p:nvSpPr>
        <p:spPr/>
        <p:txBody>
          <a:bodyPr/>
          <a:lstStyle/>
          <a:p>
            <a:fld id="{AA70F276-1833-4A75-9C1D-A56E2295A68D}" type="datetimeFigureOut">
              <a:rPr lang="en-US" smtClean="0"/>
              <a:t>11/12/2021</a:t>
            </a:fld>
            <a:endParaRPr lang="en-US"/>
          </a:p>
        </p:txBody>
      </p:sp>
      <p:sp>
        <p:nvSpPr>
          <p:cNvPr id="6" name="Footer Placeholder 5">
            <a:extLst>
              <a:ext uri="{FF2B5EF4-FFF2-40B4-BE49-F238E27FC236}">
                <a16:creationId xmlns:a16="http://schemas.microsoft.com/office/drawing/2014/main" id="{52F0B4A1-F639-4EC1-9BE4-962D8E1017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C4E9F-317C-4534-B2FF-B19CF4C1C758}"/>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65361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5C04-5198-4FCE-88A9-3BF7DB02CC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31AE0D-6D6E-4030-9C20-B70DE6E8E3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995647-BF5F-4685-AC52-9722DE482EB1}"/>
              </a:ext>
            </a:extLst>
          </p:cNvPr>
          <p:cNvSpPr>
            <a:spLocks noGrp="1"/>
          </p:cNvSpPr>
          <p:nvPr>
            <p:ph type="dt" sz="half" idx="10"/>
          </p:nvPr>
        </p:nvSpPr>
        <p:spPr/>
        <p:txBody>
          <a:bodyPr/>
          <a:lstStyle/>
          <a:p>
            <a:fld id="{AA70F276-1833-4A75-9C1D-A56E2295A68D}" type="datetimeFigureOut">
              <a:rPr lang="en-US" smtClean="0"/>
              <a:t>11/12/2021</a:t>
            </a:fld>
            <a:endParaRPr lang="en-US"/>
          </a:p>
        </p:txBody>
      </p:sp>
      <p:sp>
        <p:nvSpPr>
          <p:cNvPr id="5" name="Footer Placeholder 4">
            <a:extLst>
              <a:ext uri="{FF2B5EF4-FFF2-40B4-BE49-F238E27FC236}">
                <a16:creationId xmlns:a16="http://schemas.microsoft.com/office/drawing/2014/main" id="{1250A8BF-5A52-4667-8E72-609D5CA503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1274C-B7FC-4B29-B7CF-FCCAC9C6E9A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48514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B4F01A-74DF-41D8-9652-6DAA141861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1BD706-80DB-472D-92C9-C00F4405B0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3436B3-3760-404C-8763-7B262389BC0A}"/>
              </a:ext>
            </a:extLst>
          </p:cNvPr>
          <p:cNvSpPr>
            <a:spLocks noGrp="1"/>
          </p:cNvSpPr>
          <p:nvPr>
            <p:ph type="dt" sz="half" idx="10"/>
          </p:nvPr>
        </p:nvSpPr>
        <p:spPr/>
        <p:txBody>
          <a:bodyPr/>
          <a:lstStyle/>
          <a:p>
            <a:fld id="{AA70F276-1833-4A75-9C1D-A56E2295A68D}" type="datetimeFigureOut">
              <a:rPr lang="en-US" smtClean="0"/>
              <a:t>11/12/2021</a:t>
            </a:fld>
            <a:endParaRPr lang="en-US"/>
          </a:p>
        </p:txBody>
      </p:sp>
      <p:sp>
        <p:nvSpPr>
          <p:cNvPr id="5" name="Footer Placeholder 4">
            <a:extLst>
              <a:ext uri="{FF2B5EF4-FFF2-40B4-BE49-F238E27FC236}">
                <a16:creationId xmlns:a16="http://schemas.microsoft.com/office/drawing/2014/main" id="{BD1B20CC-1C93-41AB-BF96-0664BF7C7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F890E-A4B0-4FAA-8657-CEACAD9664E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1975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10715E26-C5E4-4D63-BCF8-D1F230ACA033}" type="datetimeFigureOut">
              <a:rPr lang="en-IN" smtClean="0"/>
              <a:t>12-11-2021</a:t>
            </a:fld>
            <a:endParaRPr lang="en-IN"/>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21077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10715E26-C5E4-4D63-BCF8-D1F230ACA033}" type="datetimeFigureOut">
              <a:rPr lang="en-IN" smtClean="0"/>
              <a:t>12-11-2021</a:t>
            </a:fld>
            <a:endParaRPr lang="en-IN"/>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689598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10715E26-C5E4-4D63-BCF8-D1F230ACA033}" type="datetimeFigureOut">
              <a:rPr lang="en-IN" smtClean="0"/>
              <a:t>12-11-2021</a:t>
            </a:fld>
            <a:endParaRPr lang="en-IN"/>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195662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10715E26-C5E4-4D63-BCF8-D1F230ACA033}" type="datetimeFigureOut">
              <a:rPr lang="en-IN" smtClean="0"/>
              <a:t>12-11-2021</a:t>
            </a:fld>
            <a:endParaRPr lang="en-IN"/>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239439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10715E26-C5E4-4D63-BCF8-D1F230ACA033}" type="datetimeFigureOut">
              <a:rPr lang="en-IN" smtClean="0"/>
              <a:t>12-11-2021</a:t>
            </a:fld>
            <a:endParaRPr lang="en-IN"/>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214783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10715E26-C5E4-4D63-BCF8-D1F230ACA033}" type="datetimeFigureOut">
              <a:rPr lang="en-IN" smtClean="0"/>
              <a:t>12-11-2021</a:t>
            </a:fld>
            <a:endParaRPr lang="en-IN"/>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2630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10715E26-C5E4-4D63-BCF8-D1F230ACA033}" type="datetimeFigureOut">
              <a:rPr lang="en-IN" smtClean="0"/>
              <a:t>12-11-2021</a:t>
            </a:fld>
            <a:endParaRPr lang="en-IN"/>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3419545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0715E26-C5E4-4D63-BCF8-D1F230ACA033}" type="datetimeFigureOut">
              <a:rPr lang="en-IN" smtClean="0"/>
              <a:t>12-11-2021</a:t>
            </a:fld>
            <a:endParaRPr lang="en-IN"/>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IN"/>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8B718DC2-DA1B-4AE3-9D8A-5C594B6162CB}" type="slidenum">
              <a:rPr lang="en-IN" smtClean="0"/>
              <a:t>‹#›</a:t>
            </a:fld>
            <a:endParaRPr lang="en-IN"/>
          </a:p>
        </p:txBody>
      </p:sp>
    </p:spTree>
    <p:extLst>
      <p:ext uri="{BB962C8B-B14F-4D97-AF65-F5344CB8AC3E}">
        <p14:creationId xmlns:p14="http://schemas.microsoft.com/office/powerpoint/2010/main" val="238685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4C8BD2-58F7-4131-BF05-D0763823BE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5BF1FA-313C-405E-AC69-DC173D8BF0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D7D8D0-1BAD-4D7D-A427-70DED8217B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0F276-1833-4A75-9C1D-A56E2295A68D}" type="datetimeFigureOut">
              <a:rPr lang="en-US" smtClean="0"/>
              <a:pPr/>
              <a:t>11/12/2021</a:t>
            </a:fld>
            <a:endParaRPr lang="en-US" dirty="0"/>
          </a:p>
        </p:txBody>
      </p:sp>
      <p:sp>
        <p:nvSpPr>
          <p:cNvPr id="5" name="Footer Placeholder 4">
            <a:extLst>
              <a:ext uri="{FF2B5EF4-FFF2-40B4-BE49-F238E27FC236}">
                <a16:creationId xmlns:a16="http://schemas.microsoft.com/office/drawing/2014/main" id="{A19AEA9B-86DC-43D6-8234-3CE5DD49F3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8E2EF1A2-E99E-406C-921B-95CF1D07D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4092889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2.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image" Target="../media/image54.png"/><Relationship Id="rId1" Type="http://schemas.openxmlformats.org/officeDocument/2006/relationships/slideLayout" Target="../slideLayouts/slideLayout12.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1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4.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3.pn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82.png"/><Relationship Id="rId2" Type="http://schemas.openxmlformats.org/officeDocument/2006/relationships/image" Target="../media/image72.png"/><Relationship Id="rId1" Type="http://schemas.openxmlformats.org/officeDocument/2006/relationships/slideLayout" Target="../slideLayouts/slideLayout12.xml"/><Relationship Id="rId6" Type="http://schemas.openxmlformats.org/officeDocument/2006/relationships/image" Target="../media/image76.png"/><Relationship Id="rId11" Type="http://schemas.openxmlformats.org/officeDocument/2006/relationships/image" Target="../media/image81.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png"/></Relationships>
</file>

<file path=ppt/slides/_rels/slide35.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84.png"/><Relationship Id="rId1" Type="http://schemas.openxmlformats.org/officeDocument/2006/relationships/slideLayout" Target="../slideLayouts/slideLayout1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36.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1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3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2.xml"/><Relationship Id="rId4" Type="http://schemas.openxmlformats.org/officeDocument/2006/relationships/image" Target="../media/image98.png"/></Relationships>
</file>

<file path=ppt/slides/_rels/slide38.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1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3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12.xml"/><Relationship Id="rId4" Type="http://schemas.openxmlformats.org/officeDocument/2006/relationships/image" Target="../media/image10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73986E-24BC-489B-A34B-F01C79DEE7AF}"/>
              </a:ext>
            </a:extLst>
          </p:cNvPr>
          <p:cNvSpPr/>
          <p:nvPr/>
        </p:nvSpPr>
        <p:spPr>
          <a:xfrm>
            <a:off x="697709" y="566129"/>
            <a:ext cx="7045509" cy="5725742"/>
          </a:xfrm>
          <a:prstGeom prst="rect">
            <a:avLst/>
          </a:prstGeom>
          <a:solidFill>
            <a:schemeClr val="bg1"/>
          </a:solidFill>
          <a:ln>
            <a:solidFill>
              <a:schemeClr val="bg1"/>
            </a:solidFill>
          </a:ln>
          <a:effectLst>
            <a:outerShdw blurRad="990600" dist="711200" dir="1500000" sx="94000" sy="940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749031"/>
            <a:ext cx="9144000" cy="2169267"/>
          </a:xfrm>
        </p:spPr>
        <p:txBody>
          <a:bodyPr>
            <a:noAutofit/>
          </a:bodyPr>
          <a:lstStyle/>
          <a:p>
            <a:pPr algn="l"/>
            <a:r>
              <a:rPr lang="en-US" sz="5400" dirty="0">
                <a:solidFill>
                  <a:schemeClr val="tx1"/>
                </a:solidFill>
                <a:latin typeface="Avenir Next LT Pro" panose="020B0504020202020204" pitchFamily="34" charset="0"/>
              </a:rPr>
              <a:t>CASE STUDY PRESENTATION</a:t>
            </a:r>
            <a:endParaRPr lang="en-IN" sz="5400" dirty="0">
              <a:solidFill>
                <a:schemeClr val="tx1"/>
              </a:solidFill>
              <a:latin typeface="Avenir Next LT Pro" panose="020B0504020202020204" pitchFamily="34" charset="0"/>
            </a:endParaRPr>
          </a:p>
        </p:txBody>
      </p:sp>
      <p:sp>
        <p:nvSpPr>
          <p:cNvPr id="4" name="Title 1">
            <a:extLst>
              <a:ext uri="{FF2B5EF4-FFF2-40B4-BE49-F238E27FC236}">
                <a16:creationId xmlns:a16="http://schemas.microsoft.com/office/drawing/2014/main" id="{859B7D3E-75DA-460B-BB2F-DF27A06FF435}"/>
              </a:ext>
            </a:extLst>
          </p:cNvPr>
          <p:cNvSpPr txBox="1">
            <a:spLocks/>
          </p:cNvSpPr>
          <p:nvPr/>
        </p:nvSpPr>
        <p:spPr>
          <a:xfrm>
            <a:off x="1551842" y="2928026"/>
            <a:ext cx="4664132" cy="187743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spcBef>
                <a:spcPts val="0"/>
              </a:spcBef>
            </a:pPr>
            <a:r>
              <a:rPr lang="en-US" sz="2800" dirty="0">
                <a:solidFill>
                  <a:schemeClr val="tx1">
                    <a:lumMod val="50000"/>
                    <a:lumOff val="50000"/>
                  </a:schemeClr>
                </a:solidFill>
                <a:latin typeface="Avenir Next LT Pro" panose="020B0504020202020204" pitchFamily="34" charset="0"/>
              </a:rPr>
              <a:t>Data Preparation, Data Visualization &amp; Univariate Time Series Forecasting for Panel Data</a:t>
            </a:r>
            <a:endParaRPr lang="en-IN" sz="2800" dirty="0">
              <a:solidFill>
                <a:schemeClr val="tx1">
                  <a:lumMod val="50000"/>
                  <a:lumOff val="50000"/>
                </a:schemeClr>
              </a:solidFill>
              <a:latin typeface="Avenir Next LT Pro" panose="020B0504020202020204" pitchFamily="34" charset="0"/>
            </a:endParaRPr>
          </a:p>
        </p:txBody>
      </p:sp>
      <p:sp>
        <p:nvSpPr>
          <p:cNvPr id="6" name="Rectangle 5">
            <a:extLst>
              <a:ext uri="{FF2B5EF4-FFF2-40B4-BE49-F238E27FC236}">
                <a16:creationId xmlns:a16="http://schemas.microsoft.com/office/drawing/2014/main" id="{64EB1AA4-5FF2-47C8-BA73-3A3287B52BA3}"/>
              </a:ext>
            </a:extLst>
          </p:cNvPr>
          <p:cNvSpPr/>
          <p:nvPr/>
        </p:nvSpPr>
        <p:spPr>
          <a:xfrm>
            <a:off x="7986409" y="566129"/>
            <a:ext cx="3535724" cy="5725742"/>
          </a:xfrm>
          <a:prstGeom prst="rect">
            <a:avLst/>
          </a:prstGeom>
          <a:solidFill>
            <a:schemeClr val="bg1"/>
          </a:solidFill>
          <a:ln>
            <a:solidFill>
              <a:schemeClr val="bg1"/>
            </a:solidFill>
          </a:ln>
          <a:effectLst>
            <a:outerShdw blurRad="990600" dist="711200" dir="1500000" sx="94000" sy="940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3" name="Subtitle 2">
            <a:extLst>
              <a:ext uri="{FF2B5EF4-FFF2-40B4-BE49-F238E27FC236}">
                <a16:creationId xmlns:a16="http://schemas.microsoft.com/office/drawing/2014/main" id="{D8ACCA1C-51DB-473A-9E43-4ECF8B6A371F}"/>
              </a:ext>
            </a:extLst>
          </p:cNvPr>
          <p:cNvSpPr>
            <a:spLocks noGrp="1"/>
          </p:cNvSpPr>
          <p:nvPr>
            <p:ph type="subTitle" idx="1"/>
          </p:nvPr>
        </p:nvSpPr>
        <p:spPr>
          <a:xfrm>
            <a:off x="1551842" y="5359994"/>
            <a:ext cx="3271065" cy="624494"/>
          </a:xfrm>
        </p:spPr>
        <p:txBody>
          <a:bodyPr>
            <a:normAutofit/>
          </a:bodyPr>
          <a:lstStyle/>
          <a:p>
            <a:pPr algn="l"/>
            <a:r>
              <a:rPr lang="en-US" sz="1200" dirty="0">
                <a:latin typeface="Avenir Next LT Pro" panose="020B0504020202020204" pitchFamily="34" charset="0"/>
              </a:rPr>
              <a:t>Leah Pathan Khan - A2305219158</a:t>
            </a:r>
          </a:p>
          <a:p>
            <a:pPr algn="l"/>
            <a:r>
              <a:rPr lang="en-US" sz="1200" dirty="0">
                <a:latin typeface="Avenir Next LT Pro" panose="020B0504020202020204" pitchFamily="34" charset="0"/>
              </a:rPr>
              <a:t>5CSE-3X</a:t>
            </a:r>
            <a:endParaRPr lang="en-IN" sz="1200" dirty="0">
              <a:latin typeface="Avenir Next LT Pro" panose="020B0504020202020204" pitchFamily="34" charset="0"/>
            </a:endParaRPr>
          </a:p>
        </p:txBody>
      </p:sp>
      <p:pic>
        <p:nvPicPr>
          <p:cNvPr id="8" name="Picture 7" descr="A picture containing diagram&#10;&#10;Description automatically generated">
            <a:extLst>
              <a:ext uri="{FF2B5EF4-FFF2-40B4-BE49-F238E27FC236}">
                <a16:creationId xmlns:a16="http://schemas.microsoft.com/office/drawing/2014/main" id="{5E56E33A-40C1-4353-A00E-BA20F52EB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6409" y="566129"/>
            <a:ext cx="3538943" cy="3538943"/>
          </a:xfrm>
          <a:prstGeom prst="rect">
            <a:avLst/>
          </a:prstGeom>
        </p:spPr>
      </p:pic>
    </p:spTree>
    <p:extLst>
      <p:ext uri="{BB962C8B-B14F-4D97-AF65-F5344CB8AC3E}">
        <p14:creationId xmlns:p14="http://schemas.microsoft.com/office/powerpoint/2010/main" val="2868135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Preparation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Dataset division – II [Associations]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B3517F85-758D-41AC-9AF9-754CB6F8E0DA}"/>
              </a:ext>
            </a:extLst>
          </p:cNvPr>
          <p:cNvPicPr>
            <a:picLocks noChangeAspect="1"/>
          </p:cNvPicPr>
          <p:nvPr/>
        </p:nvPicPr>
        <p:blipFill>
          <a:blip r:embed="rId2"/>
          <a:stretch>
            <a:fillRect/>
          </a:stretch>
        </p:blipFill>
        <p:spPr>
          <a:xfrm>
            <a:off x="1524000" y="3270260"/>
            <a:ext cx="9446101" cy="1591188"/>
          </a:xfrm>
          <a:prstGeom prst="rect">
            <a:avLst/>
          </a:prstGeom>
        </p:spPr>
      </p:pic>
    </p:spTree>
    <p:extLst>
      <p:ext uri="{BB962C8B-B14F-4D97-AF65-F5344CB8AC3E}">
        <p14:creationId xmlns:p14="http://schemas.microsoft.com/office/powerpoint/2010/main" val="2501664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Preparation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Dataset division – III [Countries]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631454C7-0F18-4C2D-A0EE-82C3BF9A2C5A}"/>
              </a:ext>
            </a:extLst>
          </p:cNvPr>
          <p:cNvPicPr>
            <a:picLocks noChangeAspect="1"/>
          </p:cNvPicPr>
          <p:nvPr/>
        </p:nvPicPr>
        <p:blipFill>
          <a:blip r:embed="rId2"/>
          <a:stretch>
            <a:fillRect/>
          </a:stretch>
        </p:blipFill>
        <p:spPr>
          <a:xfrm>
            <a:off x="1572095" y="2684350"/>
            <a:ext cx="9488254" cy="3103556"/>
          </a:xfrm>
          <a:prstGeom prst="rect">
            <a:avLst/>
          </a:prstGeom>
        </p:spPr>
      </p:pic>
    </p:spTree>
    <p:extLst>
      <p:ext uri="{BB962C8B-B14F-4D97-AF65-F5344CB8AC3E}">
        <p14:creationId xmlns:p14="http://schemas.microsoft.com/office/powerpoint/2010/main" val="1602843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EDA</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Large Regions’ Analysis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32B9B34A-99E0-4277-96D6-FE3D52031EBA}"/>
              </a:ext>
            </a:extLst>
          </p:cNvPr>
          <p:cNvPicPr>
            <a:picLocks noChangeAspect="1"/>
          </p:cNvPicPr>
          <p:nvPr/>
        </p:nvPicPr>
        <p:blipFill>
          <a:blip r:embed="rId2"/>
          <a:stretch>
            <a:fillRect/>
          </a:stretch>
        </p:blipFill>
        <p:spPr>
          <a:xfrm>
            <a:off x="721725" y="2728124"/>
            <a:ext cx="5452096" cy="3697580"/>
          </a:xfrm>
          <a:prstGeom prst="rect">
            <a:avLst/>
          </a:prstGeom>
        </p:spPr>
      </p:pic>
      <p:pic>
        <p:nvPicPr>
          <p:cNvPr id="10" name="Picture 9">
            <a:extLst>
              <a:ext uri="{FF2B5EF4-FFF2-40B4-BE49-F238E27FC236}">
                <a16:creationId xmlns:a16="http://schemas.microsoft.com/office/drawing/2014/main" id="{49180D1D-6924-410C-9300-8BC836FE6D1F}"/>
              </a:ext>
            </a:extLst>
          </p:cNvPr>
          <p:cNvPicPr>
            <a:picLocks noChangeAspect="1"/>
          </p:cNvPicPr>
          <p:nvPr/>
        </p:nvPicPr>
        <p:blipFill>
          <a:blip r:embed="rId3"/>
          <a:stretch>
            <a:fillRect/>
          </a:stretch>
        </p:blipFill>
        <p:spPr>
          <a:xfrm>
            <a:off x="6377075" y="2728124"/>
            <a:ext cx="5307731" cy="3697579"/>
          </a:xfrm>
          <a:prstGeom prst="rect">
            <a:avLst/>
          </a:prstGeom>
        </p:spPr>
      </p:pic>
    </p:spTree>
    <p:extLst>
      <p:ext uri="{BB962C8B-B14F-4D97-AF65-F5344CB8AC3E}">
        <p14:creationId xmlns:p14="http://schemas.microsoft.com/office/powerpoint/2010/main" val="2566252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EDA</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Large Regions’ Analysis</a:t>
            </a:r>
            <a:endParaRPr lang="en-IN" sz="2800" dirty="0">
              <a:solidFill>
                <a:schemeClr val="bg1">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C86FE176-FC9D-42BC-B9BD-21D3D329ED66}"/>
              </a:ext>
            </a:extLst>
          </p:cNvPr>
          <p:cNvPicPr>
            <a:picLocks noChangeAspect="1"/>
          </p:cNvPicPr>
          <p:nvPr/>
        </p:nvPicPr>
        <p:blipFill>
          <a:blip r:embed="rId2"/>
          <a:stretch>
            <a:fillRect/>
          </a:stretch>
        </p:blipFill>
        <p:spPr>
          <a:xfrm>
            <a:off x="801887" y="2645923"/>
            <a:ext cx="5378288" cy="3875140"/>
          </a:xfrm>
          <a:prstGeom prst="rect">
            <a:avLst/>
          </a:prstGeom>
        </p:spPr>
      </p:pic>
      <p:pic>
        <p:nvPicPr>
          <p:cNvPr id="7" name="Picture 6">
            <a:extLst>
              <a:ext uri="{FF2B5EF4-FFF2-40B4-BE49-F238E27FC236}">
                <a16:creationId xmlns:a16="http://schemas.microsoft.com/office/drawing/2014/main" id="{1684B735-5A8B-418E-B207-C35791157E07}"/>
              </a:ext>
            </a:extLst>
          </p:cNvPr>
          <p:cNvPicPr>
            <a:picLocks noChangeAspect="1"/>
          </p:cNvPicPr>
          <p:nvPr/>
        </p:nvPicPr>
        <p:blipFill>
          <a:blip r:embed="rId3"/>
          <a:stretch>
            <a:fillRect/>
          </a:stretch>
        </p:blipFill>
        <p:spPr>
          <a:xfrm>
            <a:off x="6297762" y="2645923"/>
            <a:ext cx="5429484" cy="3875140"/>
          </a:xfrm>
          <a:prstGeom prst="rect">
            <a:avLst/>
          </a:prstGeom>
        </p:spPr>
      </p:pic>
    </p:spTree>
    <p:extLst>
      <p:ext uri="{BB962C8B-B14F-4D97-AF65-F5344CB8AC3E}">
        <p14:creationId xmlns:p14="http://schemas.microsoft.com/office/powerpoint/2010/main" val="202503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EDA</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Associations’ Analysis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01BE9E27-FBB7-41C5-A2A0-B6D52B10AA86}"/>
              </a:ext>
            </a:extLst>
          </p:cNvPr>
          <p:cNvPicPr>
            <a:picLocks noChangeAspect="1"/>
          </p:cNvPicPr>
          <p:nvPr/>
        </p:nvPicPr>
        <p:blipFill>
          <a:blip r:embed="rId2"/>
          <a:stretch>
            <a:fillRect/>
          </a:stretch>
        </p:blipFill>
        <p:spPr>
          <a:xfrm>
            <a:off x="1114667" y="2728124"/>
            <a:ext cx="5181340" cy="3601726"/>
          </a:xfrm>
          <a:prstGeom prst="rect">
            <a:avLst/>
          </a:prstGeom>
        </p:spPr>
      </p:pic>
      <p:pic>
        <p:nvPicPr>
          <p:cNvPr id="12" name="Picture 11">
            <a:extLst>
              <a:ext uri="{FF2B5EF4-FFF2-40B4-BE49-F238E27FC236}">
                <a16:creationId xmlns:a16="http://schemas.microsoft.com/office/drawing/2014/main" id="{0A8A43A6-B449-4F8A-BEFB-4A2447EC621E}"/>
              </a:ext>
            </a:extLst>
          </p:cNvPr>
          <p:cNvPicPr>
            <a:picLocks noChangeAspect="1"/>
          </p:cNvPicPr>
          <p:nvPr/>
        </p:nvPicPr>
        <p:blipFill>
          <a:blip r:embed="rId3"/>
          <a:stretch>
            <a:fillRect/>
          </a:stretch>
        </p:blipFill>
        <p:spPr>
          <a:xfrm>
            <a:off x="6540392" y="2728124"/>
            <a:ext cx="5121204" cy="3601726"/>
          </a:xfrm>
          <a:prstGeom prst="rect">
            <a:avLst/>
          </a:prstGeom>
        </p:spPr>
      </p:pic>
    </p:spTree>
    <p:extLst>
      <p:ext uri="{BB962C8B-B14F-4D97-AF65-F5344CB8AC3E}">
        <p14:creationId xmlns:p14="http://schemas.microsoft.com/office/powerpoint/2010/main" val="1133886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EDA</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Associations’ Analysis</a:t>
            </a:r>
            <a:endParaRPr lang="en-IN" sz="2800" dirty="0">
              <a:solidFill>
                <a:schemeClr val="bg1">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12A65932-9CEE-45F1-952B-013169467FA0}"/>
              </a:ext>
            </a:extLst>
          </p:cNvPr>
          <p:cNvPicPr>
            <a:picLocks noChangeAspect="1"/>
          </p:cNvPicPr>
          <p:nvPr/>
        </p:nvPicPr>
        <p:blipFill>
          <a:blip r:embed="rId2"/>
          <a:stretch>
            <a:fillRect/>
          </a:stretch>
        </p:blipFill>
        <p:spPr>
          <a:xfrm>
            <a:off x="1135576" y="2728124"/>
            <a:ext cx="5129037" cy="3743785"/>
          </a:xfrm>
          <a:prstGeom prst="rect">
            <a:avLst/>
          </a:prstGeom>
        </p:spPr>
      </p:pic>
      <p:pic>
        <p:nvPicPr>
          <p:cNvPr id="7" name="Picture 6">
            <a:extLst>
              <a:ext uri="{FF2B5EF4-FFF2-40B4-BE49-F238E27FC236}">
                <a16:creationId xmlns:a16="http://schemas.microsoft.com/office/drawing/2014/main" id="{8B9C52FA-6932-4947-A772-15388738DA21}"/>
              </a:ext>
            </a:extLst>
          </p:cNvPr>
          <p:cNvPicPr>
            <a:picLocks noChangeAspect="1"/>
          </p:cNvPicPr>
          <p:nvPr/>
        </p:nvPicPr>
        <p:blipFill>
          <a:blip r:embed="rId3"/>
          <a:stretch>
            <a:fillRect/>
          </a:stretch>
        </p:blipFill>
        <p:spPr>
          <a:xfrm>
            <a:off x="6567978" y="2719207"/>
            <a:ext cx="5129036" cy="3752702"/>
          </a:xfrm>
          <a:prstGeom prst="rect">
            <a:avLst/>
          </a:prstGeom>
        </p:spPr>
      </p:pic>
    </p:spTree>
    <p:extLst>
      <p:ext uri="{BB962C8B-B14F-4D97-AF65-F5344CB8AC3E}">
        <p14:creationId xmlns:p14="http://schemas.microsoft.com/office/powerpoint/2010/main" val="1367358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Large Regions’ Analysis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E23E281F-2B51-4AEC-9C95-821EE1F997E6}"/>
              </a:ext>
            </a:extLst>
          </p:cNvPr>
          <p:cNvPicPr>
            <a:picLocks noChangeAspect="1"/>
          </p:cNvPicPr>
          <p:nvPr/>
        </p:nvPicPr>
        <p:blipFill>
          <a:blip r:embed="rId2"/>
          <a:stretch>
            <a:fillRect/>
          </a:stretch>
        </p:blipFill>
        <p:spPr>
          <a:xfrm>
            <a:off x="1515209" y="2720379"/>
            <a:ext cx="4580791" cy="3515906"/>
          </a:xfrm>
          <a:prstGeom prst="rect">
            <a:avLst/>
          </a:prstGeom>
        </p:spPr>
      </p:pic>
      <p:pic>
        <p:nvPicPr>
          <p:cNvPr id="10" name="Picture 9">
            <a:extLst>
              <a:ext uri="{FF2B5EF4-FFF2-40B4-BE49-F238E27FC236}">
                <a16:creationId xmlns:a16="http://schemas.microsoft.com/office/drawing/2014/main" id="{9C4D9A90-A74A-42CB-8CC3-A458B81CB43F}"/>
              </a:ext>
            </a:extLst>
          </p:cNvPr>
          <p:cNvPicPr>
            <a:picLocks noChangeAspect="1"/>
          </p:cNvPicPr>
          <p:nvPr/>
        </p:nvPicPr>
        <p:blipFill>
          <a:blip r:embed="rId3"/>
          <a:stretch>
            <a:fillRect/>
          </a:stretch>
        </p:blipFill>
        <p:spPr>
          <a:xfrm>
            <a:off x="6404525" y="2720378"/>
            <a:ext cx="4263475" cy="3515907"/>
          </a:xfrm>
          <a:prstGeom prst="rect">
            <a:avLst/>
          </a:prstGeom>
        </p:spPr>
      </p:pic>
    </p:spTree>
    <p:extLst>
      <p:ext uri="{BB962C8B-B14F-4D97-AF65-F5344CB8AC3E}">
        <p14:creationId xmlns:p14="http://schemas.microsoft.com/office/powerpoint/2010/main" val="1341084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Large Regions’ Analysis</a:t>
            </a:r>
            <a:endParaRPr lang="en-IN" sz="2800" dirty="0">
              <a:solidFill>
                <a:schemeClr val="bg1">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13C1FE0E-415A-4ACF-94DA-CBA6953B7094}"/>
              </a:ext>
            </a:extLst>
          </p:cNvPr>
          <p:cNvPicPr>
            <a:picLocks noChangeAspect="1"/>
          </p:cNvPicPr>
          <p:nvPr/>
        </p:nvPicPr>
        <p:blipFill>
          <a:blip r:embed="rId2"/>
          <a:stretch>
            <a:fillRect/>
          </a:stretch>
        </p:blipFill>
        <p:spPr>
          <a:xfrm>
            <a:off x="1108953" y="2728124"/>
            <a:ext cx="4571999" cy="3860012"/>
          </a:xfrm>
          <a:prstGeom prst="rect">
            <a:avLst/>
          </a:prstGeom>
        </p:spPr>
      </p:pic>
      <p:pic>
        <p:nvPicPr>
          <p:cNvPr id="7" name="Picture 6">
            <a:extLst>
              <a:ext uri="{FF2B5EF4-FFF2-40B4-BE49-F238E27FC236}">
                <a16:creationId xmlns:a16="http://schemas.microsoft.com/office/drawing/2014/main" id="{B7AED7B8-64D6-4412-B41D-4A375B494B2F}"/>
              </a:ext>
            </a:extLst>
          </p:cNvPr>
          <p:cNvPicPr>
            <a:picLocks noChangeAspect="1"/>
          </p:cNvPicPr>
          <p:nvPr/>
        </p:nvPicPr>
        <p:blipFill>
          <a:blip r:embed="rId3"/>
          <a:stretch>
            <a:fillRect/>
          </a:stretch>
        </p:blipFill>
        <p:spPr>
          <a:xfrm>
            <a:off x="5875928" y="2728124"/>
            <a:ext cx="5952609" cy="3497578"/>
          </a:xfrm>
          <a:prstGeom prst="rect">
            <a:avLst/>
          </a:prstGeom>
        </p:spPr>
      </p:pic>
    </p:spTree>
    <p:extLst>
      <p:ext uri="{BB962C8B-B14F-4D97-AF65-F5344CB8AC3E}">
        <p14:creationId xmlns:p14="http://schemas.microsoft.com/office/powerpoint/2010/main" val="1529513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Large Regions’ Analysis</a:t>
            </a:r>
            <a:endParaRPr lang="en-IN" sz="2800" dirty="0">
              <a:solidFill>
                <a:schemeClr val="bg1">
                  <a:lumMod val="75000"/>
                </a:schemeClr>
              </a:solidFill>
              <a:latin typeface="Avenir Next LT Pro" panose="020B0504020202020204" pitchFamily="34" charset="0"/>
            </a:endParaRPr>
          </a:p>
        </p:txBody>
      </p:sp>
      <p:pic>
        <p:nvPicPr>
          <p:cNvPr id="6" name="Picture 5">
            <a:extLst>
              <a:ext uri="{FF2B5EF4-FFF2-40B4-BE49-F238E27FC236}">
                <a16:creationId xmlns:a16="http://schemas.microsoft.com/office/drawing/2014/main" id="{C632B34F-9386-43F9-B772-8920ECFE08F6}"/>
              </a:ext>
            </a:extLst>
          </p:cNvPr>
          <p:cNvPicPr>
            <a:picLocks noChangeAspect="1"/>
          </p:cNvPicPr>
          <p:nvPr/>
        </p:nvPicPr>
        <p:blipFill>
          <a:blip r:embed="rId2"/>
          <a:stretch>
            <a:fillRect/>
          </a:stretch>
        </p:blipFill>
        <p:spPr>
          <a:xfrm>
            <a:off x="6407285" y="2600083"/>
            <a:ext cx="4324954" cy="3764312"/>
          </a:xfrm>
          <a:prstGeom prst="rect">
            <a:avLst/>
          </a:prstGeom>
        </p:spPr>
      </p:pic>
      <p:pic>
        <p:nvPicPr>
          <p:cNvPr id="9" name="Picture 8">
            <a:extLst>
              <a:ext uri="{FF2B5EF4-FFF2-40B4-BE49-F238E27FC236}">
                <a16:creationId xmlns:a16="http://schemas.microsoft.com/office/drawing/2014/main" id="{BA7DF553-1F3E-4906-B9DC-64FE570C8173}"/>
              </a:ext>
            </a:extLst>
          </p:cNvPr>
          <p:cNvPicPr>
            <a:picLocks noChangeAspect="1"/>
          </p:cNvPicPr>
          <p:nvPr/>
        </p:nvPicPr>
        <p:blipFill>
          <a:blip r:embed="rId3"/>
          <a:stretch>
            <a:fillRect/>
          </a:stretch>
        </p:blipFill>
        <p:spPr>
          <a:xfrm>
            <a:off x="1313847" y="2600083"/>
            <a:ext cx="4324954" cy="3810532"/>
          </a:xfrm>
          <a:prstGeom prst="rect">
            <a:avLst/>
          </a:prstGeom>
        </p:spPr>
      </p:pic>
    </p:spTree>
    <p:extLst>
      <p:ext uri="{BB962C8B-B14F-4D97-AF65-F5344CB8AC3E}">
        <p14:creationId xmlns:p14="http://schemas.microsoft.com/office/powerpoint/2010/main" val="299284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Large Regions’ Analysis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DAA36210-579D-4299-986C-59888FA86AA3}"/>
              </a:ext>
            </a:extLst>
          </p:cNvPr>
          <p:cNvPicPr>
            <a:picLocks noChangeAspect="1"/>
          </p:cNvPicPr>
          <p:nvPr/>
        </p:nvPicPr>
        <p:blipFill>
          <a:blip r:embed="rId2"/>
          <a:stretch>
            <a:fillRect/>
          </a:stretch>
        </p:blipFill>
        <p:spPr>
          <a:xfrm>
            <a:off x="6417044" y="2498957"/>
            <a:ext cx="4250956" cy="3739638"/>
          </a:xfrm>
          <a:prstGeom prst="rect">
            <a:avLst/>
          </a:prstGeom>
        </p:spPr>
      </p:pic>
      <p:pic>
        <p:nvPicPr>
          <p:cNvPr id="11" name="Picture 10">
            <a:extLst>
              <a:ext uri="{FF2B5EF4-FFF2-40B4-BE49-F238E27FC236}">
                <a16:creationId xmlns:a16="http://schemas.microsoft.com/office/drawing/2014/main" id="{EFA06101-5461-4D16-9811-2C296563D691}"/>
              </a:ext>
            </a:extLst>
          </p:cNvPr>
          <p:cNvPicPr>
            <a:picLocks noChangeAspect="1"/>
          </p:cNvPicPr>
          <p:nvPr/>
        </p:nvPicPr>
        <p:blipFill>
          <a:blip r:embed="rId3"/>
          <a:stretch>
            <a:fillRect/>
          </a:stretch>
        </p:blipFill>
        <p:spPr>
          <a:xfrm>
            <a:off x="1524000" y="2456642"/>
            <a:ext cx="4077269" cy="3781953"/>
          </a:xfrm>
          <a:prstGeom prst="rect">
            <a:avLst/>
          </a:prstGeom>
        </p:spPr>
      </p:pic>
    </p:spTree>
    <p:extLst>
      <p:ext uri="{BB962C8B-B14F-4D97-AF65-F5344CB8AC3E}">
        <p14:creationId xmlns:p14="http://schemas.microsoft.com/office/powerpoint/2010/main" val="3292418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1295397"/>
            <a:ext cx="9507166" cy="2133603"/>
          </a:xfrm>
        </p:spPr>
        <p:txBody>
          <a:bodyPr>
            <a:normAutofit fontScale="90000"/>
          </a:bodyPr>
          <a:lstStyle/>
          <a:p>
            <a:pPr algn="l"/>
            <a:r>
              <a:rPr lang="en-US" sz="6600" dirty="0">
                <a:latin typeface="Avenir Next LT Pro" panose="020B0504020202020204" pitchFamily="34" charset="0"/>
              </a:rPr>
              <a:t>Coal Production &amp; Consumption </a:t>
            </a:r>
            <a:r>
              <a:rPr lang="en-US" sz="6600" dirty="0">
                <a:solidFill>
                  <a:schemeClr val="bg1">
                    <a:lumMod val="65000"/>
                  </a:schemeClr>
                </a:solidFill>
                <a:latin typeface="Avenir Next LT Pro" panose="020B0504020202020204" pitchFamily="34" charset="0"/>
              </a:rPr>
              <a:t>(Worldwide)</a:t>
            </a:r>
            <a:endParaRPr lang="en-IN" sz="6600" dirty="0">
              <a:solidFill>
                <a:schemeClr val="bg1">
                  <a:lumMod val="65000"/>
                </a:schemeClr>
              </a:solidFill>
              <a:latin typeface="Avenir Next LT Pro" panose="020B0504020202020204" pitchFamily="34" charset="0"/>
            </a:endParaRPr>
          </a:p>
        </p:txBody>
      </p:sp>
      <p:sp>
        <p:nvSpPr>
          <p:cNvPr id="9" name="Title 1">
            <a:extLst>
              <a:ext uri="{FF2B5EF4-FFF2-40B4-BE49-F238E27FC236}">
                <a16:creationId xmlns:a16="http://schemas.microsoft.com/office/drawing/2014/main" id="{8B339640-C1B2-4890-9BAE-BAC1B9689C80}"/>
              </a:ext>
            </a:extLst>
          </p:cNvPr>
          <p:cNvSpPr txBox="1">
            <a:spLocks/>
          </p:cNvSpPr>
          <p:nvPr/>
        </p:nvSpPr>
        <p:spPr>
          <a:xfrm>
            <a:off x="1598578" y="3462416"/>
            <a:ext cx="9144000" cy="18002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50000"/>
              </a:lnSpc>
              <a:buFont typeface="Arial" panose="020B0604020202020204" pitchFamily="34" charset="0"/>
              <a:buChar char="•"/>
            </a:pPr>
            <a:r>
              <a:rPr lang="en-US" sz="1600" dirty="0">
                <a:latin typeface="Avenir Next LT Pro" panose="020B0504020202020204" pitchFamily="34" charset="0"/>
              </a:rPr>
              <a:t>Data Preparation Stage &amp; EDA</a:t>
            </a:r>
          </a:p>
          <a:p>
            <a:pPr marL="342900" indent="-342900" algn="l">
              <a:lnSpc>
                <a:spcPct val="150000"/>
              </a:lnSpc>
              <a:buFont typeface="Arial" panose="020B0604020202020204" pitchFamily="34" charset="0"/>
              <a:buChar char="•"/>
            </a:pPr>
            <a:r>
              <a:rPr lang="en-US" sz="1600" dirty="0">
                <a:latin typeface="Avenir Next LT Pro" panose="020B0504020202020204" pitchFamily="34" charset="0"/>
              </a:rPr>
              <a:t>Data Visualization Stage</a:t>
            </a:r>
          </a:p>
          <a:p>
            <a:pPr marL="342900" indent="-342900" algn="l">
              <a:lnSpc>
                <a:spcPct val="150000"/>
              </a:lnSpc>
              <a:buFont typeface="Arial" panose="020B0604020202020204" pitchFamily="34" charset="0"/>
              <a:buChar char="•"/>
            </a:pPr>
            <a:r>
              <a:rPr lang="en-US" sz="1600" dirty="0">
                <a:latin typeface="Avenir Next LT Pro" panose="020B0504020202020204" pitchFamily="34" charset="0"/>
              </a:rPr>
              <a:t>Comparison</a:t>
            </a:r>
          </a:p>
          <a:p>
            <a:pPr marL="342900" indent="-342900" algn="l">
              <a:lnSpc>
                <a:spcPct val="150000"/>
              </a:lnSpc>
              <a:buFont typeface="Arial" panose="020B0604020202020204" pitchFamily="34" charset="0"/>
              <a:buChar char="•"/>
            </a:pPr>
            <a:r>
              <a:rPr lang="en-US" sz="1600" dirty="0">
                <a:latin typeface="Avenir Next LT Pro" panose="020B0504020202020204" pitchFamily="34" charset="0"/>
              </a:rPr>
              <a:t>Time Series forecasting for Large Regions</a:t>
            </a:r>
          </a:p>
        </p:txBody>
      </p:sp>
    </p:spTree>
    <p:extLst>
      <p:ext uri="{BB962C8B-B14F-4D97-AF65-F5344CB8AC3E}">
        <p14:creationId xmlns:p14="http://schemas.microsoft.com/office/powerpoint/2010/main" val="1522462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Associations’ Analysis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BC29F21B-8EF7-476D-8DFE-77D3380254EF}"/>
              </a:ext>
            </a:extLst>
          </p:cNvPr>
          <p:cNvPicPr>
            <a:picLocks noChangeAspect="1"/>
          </p:cNvPicPr>
          <p:nvPr/>
        </p:nvPicPr>
        <p:blipFill>
          <a:blip r:embed="rId2"/>
          <a:stretch>
            <a:fillRect/>
          </a:stretch>
        </p:blipFill>
        <p:spPr>
          <a:xfrm>
            <a:off x="1656053" y="2594715"/>
            <a:ext cx="4580756" cy="3767234"/>
          </a:xfrm>
          <a:prstGeom prst="rect">
            <a:avLst/>
          </a:prstGeom>
        </p:spPr>
      </p:pic>
      <p:pic>
        <p:nvPicPr>
          <p:cNvPr id="10" name="Picture 9">
            <a:extLst>
              <a:ext uri="{FF2B5EF4-FFF2-40B4-BE49-F238E27FC236}">
                <a16:creationId xmlns:a16="http://schemas.microsoft.com/office/drawing/2014/main" id="{AEFD84E1-894D-490E-ABDE-6F2444058F75}"/>
              </a:ext>
            </a:extLst>
          </p:cNvPr>
          <p:cNvPicPr>
            <a:picLocks noChangeAspect="1"/>
          </p:cNvPicPr>
          <p:nvPr/>
        </p:nvPicPr>
        <p:blipFill>
          <a:blip r:embed="rId3"/>
          <a:stretch>
            <a:fillRect/>
          </a:stretch>
        </p:blipFill>
        <p:spPr>
          <a:xfrm>
            <a:off x="6613416" y="2594715"/>
            <a:ext cx="4659215" cy="3706473"/>
          </a:xfrm>
          <a:prstGeom prst="rect">
            <a:avLst/>
          </a:prstGeom>
        </p:spPr>
      </p:pic>
    </p:spTree>
    <p:extLst>
      <p:ext uri="{BB962C8B-B14F-4D97-AF65-F5344CB8AC3E}">
        <p14:creationId xmlns:p14="http://schemas.microsoft.com/office/powerpoint/2010/main" val="1839802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Associations’ Analysis</a:t>
            </a:r>
            <a:endParaRPr lang="en-IN" sz="2800" dirty="0">
              <a:solidFill>
                <a:schemeClr val="bg1">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11E28A1D-F652-4401-9829-373929F0FA7C}"/>
              </a:ext>
            </a:extLst>
          </p:cNvPr>
          <p:cNvPicPr>
            <a:picLocks noChangeAspect="1"/>
          </p:cNvPicPr>
          <p:nvPr/>
        </p:nvPicPr>
        <p:blipFill>
          <a:blip r:embed="rId2"/>
          <a:stretch>
            <a:fillRect/>
          </a:stretch>
        </p:blipFill>
        <p:spPr>
          <a:xfrm>
            <a:off x="6709067" y="2611392"/>
            <a:ext cx="4280623" cy="3641140"/>
          </a:xfrm>
          <a:prstGeom prst="rect">
            <a:avLst/>
          </a:prstGeom>
        </p:spPr>
      </p:pic>
      <p:pic>
        <p:nvPicPr>
          <p:cNvPr id="7" name="Picture 6">
            <a:extLst>
              <a:ext uri="{FF2B5EF4-FFF2-40B4-BE49-F238E27FC236}">
                <a16:creationId xmlns:a16="http://schemas.microsoft.com/office/drawing/2014/main" id="{616E17DD-2BB2-49B9-8EB3-37BD78D3249A}"/>
              </a:ext>
            </a:extLst>
          </p:cNvPr>
          <p:cNvPicPr>
            <a:picLocks noChangeAspect="1"/>
          </p:cNvPicPr>
          <p:nvPr/>
        </p:nvPicPr>
        <p:blipFill>
          <a:blip r:embed="rId3"/>
          <a:stretch>
            <a:fillRect/>
          </a:stretch>
        </p:blipFill>
        <p:spPr>
          <a:xfrm>
            <a:off x="1523999" y="2728124"/>
            <a:ext cx="4328893" cy="3524408"/>
          </a:xfrm>
          <a:prstGeom prst="rect">
            <a:avLst/>
          </a:prstGeom>
        </p:spPr>
      </p:pic>
    </p:spTree>
    <p:extLst>
      <p:ext uri="{BB962C8B-B14F-4D97-AF65-F5344CB8AC3E}">
        <p14:creationId xmlns:p14="http://schemas.microsoft.com/office/powerpoint/2010/main" val="127006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Associations’ Analysis</a:t>
            </a:r>
            <a:endParaRPr lang="en-IN" sz="2800" dirty="0">
              <a:solidFill>
                <a:schemeClr val="bg1">
                  <a:lumMod val="75000"/>
                </a:schemeClr>
              </a:solidFill>
              <a:latin typeface="Avenir Next LT Pro" panose="020B0504020202020204" pitchFamily="34" charset="0"/>
            </a:endParaRPr>
          </a:p>
        </p:txBody>
      </p:sp>
      <p:pic>
        <p:nvPicPr>
          <p:cNvPr id="9" name="Picture 8">
            <a:extLst>
              <a:ext uri="{FF2B5EF4-FFF2-40B4-BE49-F238E27FC236}">
                <a16:creationId xmlns:a16="http://schemas.microsoft.com/office/drawing/2014/main" id="{D5FE3484-4841-4855-A194-F33BFA5B5232}"/>
              </a:ext>
            </a:extLst>
          </p:cNvPr>
          <p:cNvPicPr>
            <a:picLocks noChangeAspect="1"/>
          </p:cNvPicPr>
          <p:nvPr/>
        </p:nvPicPr>
        <p:blipFill>
          <a:blip r:embed="rId2"/>
          <a:stretch>
            <a:fillRect/>
          </a:stretch>
        </p:blipFill>
        <p:spPr>
          <a:xfrm>
            <a:off x="6558248" y="2728124"/>
            <a:ext cx="4620270" cy="3124636"/>
          </a:xfrm>
          <a:prstGeom prst="rect">
            <a:avLst/>
          </a:prstGeom>
        </p:spPr>
      </p:pic>
      <p:pic>
        <p:nvPicPr>
          <p:cNvPr id="11" name="Picture 10">
            <a:extLst>
              <a:ext uri="{FF2B5EF4-FFF2-40B4-BE49-F238E27FC236}">
                <a16:creationId xmlns:a16="http://schemas.microsoft.com/office/drawing/2014/main" id="{A4D01166-3E2D-4A08-A2E4-3FFB2296F9E1}"/>
              </a:ext>
            </a:extLst>
          </p:cNvPr>
          <p:cNvPicPr>
            <a:picLocks noChangeAspect="1"/>
          </p:cNvPicPr>
          <p:nvPr/>
        </p:nvPicPr>
        <p:blipFill>
          <a:blip r:embed="rId3"/>
          <a:stretch>
            <a:fillRect/>
          </a:stretch>
        </p:blipFill>
        <p:spPr>
          <a:xfrm>
            <a:off x="1432642" y="2728124"/>
            <a:ext cx="4201111" cy="3124636"/>
          </a:xfrm>
          <a:prstGeom prst="rect">
            <a:avLst/>
          </a:prstGeom>
        </p:spPr>
      </p:pic>
    </p:spTree>
    <p:extLst>
      <p:ext uri="{BB962C8B-B14F-4D97-AF65-F5344CB8AC3E}">
        <p14:creationId xmlns:p14="http://schemas.microsoft.com/office/powerpoint/2010/main" val="2762294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Associations’ Analysis</a:t>
            </a:r>
            <a:endParaRPr lang="en-IN" sz="2800" dirty="0">
              <a:solidFill>
                <a:schemeClr val="bg1">
                  <a:lumMod val="75000"/>
                </a:schemeClr>
              </a:solidFill>
              <a:latin typeface="Avenir Next LT Pro" panose="020B0504020202020204" pitchFamily="34" charset="0"/>
            </a:endParaRPr>
          </a:p>
        </p:txBody>
      </p:sp>
      <p:pic>
        <p:nvPicPr>
          <p:cNvPr id="13" name="Picture 12">
            <a:extLst>
              <a:ext uri="{FF2B5EF4-FFF2-40B4-BE49-F238E27FC236}">
                <a16:creationId xmlns:a16="http://schemas.microsoft.com/office/drawing/2014/main" id="{297012A0-DC01-4EA1-B6D8-373F131F733E}"/>
              </a:ext>
            </a:extLst>
          </p:cNvPr>
          <p:cNvPicPr>
            <a:picLocks noChangeAspect="1"/>
          </p:cNvPicPr>
          <p:nvPr/>
        </p:nvPicPr>
        <p:blipFill>
          <a:blip r:embed="rId2"/>
          <a:stretch>
            <a:fillRect/>
          </a:stretch>
        </p:blipFill>
        <p:spPr>
          <a:xfrm>
            <a:off x="1524000" y="2843580"/>
            <a:ext cx="4115374" cy="3067478"/>
          </a:xfrm>
          <a:prstGeom prst="rect">
            <a:avLst/>
          </a:prstGeom>
        </p:spPr>
      </p:pic>
      <p:pic>
        <p:nvPicPr>
          <p:cNvPr id="15" name="Picture 14">
            <a:extLst>
              <a:ext uri="{FF2B5EF4-FFF2-40B4-BE49-F238E27FC236}">
                <a16:creationId xmlns:a16="http://schemas.microsoft.com/office/drawing/2014/main" id="{8CF3EB94-E941-45C9-9578-286811734664}"/>
              </a:ext>
            </a:extLst>
          </p:cNvPr>
          <p:cNvPicPr>
            <a:picLocks noChangeAspect="1"/>
          </p:cNvPicPr>
          <p:nvPr/>
        </p:nvPicPr>
        <p:blipFill>
          <a:blip r:embed="rId3"/>
          <a:stretch>
            <a:fillRect/>
          </a:stretch>
        </p:blipFill>
        <p:spPr>
          <a:xfrm>
            <a:off x="6251324" y="2843580"/>
            <a:ext cx="4572638" cy="3105583"/>
          </a:xfrm>
          <a:prstGeom prst="rect">
            <a:avLst/>
          </a:prstGeom>
        </p:spPr>
      </p:pic>
    </p:spTree>
    <p:extLst>
      <p:ext uri="{BB962C8B-B14F-4D97-AF65-F5344CB8AC3E}">
        <p14:creationId xmlns:p14="http://schemas.microsoft.com/office/powerpoint/2010/main" val="3160106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Countries’ Analysis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0CD8630C-C8EC-44D0-9109-4666FFC544CA}"/>
              </a:ext>
            </a:extLst>
          </p:cNvPr>
          <p:cNvPicPr>
            <a:picLocks noChangeAspect="1"/>
          </p:cNvPicPr>
          <p:nvPr/>
        </p:nvPicPr>
        <p:blipFill>
          <a:blip r:embed="rId2"/>
          <a:stretch>
            <a:fillRect/>
          </a:stretch>
        </p:blipFill>
        <p:spPr>
          <a:xfrm>
            <a:off x="272375" y="2693564"/>
            <a:ext cx="6012662" cy="3569536"/>
          </a:xfrm>
          <a:prstGeom prst="rect">
            <a:avLst/>
          </a:prstGeom>
        </p:spPr>
      </p:pic>
      <p:pic>
        <p:nvPicPr>
          <p:cNvPr id="10" name="Picture 9">
            <a:extLst>
              <a:ext uri="{FF2B5EF4-FFF2-40B4-BE49-F238E27FC236}">
                <a16:creationId xmlns:a16="http://schemas.microsoft.com/office/drawing/2014/main" id="{71B9588D-341B-47F9-961A-9DE8C2A66930}"/>
              </a:ext>
            </a:extLst>
          </p:cNvPr>
          <p:cNvPicPr>
            <a:picLocks noChangeAspect="1"/>
          </p:cNvPicPr>
          <p:nvPr/>
        </p:nvPicPr>
        <p:blipFill>
          <a:blip r:embed="rId3"/>
          <a:stretch>
            <a:fillRect/>
          </a:stretch>
        </p:blipFill>
        <p:spPr>
          <a:xfrm>
            <a:off x="6285037" y="2765382"/>
            <a:ext cx="5728074" cy="3497718"/>
          </a:xfrm>
          <a:prstGeom prst="rect">
            <a:avLst/>
          </a:prstGeom>
        </p:spPr>
      </p:pic>
    </p:spTree>
    <p:extLst>
      <p:ext uri="{BB962C8B-B14F-4D97-AF65-F5344CB8AC3E}">
        <p14:creationId xmlns:p14="http://schemas.microsoft.com/office/powerpoint/2010/main" val="2407557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Countries’ Analysis</a:t>
            </a:r>
            <a:endParaRPr lang="en-IN" sz="2800" dirty="0">
              <a:solidFill>
                <a:schemeClr val="bg1">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494D21BF-7001-456D-8C4C-FBE3A5BC3E6A}"/>
              </a:ext>
            </a:extLst>
          </p:cNvPr>
          <p:cNvPicPr>
            <a:picLocks noChangeAspect="1"/>
          </p:cNvPicPr>
          <p:nvPr/>
        </p:nvPicPr>
        <p:blipFill>
          <a:blip r:embed="rId2"/>
          <a:stretch>
            <a:fillRect/>
          </a:stretch>
        </p:blipFill>
        <p:spPr>
          <a:xfrm>
            <a:off x="549257" y="2652485"/>
            <a:ext cx="5659818" cy="3503968"/>
          </a:xfrm>
          <a:prstGeom prst="rect">
            <a:avLst/>
          </a:prstGeom>
        </p:spPr>
      </p:pic>
      <p:pic>
        <p:nvPicPr>
          <p:cNvPr id="7" name="Picture 6">
            <a:extLst>
              <a:ext uri="{FF2B5EF4-FFF2-40B4-BE49-F238E27FC236}">
                <a16:creationId xmlns:a16="http://schemas.microsoft.com/office/drawing/2014/main" id="{C82E677B-3195-45D4-9A2E-7150F9E03A11}"/>
              </a:ext>
            </a:extLst>
          </p:cNvPr>
          <p:cNvPicPr>
            <a:picLocks noChangeAspect="1"/>
          </p:cNvPicPr>
          <p:nvPr/>
        </p:nvPicPr>
        <p:blipFill>
          <a:blip r:embed="rId3"/>
          <a:stretch>
            <a:fillRect/>
          </a:stretch>
        </p:blipFill>
        <p:spPr>
          <a:xfrm>
            <a:off x="6371616" y="2652485"/>
            <a:ext cx="5490503" cy="3810076"/>
          </a:xfrm>
          <a:prstGeom prst="rect">
            <a:avLst/>
          </a:prstGeom>
        </p:spPr>
      </p:pic>
    </p:spTree>
    <p:extLst>
      <p:ext uri="{BB962C8B-B14F-4D97-AF65-F5344CB8AC3E}">
        <p14:creationId xmlns:p14="http://schemas.microsoft.com/office/powerpoint/2010/main" val="1997142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763C40-2A47-48B9-B6CB-FD759F559291}"/>
              </a:ext>
            </a:extLst>
          </p:cNvPr>
          <p:cNvPicPr>
            <a:picLocks noChangeAspect="1"/>
          </p:cNvPicPr>
          <p:nvPr/>
        </p:nvPicPr>
        <p:blipFill>
          <a:blip r:embed="rId2"/>
          <a:stretch>
            <a:fillRect/>
          </a:stretch>
        </p:blipFill>
        <p:spPr>
          <a:xfrm>
            <a:off x="871788" y="2864818"/>
            <a:ext cx="5224212" cy="3227028"/>
          </a:xfrm>
          <a:prstGeom prst="rect">
            <a:avLst/>
          </a:prstGeom>
        </p:spPr>
      </p:pic>
      <p:pic>
        <p:nvPicPr>
          <p:cNvPr id="10" name="Picture 9">
            <a:extLst>
              <a:ext uri="{FF2B5EF4-FFF2-40B4-BE49-F238E27FC236}">
                <a16:creationId xmlns:a16="http://schemas.microsoft.com/office/drawing/2014/main" id="{065374D5-C8B3-4FF7-B80A-57621DDC57C0}"/>
              </a:ext>
            </a:extLst>
          </p:cNvPr>
          <p:cNvPicPr>
            <a:picLocks noChangeAspect="1"/>
          </p:cNvPicPr>
          <p:nvPr/>
        </p:nvPicPr>
        <p:blipFill>
          <a:blip r:embed="rId3"/>
          <a:stretch>
            <a:fillRect/>
          </a:stretch>
        </p:blipFill>
        <p:spPr>
          <a:xfrm>
            <a:off x="6319735" y="2864818"/>
            <a:ext cx="5224212" cy="3581870"/>
          </a:xfrm>
          <a:prstGeom prst="rect">
            <a:avLst/>
          </a:prstGeom>
        </p:spPr>
      </p:pic>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Countries’ Analysis</a:t>
            </a:r>
            <a:endParaRPr lang="en-IN" sz="2800" dirty="0">
              <a:solidFill>
                <a:schemeClr val="bg1">
                  <a:lumMod val="75000"/>
                </a:schemeClr>
              </a:solidFill>
              <a:latin typeface="Avenir Next LT Pro" panose="020B0504020202020204" pitchFamily="34" charset="0"/>
            </a:endParaRPr>
          </a:p>
        </p:txBody>
      </p:sp>
    </p:spTree>
    <p:extLst>
      <p:ext uri="{BB962C8B-B14F-4D97-AF65-F5344CB8AC3E}">
        <p14:creationId xmlns:p14="http://schemas.microsoft.com/office/powerpoint/2010/main" val="4086967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Major Inferences</a:t>
            </a:r>
            <a:endParaRPr lang="en-IN" sz="4000" dirty="0">
              <a:latin typeface="Avenir Next LT Pro" panose="020B0504020202020204" pitchFamily="34" charset="0"/>
            </a:endParaRPr>
          </a:p>
        </p:txBody>
      </p:sp>
      <p:sp>
        <p:nvSpPr>
          <p:cNvPr id="9" name="Subtitle 2">
            <a:extLst>
              <a:ext uri="{FF2B5EF4-FFF2-40B4-BE49-F238E27FC236}">
                <a16:creationId xmlns:a16="http://schemas.microsoft.com/office/drawing/2014/main" id="{C45FCF5C-40FC-4DB2-908E-6FCFA4BDF7D9}"/>
              </a:ext>
            </a:extLst>
          </p:cNvPr>
          <p:cNvSpPr>
            <a:spLocks noGrp="1"/>
          </p:cNvSpPr>
          <p:nvPr>
            <p:ph type="subTitle" idx="1"/>
          </p:nvPr>
        </p:nvSpPr>
        <p:spPr>
          <a:xfrm>
            <a:off x="1894390" y="2171115"/>
            <a:ext cx="9144000" cy="4173166"/>
          </a:xfrm>
        </p:spPr>
        <p:txBody>
          <a:bodyPr>
            <a:normAutofit/>
          </a:bodyPr>
          <a:lstStyle/>
          <a:p>
            <a:pPr marR="0" lvl="0" algn="just">
              <a:lnSpc>
                <a:spcPct val="100000"/>
              </a:lnSpc>
              <a:spcBef>
                <a:spcPts val="0"/>
              </a:spcBef>
              <a:spcAft>
                <a:spcPts val="0"/>
              </a:spcAft>
              <a:tabLst>
                <a:tab pos="457200" algn="l"/>
              </a:tabLst>
            </a:pPr>
            <a:r>
              <a:rPr lang="en-IN" sz="1600" dirty="0">
                <a:latin typeface="Avenir Next LT Pro" panose="020B0504020202020204" pitchFamily="34" charset="0"/>
                <a:ea typeface="PMingLiU" panose="02020500000000000000" pitchFamily="18" charset="-120"/>
              </a:rPr>
              <a:t>For Large Regions (i.e. continents), the consumption and production trends have been more or less of the same pattern. </a:t>
            </a:r>
            <a:r>
              <a:rPr lang="en-IN" sz="1600" dirty="0">
                <a:latin typeface="Avenir Next LT Pro" panose="020B0504020202020204" pitchFamily="34" charset="0"/>
                <a:ea typeface="PMingLiU" panose="02020500000000000000" pitchFamily="18" charset="-120"/>
                <a:sym typeface="Wingdings" panose="05000000000000000000" pitchFamily="2" charset="2"/>
              </a:rPr>
              <a:t> Except Australia, which has shown significant decrease in the consumption rate over the past 3 decades and a significant increase in the Production trend.</a:t>
            </a:r>
          </a:p>
          <a:p>
            <a:pPr marR="0" lvl="0" algn="just">
              <a:lnSpc>
                <a:spcPct val="100000"/>
              </a:lnSpc>
              <a:spcBef>
                <a:spcPts val="0"/>
              </a:spcBef>
              <a:spcAft>
                <a:spcPts val="0"/>
              </a:spcAft>
              <a:tabLst>
                <a:tab pos="457200" algn="l"/>
              </a:tabLst>
            </a:pPr>
            <a:endParaRPr lang="en-IN" sz="1600" dirty="0">
              <a:latin typeface="Avenir Next LT Pro" panose="020B0504020202020204" pitchFamily="34" charset="0"/>
              <a:ea typeface="PMingLiU" panose="02020500000000000000" pitchFamily="18" charset="-120"/>
              <a:sym typeface="Wingdings" panose="05000000000000000000" pitchFamily="2" charset="2"/>
            </a:endParaRPr>
          </a:p>
          <a:p>
            <a:pPr marR="0" lvl="0" algn="just">
              <a:lnSpc>
                <a:spcPct val="100000"/>
              </a:lnSpc>
              <a:spcBef>
                <a:spcPts val="0"/>
              </a:spcBef>
              <a:spcAft>
                <a:spcPts val="0"/>
              </a:spcAft>
              <a:tabLst>
                <a:tab pos="457200" algn="l"/>
              </a:tabLst>
            </a:pPr>
            <a:r>
              <a:rPr lang="en-IN" sz="1600" dirty="0">
                <a:latin typeface="Avenir Next LT Pro" panose="020B0504020202020204" pitchFamily="34" charset="0"/>
                <a:ea typeface="PMingLiU" panose="02020500000000000000" pitchFamily="18" charset="-120"/>
              </a:rPr>
              <a:t>Asia has the maximum proportion of Consumption and Production rates followed by North America.</a:t>
            </a:r>
          </a:p>
          <a:p>
            <a:pPr marR="0" lvl="0" algn="just">
              <a:lnSpc>
                <a:spcPct val="100000"/>
              </a:lnSpc>
              <a:spcBef>
                <a:spcPts val="0"/>
              </a:spcBef>
              <a:spcAft>
                <a:spcPts val="0"/>
              </a:spcAft>
              <a:tabLst>
                <a:tab pos="457200" algn="l"/>
              </a:tabLst>
            </a:pPr>
            <a:endParaRPr lang="en-IN" sz="1600" dirty="0">
              <a:latin typeface="Avenir Next LT Pro" panose="020B0504020202020204" pitchFamily="34" charset="0"/>
              <a:ea typeface="PMingLiU" panose="02020500000000000000" pitchFamily="18" charset="-120"/>
            </a:endParaRPr>
          </a:p>
          <a:p>
            <a:pPr marR="0" lvl="0" algn="just">
              <a:lnSpc>
                <a:spcPct val="100000"/>
              </a:lnSpc>
              <a:spcBef>
                <a:spcPts val="0"/>
              </a:spcBef>
              <a:spcAft>
                <a:spcPts val="0"/>
              </a:spcAft>
              <a:tabLst>
                <a:tab pos="457200" algn="l"/>
              </a:tabLst>
            </a:pPr>
            <a:r>
              <a:rPr lang="en-IN" sz="1600" dirty="0">
                <a:latin typeface="Avenir Next LT Pro" panose="020B0504020202020204" pitchFamily="34" charset="0"/>
                <a:ea typeface="PMingLiU" panose="02020500000000000000" pitchFamily="18" charset="-120"/>
              </a:rPr>
              <a:t>Among the countries, China possesses the highest rates of consumption and production of coal.</a:t>
            </a:r>
          </a:p>
          <a:p>
            <a:pPr marR="0" lvl="0" algn="just">
              <a:lnSpc>
                <a:spcPct val="100000"/>
              </a:lnSpc>
              <a:spcBef>
                <a:spcPts val="0"/>
              </a:spcBef>
              <a:spcAft>
                <a:spcPts val="0"/>
              </a:spcAft>
              <a:tabLst>
                <a:tab pos="457200" algn="l"/>
              </a:tabLst>
            </a:pPr>
            <a:endParaRPr lang="en-IN" sz="1600" dirty="0">
              <a:latin typeface="Avenir Next LT Pro" panose="020B0504020202020204" pitchFamily="34" charset="0"/>
              <a:ea typeface="PMingLiU" panose="02020500000000000000" pitchFamily="18" charset="-120"/>
            </a:endParaRPr>
          </a:p>
          <a:p>
            <a:pPr marR="0" lvl="0" algn="just">
              <a:lnSpc>
                <a:spcPct val="100000"/>
              </a:lnSpc>
              <a:spcBef>
                <a:spcPts val="0"/>
              </a:spcBef>
              <a:spcAft>
                <a:spcPts val="0"/>
              </a:spcAft>
              <a:tabLst>
                <a:tab pos="457200" algn="l"/>
              </a:tabLst>
            </a:pPr>
            <a:r>
              <a:rPr lang="en-IN" sz="1600" dirty="0">
                <a:latin typeface="Avenir Next LT Pro" panose="020B0504020202020204" pitchFamily="34" charset="0"/>
                <a:ea typeface="PMingLiU" panose="02020500000000000000" pitchFamily="18" charset="-120"/>
              </a:rPr>
              <a:t>The 4 associations’ consumption and production rates have also not seen any changes in the 3 decades.</a:t>
            </a:r>
          </a:p>
          <a:p>
            <a:pPr marR="0" lvl="0" algn="just">
              <a:lnSpc>
                <a:spcPct val="100000"/>
              </a:lnSpc>
              <a:spcBef>
                <a:spcPts val="0"/>
              </a:spcBef>
              <a:spcAft>
                <a:spcPts val="0"/>
              </a:spcAft>
              <a:tabLst>
                <a:tab pos="457200" algn="l"/>
              </a:tabLst>
            </a:pPr>
            <a:endParaRPr lang="en-IN" sz="1600" dirty="0">
              <a:latin typeface="Avenir Next LT Pro" panose="020B0504020202020204" pitchFamily="34" charset="0"/>
              <a:ea typeface="PMingLiU" panose="02020500000000000000" pitchFamily="18" charset="-120"/>
            </a:endParaRPr>
          </a:p>
          <a:p>
            <a:pPr marR="0" lvl="0" algn="just">
              <a:lnSpc>
                <a:spcPct val="100000"/>
              </a:lnSpc>
              <a:spcBef>
                <a:spcPts val="0"/>
              </a:spcBef>
              <a:spcAft>
                <a:spcPts val="0"/>
              </a:spcAft>
              <a:tabLst>
                <a:tab pos="457200" algn="l"/>
              </a:tabLst>
            </a:pPr>
            <a:r>
              <a:rPr lang="en-IN" sz="1600" dirty="0">
                <a:latin typeface="Avenir Next LT Pro" panose="020B0504020202020204" pitchFamily="34" charset="0"/>
                <a:ea typeface="PMingLiU" panose="02020500000000000000" pitchFamily="18" charset="-120"/>
              </a:rPr>
              <a:t>The visualization of the overall production and consumption rates help us to determine whether a region/association/country has undergone increase or decrease in  the rates and by how much.</a:t>
            </a:r>
          </a:p>
          <a:p>
            <a:pPr marR="0" lvl="0" algn="just">
              <a:lnSpc>
                <a:spcPct val="100000"/>
              </a:lnSpc>
              <a:spcBef>
                <a:spcPts val="0"/>
              </a:spcBef>
              <a:spcAft>
                <a:spcPts val="0"/>
              </a:spcAft>
              <a:tabLst>
                <a:tab pos="457200" algn="l"/>
              </a:tabLst>
            </a:pPr>
            <a:endParaRPr lang="en-IN" sz="1600" dirty="0">
              <a:latin typeface="Avenir Next LT Pro" panose="020B0504020202020204" pitchFamily="34" charset="0"/>
              <a:ea typeface="PMingLiU" panose="02020500000000000000" pitchFamily="18" charset="-120"/>
            </a:endParaRPr>
          </a:p>
          <a:p>
            <a:pPr marR="0" lvl="0" algn="just">
              <a:lnSpc>
                <a:spcPct val="100000"/>
              </a:lnSpc>
              <a:spcBef>
                <a:spcPts val="0"/>
              </a:spcBef>
              <a:spcAft>
                <a:spcPts val="0"/>
              </a:spcAft>
              <a:tabLst>
                <a:tab pos="457200" algn="l"/>
              </a:tabLst>
            </a:pPr>
            <a:endParaRPr lang="en-IN" sz="1600" dirty="0">
              <a:latin typeface="Avenir Next LT Pro" panose="020B0504020202020204" pitchFamily="34" charset="0"/>
              <a:ea typeface="PMingLiU" panose="02020500000000000000" pitchFamily="18" charset="-120"/>
            </a:endParaRPr>
          </a:p>
        </p:txBody>
      </p:sp>
      <p:sp>
        <p:nvSpPr>
          <p:cNvPr id="10" name="Oval 9">
            <a:extLst>
              <a:ext uri="{FF2B5EF4-FFF2-40B4-BE49-F238E27FC236}">
                <a16:creationId xmlns:a16="http://schemas.microsoft.com/office/drawing/2014/main" id="{87EA64DE-5F6D-4F60-9989-4C197CD70EB5}"/>
              </a:ext>
            </a:extLst>
          </p:cNvPr>
          <p:cNvSpPr/>
          <p:nvPr/>
        </p:nvSpPr>
        <p:spPr>
          <a:xfrm>
            <a:off x="1684117" y="2275165"/>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6321643-8212-414B-8310-9C3D2E66862D}"/>
              </a:ext>
            </a:extLst>
          </p:cNvPr>
          <p:cNvSpPr/>
          <p:nvPr/>
        </p:nvSpPr>
        <p:spPr>
          <a:xfrm>
            <a:off x="1684117" y="3254417"/>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0141F773-862D-4F2C-9EC3-76AF4D4BD06C}"/>
              </a:ext>
            </a:extLst>
          </p:cNvPr>
          <p:cNvSpPr/>
          <p:nvPr/>
        </p:nvSpPr>
        <p:spPr>
          <a:xfrm>
            <a:off x="1680141" y="4009932"/>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B77B18D1-B4B8-4366-AC36-83318AB9D313}"/>
              </a:ext>
            </a:extLst>
          </p:cNvPr>
          <p:cNvSpPr/>
          <p:nvPr/>
        </p:nvSpPr>
        <p:spPr>
          <a:xfrm>
            <a:off x="1686976" y="4497709"/>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CEE80B48-9188-430E-8A9F-410679A9C1D4}"/>
              </a:ext>
            </a:extLst>
          </p:cNvPr>
          <p:cNvSpPr/>
          <p:nvPr/>
        </p:nvSpPr>
        <p:spPr>
          <a:xfrm>
            <a:off x="1686976" y="5203079"/>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90613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ARIMA Model</a:t>
            </a:r>
            <a:endParaRPr lang="en-IN" sz="2800" dirty="0">
              <a:solidFill>
                <a:schemeClr val="bg1">
                  <a:lumMod val="75000"/>
                </a:schemeClr>
              </a:solidFill>
              <a:latin typeface="Avenir Next LT Pro" panose="020B0504020202020204" pitchFamily="34" charset="0"/>
            </a:endParaRPr>
          </a:p>
        </p:txBody>
      </p:sp>
      <p:sp>
        <p:nvSpPr>
          <p:cNvPr id="6" name="Subtitle 2">
            <a:extLst>
              <a:ext uri="{FF2B5EF4-FFF2-40B4-BE49-F238E27FC236}">
                <a16:creationId xmlns:a16="http://schemas.microsoft.com/office/drawing/2014/main" id="{8B65B534-AFB6-4F5A-B56C-6D5560FCA504}"/>
              </a:ext>
            </a:extLst>
          </p:cNvPr>
          <p:cNvSpPr>
            <a:spLocks noGrp="1"/>
          </p:cNvSpPr>
          <p:nvPr>
            <p:ph type="subTitle" idx="1"/>
          </p:nvPr>
        </p:nvSpPr>
        <p:spPr>
          <a:xfrm>
            <a:off x="1738249" y="2607995"/>
            <a:ext cx="9144000" cy="2888565"/>
          </a:xfrm>
        </p:spPr>
        <p:txBody>
          <a:bodyPr>
            <a:normAutofit/>
          </a:bodyPr>
          <a:lstStyle/>
          <a:p>
            <a:pPr marR="0" lvl="0" algn="just">
              <a:lnSpc>
                <a:spcPct val="100000"/>
              </a:lnSpc>
              <a:spcBef>
                <a:spcPts val="0"/>
              </a:spcBef>
              <a:spcAft>
                <a:spcPts val="0"/>
              </a:spcAft>
              <a:tabLst>
                <a:tab pos="457200" algn="l"/>
              </a:tabLst>
            </a:pPr>
            <a:r>
              <a:rPr lang="en-US" sz="1600" b="0" i="0" dirty="0">
                <a:solidFill>
                  <a:srgbClr val="111111"/>
                </a:solidFill>
                <a:effectLst/>
                <a:latin typeface="Avenir Next LT Pro" panose="020B0504020202020204" pitchFamily="34" charset="0"/>
              </a:rPr>
              <a:t>An autoregressive integrated moving average, or ARIMA, is a statistical analysis model that uses time series data</a:t>
            </a:r>
            <a:r>
              <a:rPr lang="en-US" sz="1600" i="0" dirty="0">
                <a:effectLst/>
                <a:latin typeface="Avenir Next LT Pro" panose="020B0504020202020204" pitchFamily="34" charset="0"/>
              </a:rPr>
              <a:t> </a:t>
            </a:r>
            <a:r>
              <a:rPr lang="en-US" sz="1600" b="0" i="0" dirty="0">
                <a:solidFill>
                  <a:srgbClr val="111111"/>
                </a:solidFill>
                <a:effectLst/>
                <a:latin typeface="Avenir Next LT Pro" panose="020B0504020202020204" pitchFamily="34" charset="0"/>
              </a:rPr>
              <a:t>to either better understand the data set or to predict future trends. </a:t>
            </a:r>
          </a:p>
          <a:p>
            <a:pPr marR="0" lvl="0" algn="just">
              <a:lnSpc>
                <a:spcPct val="100000"/>
              </a:lnSpc>
              <a:spcBef>
                <a:spcPts val="0"/>
              </a:spcBef>
              <a:spcAft>
                <a:spcPts val="0"/>
              </a:spcAft>
              <a:tabLst>
                <a:tab pos="457200" algn="l"/>
              </a:tabLst>
            </a:pPr>
            <a:endParaRPr lang="en-US" sz="1600" dirty="0">
              <a:solidFill>
                <a:srgbClr val="111111"/>
              </a:solidFill>
              <a:latin typeface="Avenir Next LT Pro" panose="020B0504020202020204" pitchFamily="34" charset="0"/>
              <a:ea typeface="PMingLiU" panose="02020500000000000000" pitchFamily="18" charset="-120"/>
            </a:endParaRPr>
          </a:p>
          <a:p>
            <a:pPr algn="just">
              <a:lnSpc>
                <a:spcPct val="100000"/>
              </a:lnSpc>
              <a:spcBef>
                <a:spcPts val="0"/>
              </a:spcBef>
              <a:tabLst>
                <a:tab pos="457200" algn="l"/>
              </a:tabLst>
            </a:pPr>
            <a:r>
              <a:rPr lang="en-US" sz="1600" b="0" i="0" dirty="0">
                <a:solidFill>
                  <a:srgbClr val="111111"/>
                </a:solidFill>
                <a:effectLst/>
                <a:latin typeface="Avenir Next LT Pro" panose="020B0504020202020204" pitchFamily="34" charset="0"/>
              </a:rPr>
              <a:t>They are widely used in technical analysis to forecast future security prices.</a:t>
            </a:r>
          </a:p>
          <a:p>
            <a:pPr marR="0" lvl="0" algn="just">
              <a:lnSpc>
                <a:spcPct val="100000"/>
              </a:lnSpc>
              <a:spcBef>
                <a:spcPts val="0"/>
              </a:spcBef>
              <a:spcAft>
                <a:spcPts val="0"/>
              </a:spcAft>
              <a:tabLst>
                <a:tab pos="457200" algn="l"/>
              </a:tabLst>
            </a:pPr>
            <a:endParaRPr lang="en-US" sz="1600" dirty="0">
              <a:solidFill>
                <a:srgbClr val="111111"/>
              </a:solidFill>
              <a:latin typeface="Avenir Next LT Pro" panose="020B0504020202020204" pitchFamily="34" charset="0"/>
              <a:ea typeface="PMingLiU" panose="02020500000000000000" pitchFamily="18" charset="-120"/>
            </a:endParaRPr>
          </a:p>
          <a:p>
            <a:pPr algn="just">
              <a:lnSpc>
                <a:spcPct val="100000"/>
              </a:lnSpc>
              <a:spcBef>
                <a:spcPts val="0"/>
              </a:spcBef>
              <a:tabLst>
                <a:tab pos="457200" algn="l"/>
              </a:tabLst>
            </a:pPr>
            <a:r>
              <a:rPr lang="en-US" sz="1600" b="0" i="0" dirty="0">
                <a:solidFill>
                  <a:srgbClr val="111111"/>
                </a:solidFill>
                <a:effectLst/>
                <a:latin typeface="Avenir Next LT Pro" panose="020B0504020202020204" pitchFamily="34" charset="0"/>
              </a:rPr>
              <a:t>Autoregressive models implicitly assume that the future will resemble the past.</a:t>
            </a:r>
          </a:p>
          <a:p>
            <a:pPr marR="0" lvl="0" algn="just">
              <a:lnSpc>
                <a:spcPct val="100000"/>
              </a:lnSpc>
              <a:spcBef>
                <a:spcPts val="0"/>
              </a:spcBef>
              <a:spcAft>
                <a:spcPts val="0"/>
              </a:spcAft>
              <a:tabLst>
                <a:tab pos="457200" algn="l"/>
              </a:tabLst>
            </a:pPr>
            <a:endParaRPr lang="en-US" sz="1600" dirty="0">
              <a:solidFill>
                <a:srgbClr val="111111"/>
              </a:solidFill>
              <a:latin typeface="Avenir Next LT Pro" panose="020B0504020202020204" pitchFamily="34" charset="0"/>
              <a:ea typeface="PMingLiU" panose="02020500000000000000" pitchFamily="18" charset="-120"/>
            </a:endParaRPr>
          </a:p>
          <a:p>
            <a:pPr marR="0" lvl="0" algn="just">
              <a:lnSpc>
                <a:spcPct val="100000"/>
              </a:lnSpc>
              <a:spcBef>
                <a:spcPts val="0"/>
              </a:spcBef>
              <a:spcAft>
                <a:spcPts val="0"/>
              </a:spcAft>
              <a:tabLst>
                <a:tab pos="457200" algn="l"/>
              </a:tabLst>
            </a:pPr>
            <a:r>
              <a:rPr lang="en-US" sz="1600" b="0" i="0" dirty="0">
                <a:solidFill>
                  <a:srgbClr val="111111"/>
                </a:solidFill>
                <a:effectLst/>
                <a:latin typeface="Avenir Next LT Pro" panose="020B0504020202020204" pitchFamily="34" charset="0"/>
              </a:rPr>
              <a:t>ARIMA forecasting is achieved by plugging in time series data for the variable of interest. Statistical software will identify the appropriate number of lags or amount of differencing to be applied to the data and check for stationarity. It will then output the results, which are often interpreted similarly to that of a multiple linear regression model.</a:t>
            </a:r>
            <a:endParaRPr lang="en-IN" sz="1600" dirty="0">
              <a:latin typeface="Avenir Next LT Pro" panose="020B0504020202020204" pitchFamily="34" charset="0"/>
              <a:ea typeface="PMingLiU" panose="02020500000000000000" pitchFamily="18" charset="-120"/>
            </a:endParaRPr>
          </a:p>
        </p:txBody>
      </p:sp>
      <p:sp>
        <p:nvSpPr>
          <p:cNvPr id="7" name="Oval 6">
            <a:extLst>
              <a:ext uri="{FF2B5EF4-FFF2-40B4-BE49-F238E27FC236}">
                <a16:creationId xmlns:a16="http://schemas.microsoft.com/office/drawing/2014/main" id="{4E762461-137D-4E03-B031-722572EDB9FB}"/>
              </a:ext>
            </a:extLst>
          </p:cNvPr>
          <p:cNvSpPr/>
          <p:nvPr/>
        </p:nvSpPr>
        <p:spPr>
          <a:xfrm>
            <a:off x="1527976" y="2712045"/>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FDE24678-CA5A-4EDA-A4A1-75CAA8D1DD9B}"/>
              </a:ext>
            </a:extLst>
          </p:cNvPr>
          <p:cNvSpPr/>
          <p:nvPr/>
        </p:nvSpPr>
        <p:spPr>
          <a:xfrm>
            <a:off x="1524000" y="3429000"/>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176AAB28-3927-468F-9C4A-2985C09AF43A}"/>
              </a:ext>
            </a:extLst>
          </p:cNvPr>
          <p:cNvSpPr/>
          <p:nvPr/>
        </p:nvSpPr>
        <p:spPr>
          <a:xfrm>
            <a:off x="1530835" y="3945376"/>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8D16CFA-5D86-486B-8ADC-A55200F664FE}"/>
              </a:ext>
            </a:extLst>
          </p:cNvPr>
          <p:cNvSpPr/>
          <p:nvPr/>
        </p:nvSpPr>
        <p:spPr>
          <a:xfrm>
            <a:off x="1530835" y="4428187"/>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605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Data Preparation</a:t>
            </a:r>
            <a:endParaRPr lang="en-IN" sz="2800" dirty="0">
              <a:solidFill>
                <a:schemeClr val="bg1">
                  <a:lumMod val="75000"/>
                </a:schemeClr>
              </a:solidFill>
              <a:latin typeface="Avenir Next LT Pro" panose="020B0504020202020204" pitchFamily="34" charset="0"/>
            </a:endParaRPr>
          </a:p>
        </p:txBody>
      </p:sp>
      <p:pic>
        <p:nvPicPr>
          <p:cNvPr id="3" name="Picture 2">
            <a:extLst>
              <a:ext uri="{FF2B5EF4-FFF2-40B4-BE49-F238E27FC236}">
                <a16:creationId xmlns:a16="http://schemas.microsoft.com/office/drawing/2014/main" id="{1D58DA97-F620-4062-9027-9972A82F1BDD}"/>
              </a:ext>
            </a:extLst>
          </p:cNvPr>
          <p:cNvPicPr>
            <a:picLocks noChangeAspect="1"/>
          </p:cNvPicPr>
          <p:nvPr/>
        </p:nvPicPr>
        <p:blipFill>
          <a:blip r:embed="rId2"/>
          <a:stretch>
            <a:fillRect/>
          </a:stretch>
        </p:blipFill>
        <p:spPr>
          <a:xfrm>
            <a:off x="1524000" y="2899258"/>
            <a:ext cx="5245957" cy="1052134"/>
          </a:xfrm>
          <a:prstGeom prst="rect">
            <a:avLst/>
          </a:prstGeom>
        </p:spPr>
      </p:pic>
      <p:pic>
        <p:nvPicPr>
          <p:cNvPr id="5" name="Picture 4">
            <a:extLst>
              <a:ext uri="{FF2B5EF4-FFF2-40B4-BE49-F238E27FC236}">
                <a16:creationId xmlns:a16="http://schemas.microsoft.com/office/drawing/2014/main" id="{4C792321-AFCE-4474-AB62-DA4898FE0D68}"/>
              </a:ext>
            </a:extLst>
          </p:cNvPr>
          <p:cNvPicPr>
            <a:picLocks noChangeAspect="1"/>
          </p:cNvPicPr>
          <p:nvPr/>
        </p:nvPicPr>
        <p:blipFill>
          <a:blip r:embed="rId3"/>
          <a:stretch>
            <a:fillRect/>
          </a:stretch>
        </p:blipFill>
        <p:spPr>
          <a:xfrm>
            <a:off x="1944414" y="4478332"/>
            <a:ext cx="4061463" cy="1052134"/>
          </a:xfrm>
          <a:prstGeom prst="rect">
            <a:avLst/>
          </a:prstGeom>
        </p:spPr>
      </p:pic>
      <p:pic>
        <p:nvPicPr>
          <p:cNvPr id="7" name="Picture 6">
            <a:extLst>
              <a:ext uri="{FF2B5EF4-FFF2-40B4-BE49-F238E27FC236}">
                <a16:creationId xmlns:a16="http://schemas.microsoft.com/office/drawing/2014/main" id="{65003B8E-EC52-4236-AE72-47B5CA6BE88C}"/>
              </a:ext>
            </a:extLst>
          </p:cNvPr>
          <p:cNvPicPr>
            <a:picLocks noChangeAspect="1"/>
          </p:cNvPicPr>
          <p:nvPr/>
        </p:nvPicPr>
        <p:blipFill>
          <a:blip r:embed="rId4"/>
          <a:stretch>
            <a:fillRect/>
          </a:stretch>
        </p:blipFill>
        <p:spPr>
          <a:xfrm>
            <a:off x="7856984" y="2820616"/>
            <a:ext cx="1917636" cy="3315431"/>
          </a:xfrm>
          <a:prstGeom prst="rect">
            <a:avLst/>
          </a:prstGeom>
        </p:spPr>
      </p:pic>
    </p:spTree>
    <p:extLst>
      <p:ext uri="{BB962C8B-B14F-4D97-AF65-F5344CB8AC3E}">
        <p14:creationId xmlns:p14="http://schemas.microsoft.com/office/powerpoint/2010/main" val="219738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Coal Dataset</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Production Dataset</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E9B93725-16E6-4A76-86CC-9EDC1268A771}"/>
              </a:ext>
            </a:extLst>
          </p:cNvPr>
          <p:cNvPicPr>
            <a:picLocks noChangeAspect="1"/>
          </p:cNvPicPr>
          <p:nvPr/>
        </p:nvPicPr>
        <p:blipFill rotWithShape="1">
          <a:blip r:embed="rId2"/>
          <a:srcRect t="1331"/>
          <a:stretch/>
        </p:blipFill>
        <p:spPr>
          <a:xfrm>
            <a:off x="1663430" y="2529191"/>
            <a:ext cx="9867576" cy="3551420"/>
          </a:xfrm>
          <a:prstGeom prst="rect">
            <a:avLst/>
          </a:prstGeom>
        </p:spPr>
      </p:pic>
    </p:spTree>
    <p:extLst>
      <p:ext uri="{BB962C8B-B14F-4D97-AF65-F5344CB8AC3E}">
        <p14:creationId xmlns:p14="http://schemas.microsoft.com/office/powerpoint/2010/main" val="4238763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Making the trends stationary</a:t>
            </a:r>
            <a:endParaRPr lang="en-IN" sz="2800" dirty="0">
              <a:solidFill>
                <a:schemeClr val="bg1">
                  <a:lumMod val="75000"/>
                </a:schemeClr>
              </a:solidFill>
              <a:latin typeface="Avenir Next LT Pro" panose="020B0504020202020204" pitchFamily="34" charset="0"/>
            </a:endParaRPr>
          </a:p>
        </p:txBody>
      </p:sp>
      <p:sp>
        <p:nvSpPr>
          <p:cNvPr id="4" name="Subtitle 2">
            <a:extLst>
              <a:ext uri="{FF2B5EF4-FFF2-40B4-BE49-F238E27FC236}">
                <a16:creationId xmlns:a16="http://schemas.microsoft.com/office/drawing/2014/main" id="{AD996EFE-0A8C-4EFF-B80F-58DA2C2838F5}"/>
              </a:ext>
            </a:extLst>
          </p:cNvPr>
          <p:cNvSpPr>
            <a:spLocks noGrp="1"/>
          </p:cNvSpPr>
          <p:nvPr>
            <p:ph type="subTitle" idx="1"/>
          </p:nvPr>
        </p:nvSpPr>
        <p:spPr>
          <a:xfrm>
            <a:off x="1524000" y="2623840"/>
            <a:ext cx="9514390" cy="1380602"/>
          </a:xfrm>
        </p:spPr>
        <p:txBody>
          <a:bodyPr>
            <a:normAutofit/>
          </a:bodyPr>
          <a:lstStyle/>
          <a:p>
            <a:pPr marR="0" lvl="0" algn="just">
              <a:lnSpc>
                <a:spcPct val="100000"/>
              </a:lnSpc>
              <a:spcBef>
                <a:spcPts val="0"/>
              </a:spcBef>
              <a:spcAft>
                <a:spcPts val="0"/>
              </a:spcAft>
              <a:tabLst>
                <a:tab pos="457200" algn="l"/>
              </a:tabLst>
            </a:pPr>
            <a:r>
              <a:rPr lang="en-IN" sz="1600" dirty="0">
                <a:solidFill>
                  <a:schemeClr val="accent1"/>
                </a:solidFill>
                <a:latin typeface="Avenir Next LT Pro" panose="020B0504020202020204" pitchFamily="34" charset="0"/>
                <a:ea typeface="PMingLiU" panose="02020500000000000000" pitchFamily="18" charset="-120"/>
              </a:rPr>
              <a:t>Rolling Mean &amp; Rolling Standard Deviation</a:t>
            </a:r>
            <a:r>
              <a:rPr lang="en-IN" sz="1600" dirty="0">
                <a:latin typeface="Avenir Next LT Pro" panose="020B0504020202020204" pitchFamily="34" charset="0"/>
                <a:ea typeface="PMingLiU" panose="02020500000000000000" pitchFamily="18" charset="-120"/>
              </a:rPr>
              <a:t> used to check for trend stationarity.</a:t>
            </a:r>
          </a:p>
          <a:p>
            <a:pPr marR="0" lvl="0" algn="just">
              <a:lnSpc>
                <a:spcPct val="100000"/>
              </a:lnSpc>
              <a:spcBef>
                <a:spcPts val="0"/>
              </a:spcBef>
              <a:spcAft>
                <a:spcPts val="0"/>
              </a:spcAft>
              <a:tabLst>
                <a:tab pos="457200" algn="l"/>
              </a:tabLst>
            </a:pPr>
            <a:endParaRPr lang="en-IN" sz="1600" dirty="0">
              <a:latin typeface="Avenir Next LT Pro" panose="020B0504020202020204" pitchFamily="34" charset="0"/>
              <a:ea typeface="PMingLiU" panose="02020500000000000000" pitchFamily="18" charset="-120"/>
            </a:endParaRPr>
          </a:p>
          <a:p>
            <a:pPr marR="0" lvl="0" algn="just">
              <a:lnSpc>
                <a:spcPct val="100000"/>
              </a:lnSpc>
              <a:spcBef>
                <a:spcPts val="0"/>
              </a:spcBef>
              <a:spcAft>
                <a:spcPts val="0"/>
              </a:spcAft>
              <a:tabLst>
                <a:tab pos="457200" algn="l"/>
              </a:tabLst>
            </a:pPr>
            <a:r>
              <a:rPr lang="en-IN" sz="1600" dirty="0">
                <a:solidFill>
                  <a:schemeClr val="accent1"/>
                </a:solidFill>
                <a:latin typeface="Avenir Next LT Pro" panose="020B0504020202020204" pitchFamily="34" charset="0"/>
                <a:ea typeface="PMingLiU" panose="02020500000000000000" pitchFamily="18" charset="-120"/>
              </a:rPr>
              <a:t>ADF Statistic </a:t>
            </a:r>
            <a:r>
              <a:rPr lang="en-IN" sz="1600" dirty="0">
                <a:latin typeface="Avenir Next LT Pro" panose="020B0504020202020204" pitchFamily="34" charset="0"/>
                <a:ea typeface="PMingLiU" panose="02020500000000000000" pitchFamily="18" charset="-120"/>
              </a:rPr>
              <a:t>- </a:t>
            </a:r>
            <a:r>
              <a:rPr lang="en-US" sz="1600" i="0" dirty="0">
                <a:solidFill>
                  <a:srgbClr val="000000"/>
                </a:solidFill>
                <a:effectLst/>
                <a:latin typeface="Avenir Next LT Pro" panose="020B0504020202020204" pitchFamily="34" charset="0"/>
              </a:rPr>
              <a:t>The time series is considered stationary if the p-value is low (according to the null hypothesis) and the critical values at 1%, 5%, 10% confidence intervals are as close as possible to the ADF Statistics</a:t>
            </a:r>
            <a:endParaRPr lang="en-IN" sz="1600" dirty="0">
              <a:latin typeface="Avenir Next LT Pro" panose="020B0504020202020204" pitchFamily="34" charset="0"/>
              <a:ea typeface="PMingLiU" panose="02020500000000000000" pitchFamily="18" charset="-120"/>
            </a:endParaRPr>
          </a:p>
          <a:p>
            <a:pPr marR="0" lvl="0" algn="just">
              <a:lnSpc>
                <a:spcPct val="100000"/>
              </a:lnSpc>
              <a:spcBef>
                <a:spcPts val="0"/>
              </a:spcBef>
              <a:spcAft>
                <a:spcPts val="0"/>
              </a:spcAft>
              <a:tabLst>
                <a:tab pos="457200" algn="l"/>
              </a:tabLst>
            </a:pPr>
            <a:endParaRPr lang="en-IN" sz="1600" dirty="0">
              <a:latin typeface="Avenir Next LT Pro" panose="020B0504020202020204" pitchFamily="34" charset="0"/>
              <a:ea typeface="PMingLiU" panose="02020500000000000000" pitchFamily="18" charset="-120"/>
            </a:endParaRPr>
          </a:p>
        </p:txBody>
      </p:sp>
      <p:pic>
        <p:nvPicPr>
          <p:cNvPr id="3" name="Picture 2">
            <a:extLst>
              <a:ext uri="{FF2B5EF4-FFF2-40B4-BE49-F238E27FC236}">
                <a16:creationId xmlns:a16="http://schemas.microsoft.com/office/drawing/2014/main" id="{F116024C-41FC-4F27-A59B-2479B305D313}"/>
              </a:ext>
            </a:extLst>
          </p:cNvPr>
          <p:cNvPicPr>
            <a:picLocks noChangeAspect="1"/>
          </p:cNvPicPr>
          <p:nvPr/>
        </p:nvPicPr>
        <p:blipFill rotWithShape="1">
          <a:blip r:embed="rId2"/>
          <a:srcRect r="5559" b="-288"/>
          <a:stretch/>
        </p:blipFill>
        <p:spPr>
          <a:xfrm>
            <a:off x="802679" y="4197516"/>
            <a:ext cx="5487786" cy="783530"/>
          </a:xfrm>
          <a:prstGeom prst="rect">
            <a:avLst/>
          </a:prstGeom>
        </p:spPr>
      </p:pic>
      <p:pic>
        <p:nvPicPr>
          <p:cNvPr id="6" name="Picture 5">
            <a:extLst>
              <a:ext uri="{FF2B5EF4-FFF2-40B4-BE49-F238E27FC236}">
                <a16:creationId xmlns:a16="http://schemas.microsoft.com/office/drawing/2014/main" id="{58250505-57DF-4673-9616-730F6786A67F}"/>
              </a:ext>
            </a:extLst>
          </p:cNvPr>
          <p:cNvPicPr>
            <a:picLocks noChangeAspect="1"/>
          </p:cNvPicPr>
          <p:nvPr/>
        </p:nvPicPr>
        <p:blipFill>
          <a:blip r:embed="rId3"/>
          <a:stretch>
            <a:fillRect/>
          </a:stretch>
        </p:blipFill>
        <p:spPr>
          <a:xfrm>
            <a:off x="6466390" y="4177474"/>
            <a:ext cx="4792223" cy="774231"/>
          </a:xfrm>
          <a:prstGeom prst="rect">
            <a:avLst/>
          </a:prstGeom>
        </p:spPr>
      </p:pic>
      <p:pic>
        <p:nvPicPr>
          <p:cNvPr id="8" name="Picture 7">
            <a:extLst>
              <a:ext uri="{FF2B5EF4-FFF2-40B4-BE49-F238E27FC236}">
                <a16:creationId xmlns:a16="http://schemas.microsoft.com/office/drawing/2014/main" id="{7601C0D8-5924-49E5-94E8-F7F867F0C7A7}"/>
              </a:ext>
            </a:extLst>
          </p:cNvPr>
          <p:cNvPicPr>
            <a:picLocks noChangeAspect="1"/>
          </p:cNvPicPr>
          <p:nvPr/>
        </p:nvPicPr>
        <p:blipFill rotWithShape="1">
          <a:blip r:embed="rId4"/>
          <a:srcRect r="11778"/>
          <a:stretch/>
        </p:blipFill>
        <p:spPr>
          <a:xfrm>
            <a:off x="818422" y="5237181"/>
            <a:ext cx="5487786" cy="673877"/>
          </a:xfrm>
          <a:prstGeom prst="rect">
            <a:avLst/>
          </a:prstGeom>
        </p:spPr>
      </p:pic>
      <p:pic>
        <p:nvPicPr>
          <p:cNvPr id="10" name="Picture 9">
            <a:extLst>
              <a:ext uri="{FF2B5EF4-FFF2-40B4-BE49-F238E27FC236}">
                <a16:creationId xmlns:a16="http://schemas.microsoft.com/office/drawing/2014/main" id="{8AE0DC57-1F4D-4778-9881-0B45A9F3766D}"/>
              </a:ext>
            </a:extLst>
          </p:cNvPr>
          <p:cNvPicPr>
            <a:picLocks noChangeAspect="1"/>
          </p:cNvPicPr>
          <p:nvPr/>
        </p:nvPicPr>
        <p:blipFill rotWithShape="1">
          <a:blip r:embed="rId5"/>
          <a:srcRect r="22168" b="5721"/>
          <a:stretch/>
        </p:blipFill>
        <p:spPr>
          <a:xfrm>
            <a:off x="6466390" y="5245064"/>
            <a:ext cx="5185408" cy="477819"/>
          </a:xfrm>
          <a:prstGeom prst="rect">
            <a:avLst/>
          </a:prstGeom>
        </p:spPr>
      </p:pic>
      <p:sp>
        <p:nvSpPr>
          <p:cNvPr id="15" name="Oval 14">
            <a:extLst>
              <a:ext uri="{FF2B5EF4-FFF2-40B4-BE49-F238E27FC236}">
                <a16:creationId xmlns:a16="http://schemas.microsoft.com/office/drawing/2014/main" id="{FEE3FEF7-16F2-4FEC-B68E-1A44DAFEA13F}"/>
              </a:ext>
            </a:extLst>
          </p:cNvPr>
          <p:cNvSpPr/>
          <p:nvPr/>
        </p:nvSpPr>
        <p:spPr>
          <a:xfrm>
            <a:off x="1318357" y="2752685"/>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28F4AF78-62FA-447E-9616-E7ABB29728D2}"/>
              </a:ext>
            </a:extLst>
          </p:cNvPr>
          <p:cNvSpPr/>
          <p:nvPr/>
        </p:nvSpPr>
        <p:spPr>
          <a:xfrm>
            <a:off x="1318357" y="3263996"/>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94123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Calculating the First Difference &amp; forecasting values</a:t>
            </a:r>
            <a:endParaRPr lang="en-IN" sz="2800" dirty="0">
              <a:solidFill>
                <a:schemeClr val="bg1">
                  <a:lumMod val="75000"/>
                </a:schemeClr>
              </a:solidFill>
              <a:latin typeface="Avenir Next LT Pro" panose="020B0504020202020204" pitchFamily="34" charset="0"/>
            </a:endParaRPr>
          </a:p>
        </p:txBody>
      </p:sp>
      <p:sp>
        <p:nvSpPr>
          <p:cNvPr id="4" name="Subtitle 2">
            <a:extLst>
              <a:ext uri="{FF2B5EF4-FFF2-40B4-BE49-F238E27FC236}">
                <a16:creationId xmlns:a16="http://schemas.microsoft.com/office/drawing/2014/main" id="{4EB6C602-CBF2-46D4-A139-EC1129200A02}"/>
              </a:ext>
            </a:extLst>
          </p:cNvPr>
          <p:cNvSpPr>
            <a:spLocks noGrp="1"/>
          </p:cNvSpPr>
          <p:nvPr>
            <p:ph type="subTitle" idx="1"/>
          </p:nvPr>
        </p:nvSpPr>
        <p:spPr>
          <a:xfrm>
            <a:off x="1524000" y="2623839"/>
            <a:ext cx="5806966" cy="2468423"/>
          </a:xfrm>
        </p:spPr>
        <p:txBody>
          <a:bodyPr>
            <a:normAutofit lnSpcReduction="10000"/>
          </a:bodyPr>
          <a:lstStyle/>
          <a:p>
            <a:pPr marR="0" lvl="0" algn="just">
              <a:lnSpc>
                <a:spcPct val="150000"/>
              </a:lnSpc>
              <a:spcBef>
                <a:spcPts val="0"/>
              </a:spcBef>
              <a:spcAft>
                <a:spcPts val="0"/>
              </a:spcAft>
              <a:tabLst>
                <a:tab pos="457200" algn="l"/>
              </a:tabLst>
            </a:pPr>
            <a:r>
              <a:rPr lang="en-US" sz="1400" i="0" dirty="0">
                <a:solidFill>
                  <a:srgbClr val="000000"/>
                </a:solidFill>
                <a:effectLst/>
                <a:latin typeface="Avenir Next LT Pro" panose="020B0504020202020204" pitchFamily="34" charset="0"/>
              </a:rPr>
              <a:t>Depending on the formula that gives best ADF Statistic </a:t>
            </a:r>
            <a:r>
              <a:rPr lang="en-US" sz="1400" i="0" dirty="0">
                <a:solidFill>
                  <a:srgbClr val="000000"/>
                </a:solidFill>
                <a:effectLst/>
                <a:latin typeface="Avenir Next LT Pro" panose="020B0504020202020204" pitchFamily="34" charset="0"/>
                <a:sym typeface="Wingdings" panose="05000000000000000000" pitchFamily="2" charset="2"/>
              </a:rPr>
              <a:t> First Difference is calculated</a:t>
            </a:r>
          </a:p>
          <a:p>
            <a:pPr marR="0" lvl="0" algn="just">
              <a:lnSpc>
                <a:spcPct val="150000"/>
              </a:lnSpc>
              <a:spcBef>
                <a:spcPts val="0"/>
              </a:spcBef>
              <a:spcAft>
                <a:spcPts val="0"/>
              </a:spcAft>
              <a:tabLst>
                <a:tab pos="457200" algn="l"/>
              </a:tabLst>
            </a:pPr>
            <a:endParaRPr lang="en-US" sz="1400" dirty="0">
              <a:solidFill>
                <a:srgbClr val="000000"/>
              </a:solidFill>
              <a:latin typeface="Avenir Next LT Pro" panose="020B0504020202020204" pitchFamily="34" charset="0"/>
              <a:ea typeface="PMingLiU" panose="02020500000000000000" pitchFamily="18" charset="-120"/>
              <a:sym typeface="Wingdings" panose="05000000000000000000" pitchFamily="2" charset="2"/>
            </a:endParaRPr>
          </a:p>
          <a:p>
            <a:pPr marR="0" lvl="0" algn="just">
              <a:lnSpc>
                <a:spcPct val="150000"/>
              </a:lnSpc>
              <a:spcBef>
                <a:spcPts val="0"/>
              </a:spcBef>
              <a:spcAft>
                <a:spcPts val="0"/>
              </a:spcAft>
              <a:tabLst>
                <a:tab pos="457200" algn="l"/>
              </a:tabLst>
            </a:pPr>
            <a:r>
              <a:rPr lang="en-US" sz="1400" dirty="0" err="1">
                <a:solidFill>
                  <a:schemeClr val="accent1"/>
                </a:solidFill>
                <a:latin typeface="Avenir Next LT Pro" panose="020B0504020202020204" pitchFamily="34" charset="0"/>
                <a:ea typeface="PMingLiU" panose="02020500000000000000" pitchFamily="18" charset="-120"/>
                <a:sym typeface="Wingdings" panose="05000000000000000000" pitchFamily="2" charset="2"/>
              </a:rPr>
              <a:t>AutoCorrelation</a:t>
            </a:r>
            <a:r>
              <a:rPr lang="en-US" sz="1400" dirty="0">
                <a:solidFill>
                  <a:schemeClr val="accent1"/>
                </a:solidFill>
                <a:latin typeface="Avenir Next LT Pro" panose="020B0504020202020204" pitchFamily="34" charset="0"/>
                <a:ea typeface="PMingLiU" panose="02020500000000000000" pitchFamily="18" charset="-120"/>
                <a:sym typeface="Wingdings" panose="05000000000000000000" pitchFamily="2" charset="2"/>
              </a:rPr>
              <a:t> &amp; Partial Autocorrelation </a:t>
            </a:r>
            <a:r>
              <a:rPr lang="en-US" sz="1400" dirty="0">
                <a:solidFill>
                  <a:srgbClr val="000000"/>
                </a:solidFill>
                <a:latin typeface="Avenir Next LT Pro" panose="020B0504020202020204" pitchFamily="34" charset="0"/>
                <a:ea typeface="PMingLiU" panose="02020500000000000000" pitchFamily="18" charset="-120"/>
                <a:sym typeface="Wingdings" panose="05000000000000000000" pitchFamily="2" charset="2"/>
              </a:rPr>
              <a:t>plots – Help determine AR and MA orders.</a:t>
            </a:r>
          </a:p>
          <a:p>
            <a:pPr marR="0" lvl="0" algn="just">
              <a:lnSpc>
                <a:spcPct val="150000"/>
              </a:lnSpc>
              <a:spcBef>
                <a:spcPts val="0"/>
              </a:spcBef>
              <a:spcAft>
                <a:spcPts val="0"/>
              </a:spcAft>
              <a:tabLst>
                <a:tab pos="457200" algn="l"/>
              </a:tabLst>
            </a:pPr>
            <a:endParaRPr lang="en-US" sz="1400" dirty="0">
              <a:solidFill>
                <a:srgbClr val="000000"/>
              </a:solidFill>
              <a:latin typeface="Avenir Next LT Pro" panose="020B0504020202020204" pitchFamily="34" charset="0"/>
              <a:ea typeface="PMingLiU" panose="02020500000000000000" pitchFamily="18" charset="-120"/>
              <a:sym typeface="Wingdings" panose="05000000000000000000" pitchFamily="2" charset="2"/>
            </a:endParaRPr>
          </a:p>
          <a:p>
            <a:pPr marR="0" lvl="0" algn="just">
              <a:lnSpc>
                <a:spcPct val="150000"/>
              </a:lnSpc>
              <a:spcBef>
                <a:spcPts val="0"/>
              </a:spcBef>
              <a:spcAft>
                <a:spcPts val="0"/>
              </a:spcAft>
              <a:tabLst>
                <a:tab pos="457200" algn="l"/>
              </a:tabLst>
            </a:pPr>
            <a:r>
              <a:rPr lang="en-IN" sz="1400" dirty="0">
                <a:latin typeface="Avenir Next LT Pro" panose="020B0504020202020204" pitchFamily="34" charset="0"/>
                <a:ea typeface="PMingLiU" panose="02020500000000000000" pitchFamily="18" charset="-120"/>
              </a:rPr>
              <a:t>Forecast Accuracy measurement – </a:t>
            </a:r>
            <a:r>
              <a:rPr lang="en-IN" sz="1400" dirty="0">
                <a:solidFill>
                  <a:schemeClr val="accent1"/>
                </a:solidFill>
                <a:latin typeface="Avenir Next LT Pro" panose="020B0504020202020204" pitchFamily="34" charset="0"/>
                <a:ea typeface="PMingLiU" panose="02020500000000000000" pitchFamily="18" charset="-120"/>
              </a:rPr>
              <a:t>MAPE</a:t>
            </a:r>
            <a:r>
              <a:rPr lang="en-IN" sz="1400" dirty="0">
                <a:latin typeface="Avenir Next LT Pro" panose="020B0504020202020204" pitchFamily="34" charset="0"/>
                <a:ea typeface="PMingLiU" panose="02020500000000000000" pitchFamily="18" charset="-120"/>
              </a:rPr>
              <a:t> [Mean Absolute Percentage Error]</a:t>
            </a:r>
          </a:p>
        </p:txBody>
      </p:sp>
      <p:pic>
        <p:nvPicPr>
          <p:cNvPr id="3" name="Picture 2">
            <a:extLst>
              <a:ext uri="{FF2B5EF4-FFF2-40B4-BE49-F238E27FC236}">
                <a16:creationId xmlns:a16="http://schemas.microsoft.com/office/drawing/2014/main" id="{E203F299-E22F-4751-B13B-B7A62B91386E}"/>
              </a:ext>
            </a:extLst>
          </p:cNvPr>
          <p:cNvPicPr>
            <a:picLocks noChangeAspect="1"/>
          </p:cNvPicPr>
          <p:nvPr/>
        </p:nvPicPr>
        <p:blipFill>
          <a:blip r:embed="rId2"/>
          <a:stretch>
            <a:fillRect/>
          </a:stretch>
        </p:blipFill>
        <p:spPr>
          <a:xfrm>
            <a:off x="704192" y="5365295"/>
            <a:ext cx="4239217" cy="838317"/>
          </a:xfrm>
          <a:prstGeom prst="rect">
            <a:avLst/>
          </a:prstGeom>
        </p:spPr>
      </p:pic>
      <p:pic>
        <p:nvPicPr>
          <p:cNvPr id="6" name="Picture 5">
            <a:extLst>
              <a:ext uri="{FF2B5EF4-FFF2-40B4-BE49-F238E27FC236}">
                <a16:creationId xmlns:a16="http://schemas.microsoft.com/office/drawing/2014/main" id="{297D12E5-9720-4BC9-956D-5799CBF55315}"/>
              </a:ext>
            </a:extLst>
          </p:cNvPr>
          <p:cNvPicPr>
            <a:picLocks noChangeAspect="1"/>
          </p:cNvPicPr>
          <p:nvPr/>
        </p:nvPicPr>
        <p:blipFill>
          <a:blip r:embed="rId3"/>
          <a:stretch>
            <a:fillRect/>
          </a:stretch>
        </p:blipFill>
        <p:spPr>
          <a:xfrm>
            <a:off x="5212686" y="5319009"/>
            <a:ext cx="6543135" cy="838317"/>
          </a:xfrm>
          <a:prstGeom prst="rect">
            <a:avLst/>
          </a:prstGeom>
        </p:spPr>
      </p:pic>
      <p:pic>
        <p:nvPicPr>
          <p:cNvPr id="8" name="Picture 7">
            <a:extLst>
              <a:ext uri="{FF2B5EF4-FFF2-40B4-BE49-F238E27FC236}">
                <a16:creationId xmlns:a16="http://schemas.microsoft.com/office/drawing/2014/main" id="{5CAB09AC-06C4-400C-8611-5DCBE319AE47}"/>
              </a:ext>
            </a:extLst>
          </p:cNvPr>
          <p:cNvPicPr>
            <a:picLocks noChangeAspect="1"/>
          </p:cNvPicPr>
          <p:nvPr/>
        </p:nvPicPr>
        <p:blipFill>
          <a:blip r:embed="rId4"/>
          <a:stretch>
            <a:fillRect/>
          </a:stretch>
        </p:blipFill>
        <p:spPr>
          <a:xfrm>
            <a:off x="7610014" y="2724138"/>
            <a:ext cx="3905327" cy="1975407"/>
          </a:xfrm>
          <a:prstGeom prst="rect">
            <a:avLst/>
          </a:prstGeom>
        </p:spPr>
      </p:pic>
      <p:sp>
        <p:nvSpPr>
          <p:cNvPr id="11" name="Oval 10">
            <a:extLst>
              <a:ext uri="{FF2B5EF4-FFF2-40B4-BE49-F238E27FC236}">
                <a16:creationId xmlns:a16="http://schemas.microsoft.com/office/drawing/2014/main" id="{B2D77A38-8C67-44C3-8BEA-6EF8DEEFDD88}"/>
              </a:ext>
            </a:extLst>
          </p:cNvPr>
          <p:cNvSpPr/>
          <p:nvPr/>
        </p:nvSpPr>
        <p:spPr>
          <a:xfrm>
            <a:off x="1281822" y="2767925"/>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FA26671-CDCA-4695-81EE-97861AB5805C}"/>
              </a:ext>
            </a:extLst>
          </p:cNvPr>
          <p:cNvSpPr/>
          <p:nvPr/>
        </p:nvSpPr>
        <p:spPr>
          <a:xfrm>
            <a:off x="1281822" y="3661697"/>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99C83039-C72A-4263-8AE3-57F4D99D777D}"/>
              </a:ext>
            </a:extLst>
          </p:cNvPr>
          <p:cNvSpPr/>
          <p:nvPr/>
        </p:nvSpPr>
        <p:spPr>
          <a:xfrm>
            <a:off x="1281822" y="4539102"/>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5659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Model Analysis – Production Dataset</a:t>
            </a:r>
            <a:endParaRPr lang="en-IN" sz="2800" dirty="0">
              <a:solidFill>
                <a:schemeClr val="bg1">
                  <a:lumMod val="75000"/>
                </a:schemeClr>
              </a:solidFill>
              <a:latin typeface="Avenir Next LT Pro" panose="020B0504020202020204" pitchFamily="34" charset="0"/>
            </a:endParaRPr>
          </a:p>
        </p:txBody>
      </p:sp>
      <p:pic>
        <p:nvPicPr>
          <p:cNvPr id="9" name="Picture 8">
            <a:extLst>
              <a:ext uri="{FF2B5EF4-FFF2-40B4-BE49-F238E27FC236}">
                <a16:creationId xmlns:a16="http://schemas.microsoft.com/office/drawing/2014/main" id="{35A7FE63-D36B-446F-A8A1-E8ABD1B19C58}"/>
              </a:ext>
            </a:extLst>
          </p:cNvPr>
          <p:cNvPicPr>
            <a:picLocks noChangeAspect="1"/>
          </p:cNvPicPr>
          <p:nvPr/>
        </p:nvPicPr>
        <p:blipFill>
          <a:blip r:embed="rId2"/>
          <a:stretch>
            <a:fillRect/>
          </a:stretch>
        </p:blipFill>
        <p:spPr>
          <a:xfrm>
            <a:off x="1524000" y="2343322"/>
            <a:ext cx="2746696" cy="1777274"/>
          </a:xfrm>
          <a:prstGeom prst="rect">
            <a:avLst/>
          </a:prstGeom>
        </p:spPr>
      </p:pic>
      <p:pic>
        <p:nvPicPr>
          <p:cNvPr id="11" name="Picture 10">
            <a:extLst>
              <a:ext uri="{FF2B5EF4-FFF2-40B4-BE49-F238E27FC236}">
                <a16:creationId xmlns:a16="http://schemas.microsoft.com/office/drawing/2014/main" id="{AFE402C3-E9E6-4C54-9F91-9F741BF97F7A}"/>
              </a:ext>
            </a:extLst>
          </p:cNvPr>
          <p:cNvPicPr>
            <a:picLocks noChangeAspect="1"/>
          </p:cNvPicPr>
          <p:nvPr/>
        </p:nvPicPr>
        <p:blipFill>
          <a:blip r:embed="rId3"/>
          <a:stretch>
            <a:fillRect/>
          </a:stretch>
        </p:blipFill>
        <p:spPr>
          <a:xfrm>
            <a:off x="1524001" y="4137642"/>
            <a:ext cx="2746695" cy="261590"/>
          </a:xfrm>
          <a:prstGeom prst="rect">
            <a:avLst/>
          </a:prstGeom>
        </p:spPr>
      </p:pic>
      <p:pic>
        <p:nvPicPr>
          <p:cNvPr id="15" name="Picture 14">
            <a:extLst>
              <a:ext uri="{FF2B5EF4-FFF2-40B4-BE49-F238E27FC236}">
                <a16:creationId xmlns:a16="http://schemas.microsoft.com/office/drawing/2014/main" id="{18C939B9-42D2-4F23-A7BC-EAA0230E9DA5}"/>
              </a:ext>
            </a:extLst>
          </p:cNvPr>
          <p:cNvPicPr>
            <a:picLocks noChangeAspect="1"/>
          </p:cNvPicPr>
          <p:nvPr/>
        </p:nvPicPr>
        <p:blipFill>
          <a:blip r:embed="rId4"/>
          <a:stretch>
            <a:fillRect/>
          </a:stretch>
        </p:blipFill>
        <p:spPr>
          <a:xfrm>
            <a:off x="4834758" y="2343322"/>
            <a:ext cx="2746695" cy="1783417"/>
          </a:xfrm>
          <a:prstGeom prst="rect">
            <a:avLst/>
          </a:prstGeom>
        </p:spPr>
      </p:pic>
      <p:pic>
        <p:nvPicPr>
          <p:cNvPr id="17" name="Picture 16">
            <a:extLst>
              <a:ext uri="{FF2B5EF4-FFF2-40B4-BE49-F238E27FC236}">
                <a16:creationId xmlns:a16="http://schemas.microsoft.com/office/drawing/2014/main" id="{2DB9CC3E-8841-4BF9-BA5F-1098825495D3}"/>
              </a:ext>
            </a:extLst>
          </p:cNvPr>
          <p:cNvPicPr>
            <a:picLocks noChangeAspect="1"/>
          </p:cNvPicPr>
          <p:nvPr/>
        </p:nvPicPr>
        <p:blipFill>
          <a:blip r:embed="rId5"/>
          <a:stretch>
            <a:fillRect/>
          </a:stretch>
        </p:blipFill>
        <p:spPr>
          <a:xfrm>
            <a:off x="4834758" y="4120596"/>
            <a:ext cx="2746696" cy="233761"/>
          </a:xfrm>
          <a:prstGeom prst="rect">
            <a:avLst/>
          </a:prstGeom>
        </p:spPr>
      </p:pic>
      <p:pic>
        <p:nvPicPr>
          <p:cNvPr id="21" name="Picture 20">
            <a:extLst>
              <a:ext uri="{FF2B5EF4-FFF2-40B4-BE49-F238E27FC236}">
                <a16:creationId xmlns:a16="http://schemas.microsoft.com/office/drawing/2014/main" id="{139385AD-8C47-4356-840F-2A95EEBEB011}"/>
              </a:ext>
            </a:extLst>
          </p:cNvPr>
          <p:cNvPicPr>
            <a:picLocks noChangeAspect="1"/>
          </p:cNvPicPr>
          <p:nvPr/>
        </p:nvPicPr>
        <p:blipFill>
          <a:blip r:embed="rId6"/>
          <a:stretch>
            <a:fillRect/>
          </a:stretch>
        </p:blipFill>
        <p:spPr>
          <a:xfrm>
            <a:off x="8163433" y="2379669"/>
            <a:ext cx="2698560" cy="1799040"/>
          </a:xfrm>
          <a:prstGeom prst="rect">
            <a:avLst/>
          </a:prstGeom>
        </p:spPr>
      </p:pic>
      <p:pic>
        <p:nvPicPr>
          <p:cNvPr id="23" name="Picture 22">
            <a:extLst>
              <a:ext uri="{FF2B5EF4-FFF2-40B4-BE49-F238E27FC236}">
                <a16:creationId xmlns:a16="http://schemas.microsoft.com/office/drawing/2014/main" id="{B70764AD-9061-4A43-976B-AAAB80A11378}"/>
              </a:ext>
            </a:extLst>
          </p:cNvPr>
          <p:cNvPicPr>
            <a:picLocks noChangeAspect="1"/>
          </p:cNvPicPr>
          <p:nvPr/>
        </p:nvPicPr>
        <p:blipFill>
          <a:blip r:embed="rId7"/>
          <a:stretch>
            <a:fillRect/>
          </a:stretch>
        </p:blipFill>
        <p:spPr>
          <a:xfrm>
            <a:off x="8163433" y="4169114"/>
            <a:ext cx="2746695" cy="185243"/>
          </a:xfrm>
          <a:prstGeom prst="rect">
            <a:avLst/>
          </a:prstGeom>
        </p:spPr>
      </p:pic>
      <p:pic>
        <p:nvPicPr>
          <p:cNvPr id="25" name="Picture 24">
            <a:extLst>
              <a:ext uri="{FF2B5EF4-FFF2-40B4-BE49-F238E27FC236}">
                <a16:creationId xmlns:a16="http://schemas.microsoft.com/office/drawing/2014/main" id="{9D2068A0-2E9D-4B1A-8505-10041E9031F8}"/>
              </a:ext>
            </a:extLst>
          </p:cNvPr>
          <p:cNvPicPr>
            <a:picLocks noChangeAspect="1"/>
          </p:cNvPicPr>
          <p:nvPr/>
        </p:nvPicPr>
        <p:blipFill>
          <a:blip r:embed="rId8"/>
          <a:stretch>
            <a:fillRect/>
          </a:stretch>
        </p:blipFill>
        <p:spPr>
          <a:xfrm>
            <a:off x="1535854" y="4549978"/>
            <a:ext cx="2782914" cy="1783417"/>
          </a:xfrm>
          <a:prstGeom prst="rect">
            <a:avLst/>
          </a:prstGeom>
        </p:spPr>
      </p:pic>
      <p:pic>
        <p:nvPicPr>
          <p:cNvPr id="27" name="Picture 26">
            <a:extLst>
              <a:ext uri="{FF2B5EF4-FFF2-40B4-BE49-F238E27FC236}">
                <a16:creationId xmlns:a16="http://schemas.microsoft.com/office/drawing/2014/main" id="{C74C06A8-B57B-42BB-BDC7-85EC464186AE}"/>
              </a:ext>
            </a:extLst>
          </p:cNvPr>
          <p:cNvPicPr>
            <a:picLocks noChangeAspect="1"/>
          </p:cNvPicPr>
          <p:nvPr/>
        </p:nvPicPr>
        <p:blipFill>
          <a:blip r:embed="rId9"/>
          <a:stretch>
            <a:fillRect/>
          </a:stretch>
        </p:blipFill>
        <p:spPr>
          <a:xfrm>
            <a:off x="1535854" y="6434977"/>
            <a:ext cx="2932272" cy="149460"/>
          </a:xfrm>
          <a:prstGeom prst="rect">
            <a:avLst/>
          </a:prstGeom>
        </p:spPr>
      </p:pic>
      <p:pic>
        <p:nvPicPr>
          <p:cNvPr id="29" name="Picture 28">
            <a:extLst>
              <a:ext uri="{FF2B5EF4-FFF2-40B4-BE49-F238E27FC236}">
                <a16:creationId xmlns:a16="http://schemas.microsoft.com/office/drawing/2014/main" id="{6F9A4CD7-CAEF-4C76-B3DF-EB8F1F52BAD3}"/>
              </a:ext>
            </a:extLst>
          </p:cNvPr>
          <p:cNvPicPr>
            <a:picLocks noChangeAspect="1"/>
          </p:cNvPicPr>
          <p:nvPr/>
        </p:nvPicPr>
        <p:blipFill>
          <a:blip r:embed="rId10"/>
          <a:stretch>
            <a:fillRect/>
          </a:stretch>
        </p:blipFill>
        <p:spPr>
          <a:xfrm>
            <a:off x="8070515" y="4487056"/>
            <a:ext cx="2791478" cy="1799040"/>
          </a:xfrm>
          <a:prstGeom prst="rect">
            <a:avLst/>
          </a:prstGeom>
        </p:spPr>
      </p:pic>
      <p:pic>
        <p:nvPicPr>
          <p:cNvPr id="31" name="Picture 30">
            <a:extLst>
              <a:ext uri="{FF2B5EF4-FFF2-40B4-BE49-F238E27FC236}">
                <a16:creationId xmlns:a16="http://schemas.microsoft.com/office/drawing/2014/main" id="{7CD63A74-EA94-4224-A6FD-11C520B537D3}"/>
              </a:ext>
            </a:extLst>
          </p:cNvPr>
          <p:cNvPicPr>
            <a:picLocks noChangeAspect="1"/>
          </p:cNvPicPr>
          <p:nvPr/>
        </p:nvPicPr>
        <p:blipFill>
          <a:blip r:embed="rId11"/>
          <a:stretch>
            <a:fillRect/>
          </a:stretch>
        </p:blipFill>
        <p:spPr>
          <a:xfrm>
            <a:off x="8235233" y="6418795"/>
            <a:ext cx="2603094" cy="149460"/>
          </a:xfrm>
          <a:prstGeom prst="rect">
            <a:avLst/>
          </a:prstGeom>
        </p:spPr>
      </p:pic>
      <p:pic>
        <p:nvPicPr>
          <p:cNvPr id="33" name="Picture 32">
            <a:extLst>
              <a:ext uri="{FF2B5EF4-FFF2-40B4-BE49-F238E27FC236}">
                <a16:creationId xmlns:a16="http://schemas.microsoft.com/office/drawing/2014/main" id="{04D142F5-C5A3-4578-A7BC-D97860FF0AA6}"/>
              </a:ext>
            </a:extLst>
          </p:cNvPr>
          <p:cNvPicPr>
            <a:picLocks noChangeAspect="1"/>
          </p:cNvPicPr>
          <p:nvPr/>
        </p:nvPicPr>
        <p:blipFill>
          <a:blip r:embed="rId12"/>
          <a:stretch>
            <a:fillRect/>
          </a:stretch>
        </p:blipFill>
        <p:spPr>
          <a:xfrm>
            <a:off x="4812366" y="4532015"/>
            <a:ext cx="2791478" cy="1819341"/>
          </a:xfrm>
          <a:prstGeom prst="rect">
            <a:avLst/>
          </a:prstGeom>
        </p:spPr>
      </p:pic>
      <p:pic>
        <p:nvPicPr>
          <p:cNvPr id="35" name="Picture 34">
            <a:extLst>
              <a:ext uri="{FF2B5EF4-FFF2-40B4-BE49-F238E27FC236}">
                <a16:creationId xmlns:a16="http://schemas.microsoft.com/office/drawing/2014/main" id="{95FBD54D-C462-4B06-AD7F-66ABF0AEA018}"/>
              </a:ext>
            </a:extLst>
          </p:cNvPr>
          <p:cNvPicPr>
            <a:picLocks noChangeAspect="1"/>
          </p:cNvPicPr>
          <p:nvPr/>
        </p:nvPicPr>
        <p:blipFill>
          <a:blip r:embed="rId13"/>
          <a:stretch>
            <a:fillRect/>
          </a:stretch>
        </p:blipFill>
        <p:spPr>
          <a:xfrm>
            <a:off x="4834758" y="6445848"/>
            <a:ext cx="2782914" cy="127718"/>
          </a:xfrm>
          <a:prstGeom prst="rect">
            <a:avLst/>
          </a:prstGeom>
        </p:spPr>
      </p:pic>
    </p:spTree>
    <p:extLst>
      <p:ext uri="{BB962C8B-B14F-4D97-AF65-F5344CB8AC3E}">
        <p14:creationId xmlns:p14="http://schemas.microsoft.com/office/powerpoint/2010/main" val="3308833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Model Analysis – Production Dataset</a:t>
            </a:r>
            <a:endParaRPr lang="en-IN" sz="2800" dirty="0">
              <a:solidFill>
                <a:schemeClr val="bg1">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1C4AA71C-25EF-40ED-96EA-D51F097D76E3}"/>
              </a:ext>
            </a:extLst>
          </p:cNvPr>
          <p:cNvPicPr>
            <a:picLocks noChangeAspect="1"/>
          </p:cNvPicPr>
          <p:nvPr/>
        </p:nvPicPr>
        <p:blipFill>
          <a:blip r:embed="rId2"/>
          <a:stretch>
            <a:fillRect/>
          </a:stretch>
        </p:blipFill>
        <p:spPr>
          <a:xfrm>
            <a:off x="1524000" y="3119234"/>
            <a:ext cx="2932272" cy="1901234"/>
          </a:xfrm>
          <a:prstGeom prst="rect">
            <a:avLst/>
          </a:prstGeom>
        </p:spPr>
      </p:pic>
      <p:pic>
        <p:nvPicPr>
          <p:cNvPr id="8" name="Picture 7">
            <a:extLst>
              <a:ext uri="{FF2B5EF4-FFF2-40B4-BE49-F238E27FC236}">
                <a16:creationId xmlns:a16="http://schemas.microsoft.com/office/drawing/2014/main" id="{5C82EA83-FCBF-41F3-B96A-DAC26C618BB4}"/>
              </a:ext>
            </a:extLst>
          </p:cNvPr>
          <p:cNvPicPr>
            <a:picLocks noChangeAspect="1"/>
          </p:cNvPicPr>
          <p:nvPr/>
        </p:nvPicPr>
        <p:blipFill>
          <a:blip r:embed="rId3"/>
          <a:stretch>
            <a:fillRect/>
          </a:stretch>
        </p:blipFill>
        <p:spPr>
          <a:xfrm>
            <a:off x="1524000" y="5272737"/>
            <a:ext cx="2932272" cy="143388"/>
          </a:xfrm>
          <a:prstGeom prst="rect">
            <a:avLst/>
          </a:prstGeom>
        </p:spPr>
      </p:pic>
      <p:pic>
        <p:nvPicPr>
          <p:cNvPr id="10" name="Picture 9">
            <a:extLst>
              <a:ext uri="{FF2B5EF4-FFF2-40B4-BE49-F238E27FC236}">
                <a16:creationId xmlns:a16="http://schemas.microsoft.com/office/drawing/2014/main" id="{75CFCD2A-6666-4D09-93AA-390E9FCA112A}"/>
              </a:ext>
            </a:extLst>
          </p:cNvPr>
          <p:cNvPicPr>
            <a:picLocks noChangeAspect="1"/>
          </p:cNvPicPr>
          <p:nvPr/>
        </p:nvPicPr>
        <p:blipFill>
          <a:blip r:embed="rId4"/>
          <a:stretch>
            <a:fillRect/>
          </a:stretch>
        </p:blipFill>
        <p:spPr>
          <a:xfrm>
            <a:off x="4960768" y="3119233"/>
            <a:ext cx="2896731" cy="1901235"/>
          </a:xfrm>
          <a:prstGeom prst="rect">
            <a:avLst/>
          </a:prstGeom>
        </p:spPr>
      </p:pic>
      <p:pic>
        <p:nvPicPr>
          <p:cNvPr id="12" name="Picture 11">
            <a:extLst>
              <a:ext uri="{FF2B5EF4-FFF2-40B4-BE49-F238E27FC236}">
                <a16:creationId xmlns:a16="http://schemas.microsoft.com/office/drawing/2014/main" id="{AE5612D6-0F29-4C85-9CA2-89170AC2D4E0}"/>
              </a:ext>
            </a:extLst>
          </p:cNvPr>
          <p:cNvPicPr>
            <a:picLocks noChangeAspect="1"/>
          </p:cNvPicPr>
          <p:nvPr/>
        </p:nvPicPr>
        <p:blipFill>
          <a:blip r:embed="rId5"/>
          <a:stretch>
            <a:fillRect/>
          </a:stretch>
        </p:blipFill>
        <p:spPr>
          <a:xfrm>
            <a:off x="4866157" y="5194114"/>
            <a:ext cx="3085952" cy="222011"/>
          </a:xfrm>
          <a:prstGeom prst="rect">
            <a:avLst/>
          </a:prstGeom>
        </p:spPr>
      </p:pic>
      <p:pic>
        <p:nvPicPr>
          <p:cNvPr id="16" name="Picture 15">
            <a:extLst>
              <a:ext uri="{FF2B5EF4-FFF2-40B4-BE49-F238E27FC236}">
                <a16:creationId xmlns:a16="http://schemas.microsoft.com/office/drawing/2014/main" id="{CA9D4790-62AF-4558-9589-C749FB619392}"/>
              </a:ext>
            </a:extLst>
          </p:cNvPr>
          <p:cNvPicPr>
            <a:picLocks noChangeAspect="1"/>
          </p:cNvPicPr>
          <p:nvPr/>
        </p:nvPicPr>
        <p:blipFill>
          <a:blip r:embed="rId6"/>
          <a:stretch>
            <a:fillRect/>
          </a:stretch>
        </p:blipFill>
        <p:spPr>
          <a:xfrm>
            <a:off x="8361995" y="3119233"/>
            <a:ext cx="2932272" cy="1918699"/>
          </a:xfrm>
          <a:prstGeom prst="rect">
            <a:avLst/>
          </a:prstGeom>
        </p:spPr>
      </p:pic>
      <p:pic>
        <p:nvPicPr>
          <p:cNvPr id="18" name="Picture 17">
            <a:extLst>
              <a:ext uri="{FF2B5EF4-FFF2-40B4-BE49-F238E27FC236}">
                <a16:creationId xmlns:a16="http://schemas.microsoft.com/office/drawing/2014/main" id="{39DC9D7D-2A60-4015-8C46-7D6203EBE89B}"/>
              </a:ext>
            </a:extLst>
          </p:cNvPr>
          <p:cNvPicPr>
            <a:picLocks noChangeAspect="1"/>
          </p:cNvPicPr>
          <p:nvPr/>
        </p:nvPicPr>
        <p:blipFill>
          <a:blip r:embed="rId7"/>
          <a:stretch>
            <a:fillRect/>
          </a:stretch>
        </p:blipFill>
        <p:spPr>
          <a:xfrm>
            <a:off x="8361995" y="5194114"/>
            <a:ext cx="2932272" cy="168360"/>
          </a:xfrm>
          <a:prstGeom prst="rect">
            <a:avLst/>
          </a:prstGeom>
        </p:spPr>
      </p:pic>
    </p:spTree>
    <p:extLst>
      <p:ext uri="{BB962C8B-B14F-4D97-AF65-F5344CB8AC3E}">
        <p14:creationId xmlns:p14="http://schemas.microsoft.com/office/powerpoint/2010/main" val="3426058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Model Analysis – Consumption Dataset</a:t>
            </a:r>
            <a:endParaRPr lang="en-IN" sz="2800" dirty="0">
              <a:solidFill>
                <a:schemeClr val="bg1">
                  <a:lumMod val="75000"/>
                </a:schemeClr>
              </a:solidFill>
              <a:latin typeface="Avenir Next LT Pro" panose="020B0504020202020204" pitchFamily="34" charset="0"/>
            </a:endParaRPr>
          </a:p>
        </p:txBody>
      </p:sp>
      <p:pic>
        <p:nvPicPr>
          <p:cNvPr id="3" name="Picture 2">
            <a:extLst>
              <a:ext uri="{FF2B5EF4-FFF2-40B4-BE49-F238E27FC236}">
                <a16:creationId xmlns:a16="http://schemas.microsoft.com/office/drawing/2014/main" id="{96A587AB-60AA-4DCE-B8D3-396A06AAAD7F}"/>
              </a:ext>
            </a:extLst>
          </p:cNvPr>
          <p:cNvPicPr>
            <a:picLocks noChangeAspect="1"/>
          </p:cNvPicPr>
          <p:nvPr/>
        </p:nvPicPr>
        <p:blipFill>
          <a:blip r:embed="rId2"/>
          <a:stretch>
            <a:fillRect/>
          </a:stretch>
        </p:blipFill>
        <p:spPr>
          <a:xfrm>
            <a:off x="1516254" y="2379669"/>
            <a:ext cx="2802514" cy="1783418"/>
          </a:xfrm>
          <a:prstGeom prst="rect">
            <a:avLst/>
          </a:prstGeom>
        </p:spPr>
      </p:pic>
      <p:pic>
        <p:nvPicPr>
          <p:cNvPr id="7" name="Picture 6">
            <a:extLst>
              <a:ext uri="{FF2B5EF4-FFF2-40B4-BE49-F238E27FC236}">
                <a16:creationId xmlns:a16="http://schemas.microsoft.com/office/drawing/2014/main" id="{CCA865EE-8879-49E7-B07C-0810454F0C21}"/>
              </a:ext>
            </a:extLst>
          </p:cNvPr>
          <p:cNvPicPr>
            <a:picLocks noChangeAspect="1"/>
          </p:cNvPicPr>
          <p:nvPr/>
        </p:nvPicPr>
        <p:blipFill>
          <a:blip r:embed="rId3"/>
          <a:stretch>
            <a:fillRect/>
          </a:stretch>
        </p:blipFill>
        <p:spPr>
          <a:xfrm>
            <a:off x="1516254" y="4204162"/>
            <a:ext cx="2932272" cy="158113"/>
          </a:xfrm>
          <a:prstGeom prst="rect">
            <a:avLst/>
          </a:prstGeom>
        </p:spPr>
      </p:pic>
      <p:pic>
        <p:nvPicPr>
          <p:cNvPr id="9" name="Picture 8">
            <a:extLst>
              <a:ext uri="{FF2B5EF4-FFF2-40B4-BE49-F238E27FC236}">
                <a16:creationId xmlns:a16="http://schemas.microsoft.com/office/drawing/2014/main" id="{C1A101EB-24A4-4C2A-B7E8-984A52CCA967}"/>
              </a:ext>
            </a:extLst>
          </p:cNvPr>
          <p:cNvPicPr>
            <a:picLocks noChangeAspect="1"/>
          </p:cNvPicPr>
          <p:nvPr/>
        </p:nvPicPr>
        <p:blipFill>
          <a:blip r:embed="rId4"/>
          <a:stretch>
            <a:fillRect/>
          </a:stretch>
        </p:blipFill>
        <p:spPr>
          <a:xfrm>
            <a:off x="4922087" y="2378551"/>
            <a:ext cx="2791781" cy="1783418"/>
          </a:xfrm>
          <a:prstGeom prst="rect">
            <a:avLst/>
          </a:prstGeom>
        </p:spPr>
      </p:pic>
      <p:pic>
        <p:nvPicPr>
          <p:cNvPr id="11" name="Picture 10">
            <a:extLst>
              <a:ext uri="{FF2B5EF4-FFF2-40B4-BE49-F238E27FC236}">
                <a16:creationId xmlns:a16="http://schemas.microsoft.com/office/drawing/2014/main" id="{A4849881-B8A1-4171-84CB-0226D1705269}"/>
              </a:ext>
            </a:extLst>
          </p:cNvPr>
          <p:cNvPicPr>
            <a:picLocks noChangeAspect="1"/>
          </p:cNvPicPr>
          <p:nvPr/>
        </p:nvPicPr>
        <p:blipFill>
          <a:blip r:embed="rId5"/>
          <a:stretch>
            <a:fillRect/>
          </a:stretch>
        </p:blipFill>
        <p:spPr>
          <a:xfrm>
            <a:off x="4894593" y="4161969"/>
            <a:ext cx="3226999" cy="220196"/>
          </a:xfrm>
          <a:prstGeom prst="rect">
            <a:avLst/>
          </a:prstGeom>
        </p:spPr>
      </p:pic>
      <p:pic>
        <p:nvPicPr>
          <p:cNvPr id="15" name="Picture 14">
            <a:extLst>
              <a:ext uri="{FF2B5EF4-FFF2-40B4-BE49-F238E27FC236}">
                <a16:creationId xmlns:a16="http://schemas.microsoft.com/office/drawing/2014/main" id="{75A65701-C97B-4CA7-BFE2-83AD918EC284}"/>
              </a:ext>
            </a:extLst>
          </p:cNvPr>
          <p:cNvPicPr>
            <a:picLocks noChangeAspect="1"/>
          </p:cNvPicPr>
          <p:nvPr/>
        </p:nvPicPr>
        <p:blipFill>
          <a:blip r:embed="rId6"/>
          <a:stretch>
            <a:fillRect/>
          </a:stretch>
        </p:blipFill>
        <p:spPr>
          <a:xfrm>
            <a:off x="8326859" y="2346916"/>
            <a:ext cx="2791781" cy="1815053"/>
          </a:xfrm>
          <a:prstGeom prst="rect">
            <a:avLst/>
          </a:prstGeom>
        </p:spPr>
      </p:pic>
      <p:pic>
        <p:nvPicPr>
          <p:cNvPr id="17" name="Picture 16">
            <a:extLst>
              <a:ext uri="{FF2B5EF4-FFF2-40B4-BE49-F238E27FC236}">
                <a16:creationId xmlns:a16="http://schemas.microsoft.com/office/drawing/2014/main" id="{88BADDD0-59E0-4D15-8395-B9E5C0EB58D3}"/>
              </a:ext>
            </a:extLst>
          </p:cNvPr>
          <p:cNvPicPr>
            <a:picLocks noChangeAspect="1"/>
          </p:cNvPicPr>
          <p:nvPr/>
        </p:nvPicPr>
        <p:blipFill>
          <a:blip r:embed="rId7"/>
          <a:stretch>
            <a:fillRect/>
          </a:stretch>
        </p:blipFill>
        <p:spPr>
          <a:xfrm>
            <a:off x="8326859" y="4204162"/>
            <a:ext cx="3139671" cy="158113"/>
          </a:xfrm>
          <a:prstGeom prst="rect">
            <a:avLst/>
          </a:prstGeom>
        </p:spPr>
      </p:pic>
      <p:pic>
        <p:nvPicPr>
          <p:cNvPr id="19" name="Picture 18">
            <a:extLst>
              <a:ext uri="{FF2B5EF4-FFF2-40B4-BE49-F238E27FC236}">
                <a16:creationId xmlns:a16="http://schemas.microsoft.com/office/drawing/2014/main" id="{A1A0CC3E-1BEB-4E52-B8EB-C902A69BB348}"/>
              </a:ext>
            </a:extLst>
          </p:cNvPr>
          <p:cNvPicPr>
            <a:picLocks noChangeAspect="1"/>
          </p:cNvPicPr>
          <p:nvPr/>
        </p:nvPicPr>
        <p:blipFill>
          <a:blip r:embed="rId8"/>
          <a:stretch>
            <a:fillRect/>
          </a:stretch>
        </p:blipFill>
        <p:spPr>
          <a:xfrm>
            <a:off x="1524000" y="4518101"/>
            <a:ext cx="2932272" cy="1920286"/>
          </a:xfrm>
          <a:prstGeom prst="rect">
            <a:avLst/>
          </a:prstGeom>
        </p:spPr>
      </p:pic>
      <p:pic>
        <p:nvPicPr>
          <p:cNvPr id="21" name="Picture 20">
            <a:extLst>
              <a:ext uri="{FF2B5EF4-FFF2-40B4-BE49-F238E27FC236}">
                <a16:creationId xmlns:a16="http://schemas.microsoft.com/office/drawing/2014/main" id="{4C32C697-A6F6-481D-A51A-A311948430D3}"/>
              </a:ext>
            </a:extLst>
          </p:cNvPr>
          <p:cNvPicPr>
            <a:picLocks noChangeAspect="1"/>
          </p:cNvPicPr>
          <p:nvPr/>
        </p:nvPicPr>
        <p:blipFill>
          <a:blip r:embed="rId9"/>
          <a:stretch>
            <a:fillRect/>
          </a:stretch>
        </p:blipFill>
        <p:spPr>
          <a:xfrm>
            <a:off x="1646011" y="6500707"/>
            <a:ext cx="2802515" cy="181457"/>
          </a:xfrm>
          <a:prstGeom prst="rect">
            <a:avLst/>
          </a:prstGeom>
        </p:spPr>
      </p:pic>
      <p:pic>
        <p:nvPicPr>
          <p:cNvPr id="23" name="Picture 22">
            <a:extLst>
              <a:ext uri="{FF2B5EF4-FFF2-40B4-BE49-F238E27FC236}">
                <a16:creationId xmlns:a16="http://schemas.microsoft.com/office/drawing/2014/main" id="{F638CEA1-93CC-4EAD-BABD-862531C9F7C7}"/>
              </a:ext>
            </a:extLst>
          </p:cNvPr>
          <p:cNvPicPr>
            <a:picLocks noChangeAspect="1"/>
          </p:cNvPicPr>
          <p:nvPr/>
        </p:nvPicPr>
        <p:blipFill>
          <a:blip r:embed="rId10"/>
          <a:stretch>
            <a:fillRect/>
          </a:stretch>
        </p:blipFill>
        <p:spPr>
          <a:xfrm>
            <a:off x="4922087" y="4518101"/>
            <a:ext cx="2894822" cy="1920287"/>
          </a:xfrm>
          <a:prstGeom prst="rect">
            <a:avLst/>
          </a:prstGeom>
        </p:spPr>
      </p:pic>
      <p:pic>
        <p:nvPicPr>
          <p:cNvPr id="25" name="Picture 24">
            <a:extLst>
              <a:ext uri="{FF2B5EF4-FFF2-40B4-BE49-F238E27FC236}">
                <a16:creationId xmlns:a16="http://schemas.microsoft.com/office/drawing/2014/main" id="{F6035930-B575-4EA5-A9B5-60E165F4F06A}"/>
              </a:ext>
            </a:extLst>
          </p:cNvPr>
          <p:cNvPicPr>
            <a:picLocks noChangeAspect="1"/>
          </p:cNvPicPr>
          <p:nvPr/>
        </p:nvPicPr>
        <p:blipFill>
          <a:blip r:embed="rId11"/>
          <a:stretch>
            <a:fillRect/>
          </a:stretch>
        </p:blipFill>
        <p:spPr>
          <a:xfrm>
            <a:off x="4922087" y="6500707"/>
            <a:ext cx="3265026" cy="158113"/>
          </a:xfrm>
          <a:prstGeom prst="rect">
            <a:avLst/>
          </a:prstGeom>
        </p:spPr>
      </p:pic>
      <p:pic>
        <p:nvPicPr>
          <p:cNvPr id="27" name="Picture 26">
            <a:extLst>
              <a:ext uri="{FF2B5EF4-FFF2-40B4-BE49-F238E27FC236}">
                <a16:creationId xmlns:a16="http://schemas.microsoft.com/office/drawing/2014/main" id="{B105B3B4-E141-427D-BAE0-4F9E2693967D}"/>
              </a:ext>
            </a:extLst>
          </p:cNvPr>
          <p:cNvPicPr>
            <a:picLocks noChangeAspect="1"/>
          </p:cNvPicPr>
          <p:nvPr/>
        </p:nvPicPr>
        <p:blipFill>
          <a:blip r:embed="rId12"/>
          <a:stretch>
            <a:fillRect/>
          </a:stretch>
        </p:blipFill>
        <p:spPr>
          <a:xfrm>
            <a:off x="8324617" y="4586534"/>
            <a:ext cx="2867050" cy="1830031"/>
          </a:xfrm>
          <a:prstGeom prst="rect">
            <a:avLst/>
          </a:prstGeom>
        </p:spPr>
      </p:pic>
      <p:pic>
        <p:nvPicPr>
          <p:cNvPr id="29" name="Picture 28">
            <a:extLst>
              <a:ext uri="{FF2B5EF4-FFF2-40B4-BE49-F238E27FC236}">
                <a16:creationId xmlns:a16="http://schemas.microsoft.com/office/drawing/2014/main" id="{A114014A-66D7-463C-B14F-0B378F4FE902}"/>
              </a:ext>
            </a:extLst>
          </p:cNvPr>
          <p:cNvPicPr>
            <a:picLocks noChangeAspect="1"/>
          </p:cNvPicPr>
          <p:nvPr/>
        </p:nvPicPr>
        <p:blipFill>
          <a:blip r:embed="rId13"/>
          <a:stretch>
            <a:fillRect/>
          </a:stretch>
        </p:blipFill>
        <p:spPr>
          <a:xfrm>
            <a:off x="8324617" y="6482982"/>
            <a:ext cx="3226999" cy="172315"/>
          </a:xfrm>
          <a:prstGeom prst="rect">
            <a:avLst/>
          </a:prstGeom>
        </p:spPr>
      </p:pic>
    </p:spTree>
    <p:extLst>
      <p:ext uri="{BB962C8B-B14F-4D97-AF65-F5344CB8AC3E}">
        <p14:creationId xmlns:p14="http://schemas.microsoft.com/office/powerpoint/2010/main" val="802665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Model Analysis – Consumption Dataset</a:t>
            </a:r>
            <a:endParaRPr lang="en-IN" sz="2800" dirty="0">
              <a:solidFill>
                <a:schemeClr val="bg1">
                  <a:lumMod val="75000"/>
                </a:schemeClr>
              </a:solidFill>
              <a:latin typeface="Avenir Next LT Pro" panose="020B0504020202020204" pitchFamily="34" charset="0"/>
            </a:endParaRPr>
          </a:p>
        </p:txBody>
      </p:sp>
      <p:pic>
        <p:nvPicPr>
          <p:cNvPr id="3" name="Picture 2">
            <a:extLst>
              <a:ext uri="{FF2B5EF4-FFF2-40B4-BE49-F238E27FC236}">
                <a16:creationId xmlns:a16="http://schemas.microsoft.com/office/drawing/2014/main" id="{9333B46A-BC63-48A4-A2A9-97AD62BA3321}"/>
              </a:ext>
            </a:extLst>
          </p:cNvPr>
          <p:cNvPicPr>
            <a:picLocks noChangeAspect="1"/>
          </p:cNvPicPr>
          <p:nvPr/>
        </p:nvPicPr>
        <p:blipFill>
          <a:blip r:embed="rId2"/>
          <a:stretch>
            <a:fillRect/>
          </a:stretch>
        </p:blipFill>
        <p:spPr>
          <a:xfrm>
            <a:off x="879449" y="2778882"/>
            <a:ext cx="3408772" cy="2241585"/>
          </a:xfrm>
          <a:prstGeom prst="rect">
            <a:avLst/>
          </a:prstGeom>
        </p:spPr>
      </p:pic>
      <p:pic>
        <p:nvPicPr>
          <p:cNvPr id="7" name="Picture 6">
            <a:extLst>
              <a:ext uri="{FF2B5EF4-FFF2-40B4-BE49-F238E27FC236}">
                <a16:creationId xmlns:a16="http://schemas.microsoft.com/office/drawing/2014/main" id="{E79816DA-C325-4143-9BD8-A8C4A4F1EE92}"/>
              </a:ext>
            </a:extLst>
          </p:cNvPr>
          <p:cNvPicPr>
            <a:picLocks noChangeAspect="1"/>
          </p:cNvPicPr>
          <p:nvPr/>
        </p:nvPicPr>
        <p:blipFill>
          <a:blip r:embed="rId3"/>
          <a:stretch>
            <a:fillRect/>
          </a:stretch>
        </p:blipFill>
        <p:spPr>
          <a:xfrm>
            <a:off x="879449" y="5357062"/>
            <a:ext cx="3408773" cy="124711"/>
          </a:xfrm>
          <a:prstGeom prst="rect">
            <a:avLst/>
          </a:prstGeom>
        </p:spPr>
      </p:pic>
      <p:pic>
        <p:nvPicPr>
          <p:cNvPr id="9" name="Picture 8">
            <a:extLst>
              <a:ext uri="{FF2B5EF4-FFF2-40B4-BE49-F238E27FC236}">
                <a16:creationId xmlns:a16="http://schemas.microsoft.com/office/drawing/2014/main" id="{030883D5-21AA-415B-8BD4-480F93AD7BCC}"/>
              </a:ext>
            </a:extLst>
          </p:cNvPr>
          <p:cNvPicPr>
            <a:picLocks noChangeAspect="1"/>
          </p:cNvPicPr>
          <p:nvPr/>
        </p:nvPicPr>
        <p:blipFill>
          <a:blip r:embed="rId4"/>
          <a:stretch>
            <a:fillRect/>
          </a:stretch>
        </p:blipFill>
        <p:spPr>
          <a:xfrm>
            <a:off x="4618829" y="2778882"/>
            <a:ext cx="3468300" cy="2241586"/>
          </a:xfrm>
          <a:prstGeom prst="rect">
            <a:avLst/>
          </a:prstGeom>
        </p:spPr>
      </p:pic>
      <p:pic>
        <p:nvPicPr>
          <p:cNvPr id="11" name="Picture 10">
            <a:extLst>
              <a:ext uri="{FF2B5EF4-FFF2-40B4-BE49-F238E27FC236}">
                <a16:creationId xmlns:a16="http://schemas.microsoft.com/office/drawing/2014/main" id="{1FB5DB31-06DE-4992-8F25-F68C5BD4CDB6}"/>
              </a:ext>
            </a:extLst>
          </p:cNvPr>
          <p:cNvPicPr>
            <a:picLocks noChangeAspect="1"/>
          </p:cNvPicPr>
          <p:nvPr/>
        </p:nvPicPr>
        <p:blipFill>
          <a:blip r:embed="rId5"/>
          <a:stretch>
            <a:fillRect/>
          </a:stretch>
        </p:blipFill>
        <p:spPr>
          <a:xfrm>
            <a:off x="4678356" y="5334632"/>
            <a:ext cx="3408773" cy="147141"/>
          </a:xfrm>
          <a:prstGeom prst="rect">
            <a:avLst/>
          </a:prstGeom>
        </p:spPr>
      </p:pic>
      <p:pic>
        <p:nvPicPr>
          <p:cNvPr id="15" name="Picture 14">
            <a:extLst>
              <a:ext uri="{FF2B5EF4-FFF2-40B4-BE49-F238E27FC236}">
                <a16:creationId xmlns:a16="http://schemas.microsoft.com/office/drawing/2014/main" id="{1832636B-7B60-43EB-91AB-AA6BF402EB67}"/>
              </a:ext>
            </a:extLst>
          </p:cNvPr>
          <p:cNvPicPr>
            <a:picLocks noChangeAspect="1"/>
          </p:cNvPicPr>
          <p:nvPr/>
        </p:nvPicPr>
        <p:blipFill>
          <a:blip r:embed="rId6"/>
          <a:stretch>
            <a:fillRect/>
          </a:stretch>
        </p:blipFill>
        <p:spPr>
          <a:xfrm>
            <a:off x="8296958" y="2778882"/>
            <a:ext cx="3448216" cy="2241586"/>
          </a:xfrm>
          <a:prstGeom prst="rect">
            <a:avLst/>
          </a:prstGeom>
        </p:spPr>
      </p:pic>
      <p:pic>
        <p:nvPicPr>
          <p:cNvPr id="17" name="Picture 16">
            <a:extLst>
              <a:ext uri="{FF2B5EF4-FFF2-40B4-BE49-F238E27FC236}">
                <a16:creationId xmlns:a16="http://schemas.microsoft.com/office/drawing/2014/main" id="{AEA3285D-B056-4F12-8C76-E4087955ED67}"/>
              </a:ext>
            </a:extLst>
          </p:cNvPr>
          <p:cNvPicPr>
            <a:picLocks noChangeAspect="1"/>
          </p:cNvPicPr>
          <p:nvPr/>
        </p:nvPicPr>
        <p:blipFill>
          <a:blip r:embed="rId7"/>
          <a:stretch>
            <a:fillRect/>
          </a:stretch>
        </p:blipFill>
        <p:spPr>
          <a:xfrm>
            <a:off x="8399466" y="5329022"/>
            <a:ext cx="3408772" cy="152751"/>
          </a:xfrm>
          <a:prstGeom prst="rect">
            <a:avLst/>
          </a:prstGeom>
        </p:spPr>
      </p:pic>
    </p:spTree>
    <p:extLst>
      <p:ext uri="{BB962C8B-B14F-4D97-AF65-F5344CB8AC3E}">
        <p14:creationId xmlns:p14="http://schemas.microsoft.com/office/powerpoint/2010/main" val="88345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Forecasting Future years’ data - Production</a:t>
            </a:r>
            <a:endParaRPr lang="en-IN" sz="2800" dirty="0">
              <a:solidFill>
                <a:schemeClr val="bg1">
                  <a:lumMod val="75000"/>
                </a:schemeClr>
              </a:solidFill>
              <a:latin typeface="Avenir Next LT Pro" panose="020B0504020202020204" pitchFamily="34" charset="0"/>
            </a:endParaRPr>
          </a:p>
        </p:txBody>
      </p:sp>
      <p:pic>
        <p:nvPicPr>
          <p:cNvPr id="6" name="Picture 5">
            <a:extLst>
              <a:ext uri="{FF2B5EF4-FFF2-40B4-BE49-F238E27FC236}">
                <a16:creationId xmlns:a16="http://schemas.microsoft.com/office/drawing/2014/main" id="{693C4D85-C6C7-49FF-B0FD-A12B661269A3}"/>
              </a:ext>
            </a:extLst>
          </p:cNvPr>
          <p:cNvPicPr>
            <a:picLocks noChangeAspect="1"/>
          </p:cNvPicPr>
          <p:nvPr/>
        </p:nvPicPr>
        <p:blipFill>
          <a:blip r:embed="rId2"/>
          <a:stretch>
            <a:fillRect/>
          </a:stretch>
        </p:blipFill>
        <p:spPr>
          <a:xfrm>
            <a:off x="1523999" y="2619080"/>
            <a:ext cx="2668621" cy="1766281"/>
          </a:xfrm>
          <a:prstGeom prst="rect">
            <a:avLst/>
          </a:prstGeom>
        </p:spPr>
      </p:pic>
      <p:pic>
        <p:nvPicPr>
          <p:cNvPr id="5" name="Picture 4">
            <a:extLst>
              <a:ext uri="{FF2B5EF4-FFF2-40B4-BE49-F238E27FC236}">
                <a16:creationId xmlns:a16="http://schemas.microsoft.com/office/drawing/2014/main" id="{40FF18A1-6DBF-4002-98D5-507686396EE4}"/>
              </a:ext>
            </a:extLst>
          </p:cNvPr>
          <p:cNvPicPr>
            <a:picLocks noChangeAspect="1"/>
          </p:cNvPicPr>
          <p:nvPr/>
        </p:nvPicPr>
        <p:blipFill>
          <a:blip r:embed="rId3"/>
          <a:stretch>
            <a:fillRect/>
          </a:stretch>
        </p:blipFill>
        <p:spPr>
          <a:xfrm>
            <a:off x="4872317" y="2619081"/>
            <a:ext cx="2668621" cy="1726754"/>
          </a:xfrm>
          <a:prstGeom prst="rect">
            <a:avLst/>
          </a:prstGeom>
        </p:spPr>
      </p:pic>
      <p:pic>
        <p:nvPicPr>
          <p:cNvPr id="10" name="Picture 9">
            <a:extLst>
              <a:ext uri="{FF2B5EF4-FFF2-40B4-BE49-F238E27FC236}">
                <a16:creationId xmlns:a16="http://schemas.microsoft.com/office/drawing/2014/main" id="{8E62F817-C018-41F8-B99A-EE1D653E6E75}"/>
              </a:ext>
            </a:extLst>
          </p:cNvPr>
          <p:cNvPicPr>
            <a:picLocks noChangeAspect="1"/>
          </p:cNvPicPr>
          <p:nvPr/>
        </p:nvPicPr>
        <p:blipFill>
          <a:blip r:embed="rId4"/>
          <a:stretch>
            <a:fillRect/>
          </a:stretch>
        </p:blipFill>
        <p:spPr>
          <a:xfrm>
            <a:off x="8367399" y="2603040"/>
            <a:ext cx="2668621" cy="1761736"/>
          </a:xfrm>
          <a:prstGeom prst="rect">
            <a:avLst/>
          </a:prstGeom>
        </p:spPr>
      </p:pic>
      <p:pic>
        <p:nvPicPr>
          <p:cNvPr id="12" name="Picture 11">
            <a:extLst>
              <a:ext uri="{FF2B5EF4-FFF2-40B4-BE49-F238E27FC236}">
                <a16:creationId xmlns:a16="http://schemas.microsoft.com/office/drawing/2014/main" id="{07E2BF92-FCFC-402C-9FB0-25677BD985B1}"/>
              </a:ext>
            </a:extLst>
          </p:cNvPr>
          <p:cNvPicPr>
            <a:picLocks noChangeAspect="1"/>
          </p:cNvPicPr>
          <p:nvPr/>
        </p:nvPicPr>
        <p:blipFill>
          <a:blip r:embed="rId5"/>
          <a:stretch>
            <a:fillRect/>
          </a:stretch>
        </p:blipFill>
        <p:spPr>
          <a:xfrm>
            <a:off x="1524000" y="4741196"/>
            <a:ext cx="2714696" cy="1766281"/>
          </a:xfrm>
          <a:prstGeom prst="rect">
            <a:avLst/>
          </a:prstGeom>
        </p:spPr>
      </p:pic>
      <p:pic>
        <p:nvPicPr>
          <p:cNvPr id="16" name="Picture 15">
            <a:extLst>
              <a:ext uri="{FF2B5EF4-FFF2-40B4-BE49-F238E27FC236}">
                <a16:creationId xmlns:a16="http://schemas.microsoft.com/office/drawing/2014/main" id="{5502D871-4253-451D-954B-B1DC0ED28141}"/>
              </a:ext>
            </a:extLst>
          </p:cNvPr>
          <p:cNvPicPr>
            <a:picLocks noChangeAspect="1"/>
          </p:cNvPicPr>
          <p:nvPr/>
        </p:nvPicPr>
        <p:blipFill>
          <a:blip r:embed="rId6"/>
          <a:stretch>
            <a:fillRect/>
          </a:stretch>
        </p:blipFill>
        <p:spPr>
          <a:xfrm>
            <a:off x="8376649" y="4741196"/>
            <a:ext cx="2710877" cy="1760751"/>
          </a:xfrm>
          <a:prstGeom prst="rect">
            <a:avLst/>
          </a:prstGeom>
        </p:spPr>
      </p:pic>
      <p:pic>
        <p:nvPicPr>
          <p:cNvPr id="20" name="Picture 19">
            <a:extLst>
              <a:ext uri="{FF2B5EF4-FFF2-40B4-BE49-F238E27FC236}">
                <a16:creationId xmlns:a16="http://schemas.microsoft.com/office/drawing/2014/main" id="{09356BCB-BD05-4C66-B171-C90D93A6BCD6}"/>
              </a:ext>
            </a:extLst>
          </p:cNvPr>
          <p:cNvPicPr>
            <a:picLocks noChangeAspect="1"/>
          </p:cNvPicPr>
          <p:nvPr/>
        </p:nvPicPr>
        <p:blipFill>
          <a:blip r:embed="rId7"/>
          <a:stretch>
            <a:fillRect/>
          </a:stretch>
        </p:blipFill>
        <p:spPr>
          <a:xfrm>
            <a:off x="4830061" y="4688865"/>
            <a:ext cx="2710877" cy="1760751"/>
          </a:xfrm>
          <a:prstGeom prst="rect">
            <a:avLst/>
          </a:prstGeom>
        </p:spPr>
      </p:pic>
    </p:spTree>
    <p:extLst>
      <p:ext uri="{BB962C8B-B14F-4D97-AF65-F5344CB8AC3E}">
        <p14:creationId xmlns:p14="http://schemas.microsoft.com/office/powerpoint/2010/main" val="2659066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Forecasting Future years’ data - Production</a:t>
            </a:r>
            <a:endParaRPr lang="en-IN" sz="2800" dirty="0">
              <a:solidFill>
                <a:schemeClr val="bg1">
                  <a:lumMod val="75000"/>
                </a:schemeClr>
              </a:solidFill>
              <a:latin typeface="Avenir Next LT Pro" panose="020B0504020202020204" pitchFamily="34" charset="0"/>
            </a:endParaRPr>
          </a:p>
        </p:txBody>
      </p:sp>
      <p:pic>
        <p:nvPicPr>
          <p:cNvPr id="6" name="Picture 5">
            <a:extLst>
              <a:ext uri="{FF2B5EF4-FFF2-40B4-BE49-F238E27FC236}">
                <a16:creationId xmlns:a16="http://schemas.microsoft.com/office/drawing/2014/main" id="{A5E6FDA2-041F-430B-AA5D-2518CFB0B5D4}"/>
              </a:ext>
            </a:extLst>
          </p:cNvPr>
          <p:cNvPicPr>
            <a:picLocks noChangeAspect="1"/>
          </p:cNvPicPr>
          <p:nvPr/>
        </p:nvPicPr>
        <p:blipFill>
          <a:blip r:embed="rId2"/>
          <a:stretch>
            <a:fillRect/>
          </a:stretch>
        </p:blipFill>
        <p:spPr>
          <a:xfrm>
            <a:off x="4741337" y="3175240"/>
            <a:ext cx="3036122" cy="2036838"/>
          </a:xfrm>
          <a:prstGeom prst="rect">
            <a:avLst/>
          </a:prstGeom>
        </p:spPr>
      </p:pic>
      <p:pic>
        <p:nvPicPr>
          <p:cNvPr id="9" name="Picture 8">
            <a:extLst>
              <a:ext uri="{FF2B5EF4-FFF2-40B4-BE49-F238E27FC236}">
                <a16:creationId xmlns:a16="http://schemas.microsoft.com/office/drawing/2014/main" id="{D63FEF63-6529-4CBA-ABCF-8331E6B93963}"/>
              </a:ext>
            </a:extLst>
          </p:cNvPr>
          <p:cNvPicPr>
            <a:picLocks noChangeAspect="1"/>
          </p:cNvPicPr>
          <p:nvPr/>
        </p:nvPicPr>
        <p:blipFill>
          <a:blip r:embed="rId3"/>
          <a:stretch>
            <a:fillRect/>
          </a:stretch>
        </p:blipFill>
        <p:spPr>
          <a:xfrm>
            <a:off x="1523999" y="3175240"/>
            <a:ext cx="3053115" cy="2036839"/>
          </a:xfrm>
          <a:prstGeom prst="rect">
            <a:avLst/>
          </a:prstGeom>
        </p:spPr>
      </p:pic>
      <p:pic>
        <p:nvPicPr>
          <p:cNvPr id="8" name="Picture 7">
            <a:extLst>
              <a:ext uri="{FF2B5EF4-FFF2-40B4-BE49-F238E27FC236}">
                <a16:creationId xmlns:a16="http://schemas.microsoft.com/office/drawing/2014/main" id="{335E3829-7BD0-41EC-943A-A6C0D8FA8E76}"/>
              </a:ext>
            </a:extLst>
          </p:cNvPr>
          <p:cNvPicPr>
            <a:picLocks noChangeAspect="1"/>
          </p:cNvPicPr>
          <p:nvPr/>
        </p:nvPicPr>
        <p:blipFill>
          <a:blip r:embed="rId4"/>
          <a:stretch>
            <a:fillRect/>
          </a:stretch>
        </p:blipFill>
        <p:spPr>
          <a:xfrm>
            <a:off x="7941682" y="3175238"/>
            <a:ext cx="3014863" cy="2036840"/>
          </a:xfrm>
          <a:prstGeom prst="rect">
            <a:avLst/>
          </a:prstGeom>
        </p:spPr>
      </p:pic>
    </p:spTree>
    <p:extLst>
      <p:ext uri="{BB962C8B-B14F-4D97-AF65-F5344CB8AC3E}">
        <p14:creationId xmlns:p14="http://schemas.microsoft.com/office/powerpoint/2010/main" val="2332632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Forecasting Future years’ data - Consumption</a:t>
            </a:r>
            <a:endParaRPr lang="en-IN" sz="2800" dirty="0">
              <a:solidFill>
                <a:schemeClr val="bg1">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7E378A05-64EF-4D95-971C-27B0531B3C37}"/>
              </a:ext>
            </a:extLst>
          </p:cNvPr>
          <p:cNvPicPr>
            <a:picLocks noChangeAspect="1"/>
          </p:cNvPicPr>
          <p:nvPr/>
        </p:nvPicPr>
        <p:blipFill>
          <a:blip r:embed="rId2"/>
          <a:stretch>
            <a:fillRect/>
          </a:stretch>
        </p:blipFill>
        <p:spPr>
          <a:xfrm>
            <a:off x="1524000" y="2505318"/>
            <a:ext cx="2921876" cy="1891832"/>
          </a:xfrm>
          <a:prstGeom prst="rect">
            <a:avLst/>
          </a:prstGeom>
        </p:spPr>
      </p:pic>
      <p:pic>
        <p:nvPicPr>
          <p:cNvPr id="6" name="Picture 5">
            <a:extLst>
              <a:ext uri="{FF2B5EF4-FFF2-40B4-BE49-F238E27FC236}">
                <a16:creationId xmlns:a16="http://schemas.microsoft.com/office/drawing/2014/main" id="{6D0DEE47-B8E9-4D3A-AA6C-5A753528F6C3}"/>
              </a:ext>
            </a:extLst>
          </p:cNvPr>
          <p:cNvPicPr>
            <a:picLocks noChangeAspect="1"/>
          </p:cNvPicPr>
          <p:nvPr/>
        </p:nvPicPr>
        <p:blipFill>
          <a:blip r:embed="rId3"/>
          <a:stretch>
            <a:fillRect/>
          </a:stretch>
        </p:blipFill>
        <p:spPr>
          <a:xfrm>
            <a:off x="4848872" y="2483083"/>
            <a:ext cx="2897254" cy="1891833"/>
          </a:xfrm>
          <a:prstGeom prst="rect">
            <a:avLst/>
          </a:prstGeom>
        </p:spPr>
      </p:pic>
      <p:pic>
        <p:nvPicPr>
          <p:cNvPr id="8" name="Picture 7">
            <a:extLst>
              <a:ext uri="{FF2B5EF4-FFF2-40B4-BE49-F238E27FC236}">
                <a16:creationId xmlns:a16="http://schemas.microsoft.com/office/drawing/2014/main" id="{A228CFD5-57C3-4EB9-BF97-08A18557C351}"/>
              </a:ext>
            </a:extLst>
          </p:cNvPr>
          <p:cNvPicPr>
            <a:picLocks noChangeAspect="1"/>
          </p:cNvPicPr>
          <p:nvPr/>
        </p:nvPicPr>
        <p:blipFill>
          <a:blip r:embed="rId4"/>
          <a:stretch>
            <a:fillRect/>
          </a:stretch>
        </p:blipFill>
        <p:spPr>
          <a:xfrm>
            <a:off x="8149122" y="2483083"/>
            <a:ext cx="2835732" cy="1891833"/>
          </a:xfrm>
          <a:prstGeom prst="rect">
            <a:avLst/>
          </a:prstGeom>
        </p:spPr>
      </p:pic>
      <p:pic>
        <p:nvPicPr>
          <p:cNvPr id="10" name="Picture 9">
            <a:extLst>
              <a:ext uri="{FF2B5EF4-FFF2-40B4-BE49-F238E27FC236}">
                <a16:creationId xmlns:a16="http://schemas.microsoft.com/office/drawing/2014/main" id="{26EDCE76-EFDE-4A17-B595-8C89A14424DE}"/>
              </a:ext>
            </a:extLst>
          </p:cNvPr>
          <p:cNvPicPr>
            <a:picLocks noChangeAspect="1"/>
          </p:cNvPicPr>
          <p:nvPr/>
        </p:nvPicPr>
        <p:blipFill>
          <a:blip r:embed="rId5"/>
          <a:stretch>
            <a:fillRect/>
          </a:stretch>
        </p:blipFill>
        <p:spPr>
          <a:xfrm>
            <a:off x="1610144" y="4686412"/>
            <a:ext cx="2835732" cy="1862332"/>
          </a:xfrm>
          <a:prstGeom prst="rect">
            <a:avLst/>
          </a:prstGeom>
        </p:spPr>
      </p:pic>
      <p:pic>
        <p:nvPicPr>
          <p:cNvPr id="12" name="Picture 11">
            <a:extLst>
              <a:ext uri="{FF2B5EF4-FFF2-40B4-BE49-F238E27FC236}">
                <a16:creationId xmlns:a16="http://schemas.microsoft.com/office/drawing/2014/main" id="{7FF9EFD4-36E0-457A-AE0C-A4F4469B734A}"/>
              </a:ext>
            </a:extLst>
          </p:cNvPr>
          <p:cNvPicPr>
            <a:picLocks noChangeAspect="1"/>
          </p:cNvPicPr>
          <p:nvPr/>
        </p:nvPicPr>
        <p:blipFill>
          <a:blip r:embed="rId6"/>
          <a:stretch>
            <a:fillRect/>
          </a:stretch>
        </p:blipFill>
        <p:spPr>
          <a:xfrm>
            <a:off x="4910394" y="4675491"/>
            <a:ext cx="2835732" cy="1873253"/>
          </a:xfrm>
          <a:prstGeom prst="rect">
            <a:avLst/>
          </a:prstGeom>
        </p:spPr>
      </p:pic>
      <p:pic>
        <p:nvPicPr>
          <p:cNvPr id="16" name="Picture 15">
            <a:extLst>
              <a:ext uri="{FF2B5EF4-FFF2-40B4-BE49-F238E27FC236}">
                <a16:creationId xmlns:a16="http://schemas.microsoft.com/office/drawing/2014/main" id="{A8F566EA-795E-43AC-8EDE-73A75B71416B}"/>
              </a:ext>
            </a:extLst>
          </p:cNvPr>
          <p:cNvPicPr>
            <a:picLocks noChangeAspect="1"/>
          </p:cNvPicPr>
          <p:nvPr/>
        </p:nvPicPr>
        <p:blipFill>
          <a:blip r:embed="rId7"/>
          <a:stretch>
            <a:fillRect/>
          </a:stretch>
        </p:blipFill>
        <p:spPr>
          <a:xfrm>
            <a:off x="8108274" y="4656911"/>
            <a:ext cx="2917427" cy="1891833"/>
          </a:xfrm>
          <a:prstGeom prst="rect">
            <a:avLst/>
          </a:prstGeom>
        </p:spPr>
      </p:pic>
    </p:spTree>
    <p:extLst>
      <p:ext uri="{BB962C8B-B14F-4D97-AF65-F5344CB8AC3E}">
        <p14:creationId xmlns:p14="http://schemas.microsoft.com/office/powerpoint/2010/main" val="2203371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Forecasting Future years’ data Consumption</a:t>
            </a:r>
            <a:endParaRPr lang="en-IN" sz="2800" dirty="0">
              <a:solidFill>
                <a:schemeClr val="bg1">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215F01E3-8F01-49C9-8ACE-4D6F33BDD665}"/>
              </a:ext>
            </a:extLst>
          </p:cNvPr>
          <p:cNvPicPr>
            <a:picLocks noChangeAspect="1"/>
          </p:cNvPicPr>
          <p:nvPr/>
        </p:nvPicPr>
        <p:blipFill>
          <a:blip r:embed="rId2"/>
          <a:stretch>
            <a:fillRect/>
          </a:stretch>
        </p:blipFill>
        <p:spPr>
          <a:xfrm>
            <a:off x="1268488" y="3018703"/>
            <a:ext cx="3063319" cy="2013408"/>
          </a:xfrm>
          <a:prstGeom prst="rect">
            <a:avLst/>
          </a:prstGeom>
        </p:spPr>
      </p:pic>
      <p:pic>
        <p:nvPicPr>
          <p:cNvPr id="6" name="Picture 5">
            <a:extLst>
              <a:ext uri="{FF2B5EF4-FFF2-40B4-BE49-F238E27FC236}">
                <a16:creationId xmlns:a16="http://schemas.microsoft.com/office/drawing/2014/main" id="{842BB851-40FA-4435-9A99-52F939F9998D}"/>
              </a:ext>
            </a:extLst>
          </p:cNvPr>
          <p:cNvPicPr>
            <a:picLocks noChangeAspect="1"/>
          </p:cNvPicPr>
          <p:nvPr/>
        </p:nvPicPr>
        <p:blipFill>
          <a:blip r:embed="rId3"/>
          <a:stretch>
            <a:fillRect/>
          </a:stretch>
        </p:blipFill>
        <p:spPr>
          <a:xfrm>
            <a:off x="4681556" y="3007060"/>
            <a:ext cx="3063319" cy="2025051"/>
          </a:xfrm>
          <a:prstGeom prst="rect">
            <a:avLst/>
          </a:prstGeom>
        </p:spPr>
      </p:pic>
      <p:pic>
        <p:nvPicPr>
          <p:cNvPr id="8" name="Picture 7">
            <a:extLst>
              <a:ext uri="{FF2B5EF4-FFF2-40B4-BE49-F238E27FC236}">
                <a16:creationId xmlns:a16="http://schemas.microsoft.com/office/drawing/2014/main" id="{3EF01E93-FBFE-4A8F-8A03-385AA51B73E2}"/>
              </a:ext>
            </a:extLst>
          </p:cNvPr>
          <p:cNvPicPr>
            <a:picLocks noChangeAspect="1"/>
          </p:cNvPicPr>
          <p:nvPr/>
        </p:nvPicPr>
        <p:blipFill>
          <a:blip r:embed="rId4"/>
          <a:stretch>
            <a:fillRect/>
          </a:stretch>
        </p:blipFill>
        <p:spPr>
          <a:xfrm>
            <a:off x="8080315" y="2995417"/>
            <a:ext cx="3092725" cy="2025051"/>
          </a:xfrm>
          <a:prstGeom prst="rect">
            <a:avLst/>
          </a:prstGeom>
        </p:spPr>
      </p:pic>
    </p:spTree>
    <p:extLst>
      <p:ext uri="{BB962C8B-B14F-4D97-AF65-F5344CB8AC3E}">
        <p14:creationId xmlns:p14="http://schemas.microsoft.com/office/powerpoint/2010/main" val="1762628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Coal Dataset</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Consumption Dataset</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383AFB61-F913-4081-963C-7EDDD4706C89}"/>
              </a:ext>
            </a:extLst>
          </p:cNvPr>
          <p:cNvPicPr>
            <a:picLocks noChangeAspect="1"/>
          </p:cNvPicPr>
          <p:nvPr/>
        </p:nvPicPr>
        <p:blipFill>
          <a:blip r:embed="rId2"/>
          <a:stretch>
            <a:fillRect/>
          </a:stretch>
        </p:blipFill>
        <p:spPr>
          <a:xfrm>
            <a:off x="1653702" y="2527406"/>
            <a:ext cx="9740630" cy="3553516"/>
          </a:xfrm>
          <a:prstGeom prst="rect">
            <a:avLst/>
          </a:prstGeom>
        </p:spPr>
      </p:pic>
    </p:spTree>
    <p:extLst>
      <p:ext uri="{BB962C8B-B14F-4D97-AF65-F5344CB8AC3E}">
        <p14:creationId xmlns:p14="http://schemas.microsoft.com/office/powerpoint/2010/main" val="137659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2779424"/>
            <a:ext cx="9144000" cy="890591"/>
          </a:xfrm>
        </p:spPr>
        <p:txBody>
          <a:bodyPr>
            <a:noAutofit/>
          </a:bodyPr>
          <a:lstStyle/>
          <a:p>
            <a:r>
              <a:rPr lang="en-US" dirty="0">
                <a:latin typeface="Avenir Next LT Pro" panose="020B0504020202020204" pitchFamily="34" charset="0"/>
              </a:rPr>
              <a:t>Thank You</a:t>
            </a:r>
            <a:endParaRPr lang="en-IN" dirty="0">
              <a:latin typeface="Avenir Next LT Pro" panose="020B0504020202020204" pitchFamily="34" charset="0"/>
            </a:endParaRPr>
          </a:p>
        </p:txBody>
      </p:sp>
    </p:spTree>
    <p:extLst>
      <p:ext uri="{BB962C8B-B14F-4D97-AF65-F5344CB8AC3E}">
        <p14:creationId xmlns:p14="http://schemas.microsoft.com/office/powerpoint/2010/main" val="121906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Dataset Source</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Global Energy Statistical Yearbook 2021</a:t>
            </a:r>
            <a:endParaRPr lang="en-IN" sz="2800" dirty="0">
              <a:solidFill>
                <a:schemeClr val="bg1">
                  <a:lumMod val="75000"/>
                </a:schemeClr>
              </a:solidFill>
              <a:latin typeface="Avenir Next LT Pro" panose="020B0504020202020204" pitchFamily="34" charset="0"/>
            </a:endParaRPr>
          </a:p>
        </p:txBody>
      </p:sp>
      <p:sp>
        <p:nvSpPr>
          <p:cNvPr id="7" name="Rectangle 6">
            <a:extLst>
              <a:ext uri="{FF2B5EF4-FFF2-40B4-BE49-F238E27FC236}">
                <a16:creationId xmlns:a16="http://schemas.microsoft.com/office/drawing/2014/main" id="{C6CE14DC-133C-4D99-B295-2035E57B21BD}"/>
              </a:ext>
            </a:extLst>
          </p:cNvPr>
          <p:cNvSpPr/>
          <p:nvPr/>
        </p:nvSpPr>
        <p:spPr>
          <a:xfrm>
            <a:off x="4314924" y="2845764"/>
            <a:ext cx="3998068" cy="3265135"/>
          </a:xfrm>
          <a:prstGeom prst="rect">
            <a:avLst/>
          </a:prstGeom>
          <a:solidFill>
            <a:schemeClr val="bg1"/>
          </a:solidFill>
          <a:ln>
            <a:noFill/>
          </a:ln>
          <a:effectLst>
            <a:outerShdw blurRad="419100" dist="139700" dir="7620000" sx="103000" sy="103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Enerdata - Home | Facebook">
            <a:extLst>
              <a:ext uri="{FF2B5EF4-FFF2-40B4-BE49-F238E27FC236}">
                <a16:creationId xmlns:a16="http://schemas.microsoft.com/office/drawing/2014/main" id="{D1447AD9-682B-4904-8C03-3A0BE7C6D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8787" y="3195536"/>
            <a:ext cx="3150343" cy="2468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80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Preparation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2"/>
            <a:ext cx="4471535" cy="854267"/>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r>
              <a:rPr lang="en-US" sz="2800" dirty="0">
                <a:solidFill>
                  <a:schemeClr val="bg1">
                    <a:lumMod val="75000"/>
                  </a:schemeClr>
                </a:solidFill>
                <a:latin typeface="Avenir Next LT Pro" panose="020B0504020202020204" pitchFamily="34" charset="0"/>
              </a:rPr>
              <a:t>Cleaning &amp;</a:t>
            </a:r>
          </a:p>
          <a:p>
            <a:pPr algn="l">
              <a:lnSpc>
                <a:spcPct val="110000"/>
              </a:lnSpc>
            </a:pPr>
            <a:r>
              <a:rPr lang="en-US" sz="2800" dirty="0">
                <a:solidFill>
                  <a:schemeClr val="bg1">
                    <a:lumMod val="75000"/>
                  </a:schemeClr>
                </a:solidFill>
                <a:latin typeface="Avenir Next LT Pro" panose="020B0504020202020204" pitchFamily="34" charset="0"/>
              </a:rPr>
              <a:t>Preparation of </a:t>
            </a:r>
            <a:r>
              <a:rPr lang="en-US" sz="2800" dirty="0" err="1">
                <a:solidFill>
                  <a:schemeClr val="bg1">
                    <a:lumMod val="75000"/>
                  </a:schemeClr>
                </a:solidFill>
                <a:latin typeface="Avenir Next LT Pro" panose="020B0504020202020204" pitchFamily="34" charset="0"/>
              </a:rPr>
              <a:t>Dataframe</a:t>
            </a:r>
            <a:endParaRPr lang="en-IN" sz="2800" dirty="0">
              <a:solidFill>
                <a:schemeClr val="bg1">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CE91A2F9-9994-47F9-95D1-6DCA6ED6762B}"/>
              </a:ext>
            </a:extLst>
          </p:cNvPr>
          <p:cNvPicPr>
            <a:picLocks noChangeAspect="1"/>
          </p:cNvPicPr>
          <p:nvPr/>
        </p:nvPicPr>
        <p:blipFill>
          <a:blip r:embed="rId2"/>
          <a:stretch>
            <a:fillRect/>
          </a:stretch>
        </p:blipFill>
        <p:spPr>
          <a:xfrm>
            <a:off x="6196466" y="971772"/>
            <a:ext cx="5252460" cy="1731522"/>
          </a:xfrm>
          <a:prstGeom prst="rect">
            <a:avLst/>
          </a:prstGeom>
        </p:spPr>
      </p:pic>
      <p:cxnSp>
        <p:nvCxnSpPr>
          <p:cNvPr id="7" name="Straight Arrow Connector 6">
            <a:extLst>
              <a:ext uri="{FF2B5EF4-FFF2-40B4-BE49-F238E27FC236}">
                <a16:creationId xmlns:a16="http://schemas.microsoft.com/office/drawing/2014/main" id="{9B1921E7-D2B1-4E42-9796-A815E3BB0C52}"/>
              </a:ext>
            </a:extLst>
          </p:cNvPr>
          <p:cNvCxnSpPr>
            <a:cxnSpLocks/>
            <a:stCxn id="4" idx="2"/>
          </p:cNvCxnSpPr>
          <p:nvPr/>
        </p:nvCxnSpPr>
        <p:spPr>
          <a:xfrm>
            <a:off x="8822696" y="2703294"/>
            <a:ext cx="0" cy="555472"/>
          </a:xfrm>
          <a:prstGeom prst="straightConnector1">
            <a:avLst/>
          </a:prstGeom>
          <a:ln w="381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1" name="Picture 20">
            <a:extLst>
              <a:ext uri="{FF2B5EF4-FFF2-40B4-BE49-F238E27FC236}">
                <a16:creationId xmlns:a16="http://schemas.microsoft.com/office/drawing/2014/main" id="{66579CE8-C357-47BE-BABD-03C3656ADE93}"/>
              </a:ext>
            </a:extLst>
          </p:cNvPr>
          <p:cNvPicPr>
            <a:picLocks noChangeAspect="1"/>
          </p:cNvPicPr>
          <p:nvPr/>
        </p:nvPicPr>
        <p:blipFill>
          <a:blip r:embed="rId3"/>
          <a:stretch>
            <a:fillRect/>
          </a:stretch>
        </p:blipFill>
        <p:spPr>
          <a:xfrm>
            <a:off x="1466643" y="3270260"/>
            <a:ext cx="9459645" cy="3086531"/>
          </a:xfrm>
          <a:prstGeom prst="rect">
            <a:avLst/>
          </a:prstGeom>
        </p:spPr>
      </p:pic>
    </p:spTree>
    <p:extLst>
      <p:ext uri="{BB962C8B-B14F-4D97-AF65-F5344CB8AC3E}">
        <p14:creationId xmlns:p14="http://schemas.microsoft.com/office/powerpoint/2010/main" val="2842408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Preparation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Checking for NULL values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E8907C1C-E205-426D-A4C7-F9EDCD662B7D}"/>
              </a:ext>
            </a:extLst>
          </p:cNvPr>
          <p:cNvPicPr>
            <a:picLocks noChangeAspect="1"/>
          </p:cNvPicPr>
          <p:nvPr/>
        </p:nvPicPr>
        <p:blipFill>
          <a:blip r:embed="rId2"/>
          <a:stretch>
            <a:fillRect/>
          </a:stretch>
        </p:blipFill>
        <p:spPr>
          <a:xfrm>
            <a:off x="2471151" y="2512717"/>
            <a:ext cx="3345990" cy="4212935"/>
          </a:xfrm>
          <a:prstGeom prst="rect">
            <a:avLst/>
          </a:prstGeom>
        </p:spPr>
      </p:pic>
      <p:pic>
        <p:nvPicPr>
          <p:cNvPr id="10" name="Picture 9">
            <a:extLst>
              <a:ext uri="{FF2B5EF4-FFF2-40B4-BE49-F238E27FC236}">
                <a16:creationId xmlns:a16="http://schemas.microsoft.com/office/drawing/2014/main" id="{8B1A3F9C-34A9-467E-9F55-76B95363D584}"/>
              </a:ext>
            </a:extLst>
          </p:cNvPr>
          <p:cNvPicPr>
            <a:picLocks noChangeAspect="1"/>
          </p:cNvPicPr>
          <p:nvPr/>
        </p:nvPicPr>
        <p:blipFill rotWithShape="1">
          <a:blip r:embed="rId3"/>
          <a:srcRect t="993" b="1"/>
          <a:stretch/>
        </p:blipFill>
        <p:spPr>
          <a:xfrm>
            <a:off x="6791746" y="2512717"/>
            <a:ext cx="3345989" cy="4129876"/>
          </a:xfrm>
          <a:prstGeom prst="rect">
            <a:avLst/>
          </a:prstGeom>
        </p:spPr>
      </p:pic>
      <p:sp>
        <p:nvSpPr>
          <p:cNvPr id="11" name="Arrow: Right 10">
            <a:extLst>
              <a:ext uri="{FF2B5EF4-FFF2-40B4-BE49-F238E27FC236}">
                <a16:creationId xmlns:a16="http://schemas.microsoft.com/office/drawing/2014/main" id="{BFC1A7B0-991C-4D4E-96C6-C221C87787E8}"/>
              </a:ext>
            </a:extLst>
          </p:cNvPr>
          <p:cNvSpPr/>
          <p:nvPr/>
        </p:nvSpPr>
        <p:spPr>
          <a:xfrm>
            <a:off x="1522596" y="4010044"/>
            <a:ext cx="690664" cy="40856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BD00816A-67DC-443E-B917-10CCA2623645}"/>
              </a:ext>
            </a:extLst>
          </p:cNvPr>
          <p:cNvSpPr/>
          <p:nvPr/>
        </p:nvSpPr>
        <p:spPr>
          <a:xfrm rot="10800000">
            <a:off x="10428051" y="4058683"/>
            <a:ext cx="836579" cy="437745"/>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64A2DE7-E1D6-4304-A376-C035461FBB1E}"/>
              </a:ext>
            </a:extLst>
          </p:cNvPr>
          <p:cNvSpPr txBox="1"/>
          <p:nvPr/>
        </p:nvSpPr>
        <p:spPr>
          <a:xfrm>
            <a:off x="927370" y="3611211"/>
            <a:ext cx="1721364" cy="307777"/>
          </a:xfrm>
          <a:prstGeom prst="rect">
            <a:avLst/>
          </a:prstGeom>
          <a:noFill/>
        </p:spPr>
        <p:txBody>
          <a:bodyPr wrap="square" rtlCol="0">
            <a:spAutoFit/>
          </a:bodyPr>
          <a:lstStyle/>
          <a:p>
            <a:pPr algn="ctr"/>
            <a:r>
              <a:rPr lang="en-US" sz="1400" dirty="0">
                <a:latin typeface="Avenir Next LT Pro" panose="020B0504020202020204" pitchFamily="34" charset="0"/>
              </a:rPr>
              <a:t>Consumption</a:t>
            </a:r>
            <a:endParaRPr lang="en-IN" sz="1400" dirty="0">
              <a:latin typeface="Avenir Next LT Pro" panose="020B0504020202020204" pitchFamily="34" charset="0"/>
            </a:endParaRPr>
          </a:p>
        </p:txBody>
      </p:sp>
      <p:sp>
        <p:nvSpPr>
          <p:cNvPr id="14" name="TextBox 13">
            <a:extLst>
              <a:ext uri="{FF2B5EF4-FFF2-40B4-BE49-F238E27FC236}">
                <a16:creationId xmlns:a16="http://schemas.microsoft.com/office/drawing/2014/main" id="{FC5E2673-F461-4065-9AD2-67C3DC64E929}"/>
              </a:ext>
            </a:extLst>
          </p:cNvPr>
          <p:cNvSpPr txBox="1"/>
          <p:nvPr/>
        </p:nvSpPr>
        <p:spPr>
          <a:xfrm>
            <a:off x="9985658" y="3712489"/>
            <a:ext cx="1721364" cy="307777"/>
          </a:xfrm>
          <a:prstGeom prst="rect">
            <a:avLst/>
          </a:prstGeom>
          <a:noFill/>
        </p:spPr>
        <p:txBody>
          <a:bodyPr wrap="square" rtlCol="0">
            <a:spAutoFit/>
          </a:bodyPr>
          <a:lstStyle/>
          <a:p>
            <a:pPr algn="ctr"/>
            <a:r>
              <a:rPr lang="en-US" sz="1400" dirty="0">
                <a:latin typeface="Avenir Next LT Pro" panose="020B0504020202020204" pitchFamily="34" charset="0"/>
              </a:rPr>
              <a:t>Production</a:t>
            </a:r>
            <a:endParaRPr lang="en-IN" sz="1400" dirty="0">
              <a:latin typeface="Avenir Next LT Pro" panose="020B0504020202020204" pitchFamily="34" charset="0"/>
            </a:endParaRPr>
          </a:p>
        </p:txBody>
      </p:sp>
    </p:spTree>
    <p:extLst>
      <p:ext uri="{BB962C8B-B14F-4D97-AF65-F5344CB8AC3E}">
        <p14:creationId xmlns:p14="http://schemas.microsoft.com/office/powerpoint/2010/main" val="190812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Preparation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Converting datatypes of attributes – using .apply(</a:t>
            </a:r>
            <a:r>
              <a:rPr lang="en-US" sz="2800" dirty="0" err="1">
                <a:solidFill>
                  <a:schemeClr val="bg1">
                    <a:lumMod val="75000"/>
                  </a:schemeClr>
                </a:solidFill>
                <a:latin typeface="Avenir Next LT Pro" panose="020B0504020202020204" pitchFamily="34" charset="0"/>
              </a:rPr>
              <a:t>pd.to_numeric</a:t>
            </a:r>
            <a:r>
              <a:rPr lang="en-US" sz="2800" dirty="0">
                <a:solidFill>
                  <a:schemeClr val="bg1">
                    <a:lumMod val="75000"/>
                  </a:schemeClr>
                </a:solidFill>
                <a:latin typeface="Avenir Next LT Pro" panose="020B0504020202020204" pitchFamily="34" charset="0"/>
              </a:rPr>
              <a:t>)</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A97D9F2E-0FC5-4B25-828F-76681E13A8F1}"/>
              </a:ext>
            </a:extLst>
          </p:cNvPr>
          <p:cNvPicPr>
            <a:picLocks noChangeAspect="1"/>
          </p:cNvPicPr>
          <p:nvPr/>
        </p:nvPicPr>
        <p:blipFill>
          <a:blip r:embed="rId2"/>
          <a:stretch>
            <a:fillRect/>
          </a:stretch>
        </p:blipFill>
        <p:spPr>
          <a:xfrm>
            <a:off x="6792447" y="2499003"/>
            <a:ext cx="2886575" cy="4172668"/>
          </a:xfrm>
          <a:prstGeom prst="rect">
            <a:avLst/>
          </a:prstGeom>
        </p:spPr>
      </p:pic>
      <p:pic>
        <p:nvPicPr>
          <p:cNvPr id="10" name="Picture 9">
            <a:extLst>
              <a:ext uri="{FF2B5EF4-FFF2-40B4-BE49-F238E27FC236}">
                <a16:creationId xmlns:a16="http://schemas.microsoft.com/office/drawing/2014/main" id="{F36E5A26-4A0A-4298-A411-EE9E476A30DF}"/>
              </a:ext>
            </a:extLst>
          </p:cNvPr>
          <p:cNvPicPr>
            <a:picLocks noChangeAspect="1"/>
          </p:cNvPicPr>
          <p:nvPr/>
        </p:nvPicPr>
        <p:blipFill>
          <a:blip r:embed="rId3"/>
          <a:stretch>
            <a:fillRect/>
          </a:stretch>
        </p:blipFill>
        <p:spPr>
          <a:xfrm>
            <a:off x="2955370" y="2529927"/>
            <a:ext cx="2893494" cy="4141744"/>
          </a:xfrm>
          <a:prstGeom prst="rect">
            <a:avLst/>
          </a:prstGeom>
        </p:spPr>
      </p:pic>
      <p:sp>
        <p:nvSpPr>
          <p:cNvPr id="11" name="Arrow: Right 10">
            <a:extLst>
              <a:ext uri="{FF2B5EF4-FFF2-40B4-BE49-F238E27FC236}">
                <a16:creationId xmlns:a16="http://schemas.microsoft.com/office/drawing/2014/main" id="{44FD4626-F264-42DE-9A20-653942085841}"/>
              </a:ext>
            </a:extLst>
          </p:cNvPr>
          <p:cNvSpPr/>
          <p:nvPr/>
        </p:nvSpPr>
        <p:spPr>
          <a:xfrm>
            <a:off x="1522596" y="4010044"/>
            <a:ext cx="690664" cy="40856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EA183643-1858-465F-A88F-C7703B60A9A6}"/>
              </a:ext>
            </a:extLst>
          </p:cNvPr>
          <p:cNvSpPr/>
          <p:nvPr/>
        </p:nvSpPr>
        <p:spPr>
          <a:xfrm rot="10800000">
            <a:off x="10428051" y="4058683"/>
            <a:ext cx="836579" cy="437745"/>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EB7BC48D-7CA6-489F-A1F1-F88D55D93251}"/>
              </a:ext>
            </a:extLst>
          </p:cNvPr>
          <p:cNvSpPr txBox="1"/>
          <p:nvPr/>
        </p:nvSpPr>
        <p:spPr>
          <a:xfrm>
            <a:off x="927370" y="3611211"/>
            <a:ext cx="1721364" cy="307777"/>
          </a:xfrm>
          <a:prstGeom prst="rect">
            <a:avLst/>
          </a:prstGeom>
          <a:noFill/>
        </p:spPr>
        <p:txBody>
          <a:bodyPr wrap="square" rtlCol="0">
            <a:spAutoFit/>
          </a:bodyPr>
          <a:lstStyle/>
          <a:p>
            <a:pPr algn="ctr"/>
            <a:r>
              <a:rPr lang="en-US" sz="1400" dirty="0">
                <a:latin typeface="Avenir Next LT Pro" panose="020B0504020202020204" pitchFamily="34" charset="0"/>
              </a:rPr>
              <a:t>Consumption</a:t>
            </a:r>
            <a:endParaRPr lang="en-IN" sz="1400" dirty="0">
              <a:latin typeface="Avenir Next LT Pro" panose="020B0504020202020204" pitchFamily="34" charset="0"/>
            </a:endParaRPr>
          </a:p>
        </p:txBody>
      </p:sp>
      <p:sp>
        <p:nvSpPr>
          <p:cNvPr id="14" name="TextBox 13">
            <a:extLst>
              <a:ext uri="{FF2B5EF4-FFF2-40B4-BE49-F238E27FC236}">
                <a16:creationId xmlns:a16="http://schemas.microsoft.com/office/drawing/2014/main" id="{0244197B-7782-4DC1-9818-63E86F5F1906}"/>
              </a:ext>
            </a:extLst>
          </p:cNvPr>
          <p:cNvSpPr txBox="1"/>
          <p:nvPr/>
        </p:nvSpPr>
        <p:spPr>
          <a:xfrm>
            <a:off x="9985658" y="3712489"/>
            <a:ext cx="1721364" cy="307777"/>
          </a:xfrm>
          <a:prstGeom prst="rect">
            <a:avLst/>
          </a:prstGeom>
          <a:noFill/>
        </p:spPr>
        <p:txBody>
          <a:bodyPr wrap="square" rtlCol="0">
            <a:spAutoFit/>
          </a:bodyPr>
          <a:lstStyle/>
          <a:p>
            <a:pPr algn="ctr"/>
            <a:r>
              <a:rPr lang="en-US" sz="1400" dirty="0">
                <a:latin typeface="Avenir Next LT Pro" panose="020B0504020202020204" pitchFamily="34" charset="0"/>
              </a:rPr>
              <a:t>Production</a:t>
            </a:r>
            <a:endParaRPr lang="en-IN" sz="1400" dirty="0">
              <a:latin typeface="Avenir Next LT Pro" panose="020B0504020202020204" pitchFamily="34" charset="0"/>
            </a:endParaRPr>
          </a:p>
        </p:txBody>
      </p:sp>
    </p:spTree>
    <p:extLst>
      <p:ext uri="{BB962C8B-B14F-4D97-AF65-F5344CB8AC3E}">
        <p14:creationId xmlns:p14="http://schemas.microsoft.com/office/powerpoint/2010/main" val="1786080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Preparation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Dataset division – I [Large Regions]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04A4309C-DD52-4827-9B55-D7723C7F614B}"/>
              </a:ext>
            </a:extLst>
          </p:cNvPr>
          <p:cNvPicPr>
            <a:picLocks noChangeAspect="1"/>
          </p:cNvPicPr>
          <p:nvPr/>
        </p:nvPicPr>
        <p:blipFill>
          <a:blip r:embed="rId2"/>
          <a:stretch>
            <a:fillRect/>
          </a:stretch>
        </p:blipFill>
        <p:spPr>
          <a:xfrm>
            <a:off x="1673158" y="2856096"/>
            <a:ext cx="9348622" cy="3435036"/>
          </a:xfrm>
          <a:prstGeom prst="rect">
            <a:avLst/>
          </a:prstGeom>
        </p:spPr>
      </p:pic>
    </p:spTree>
    <p:extLst>
      <p:ext uri="{BB962C8B-B14F-4D97-AF65-F5344CB8AC3E}">
        <p14:creationId xmlns:p14="http://schemas.microsoft.com/office/powerpoint/2010/main" val="3934562323"/>
      </p:ext>
    </p:extLst>
  </p:cSld>
  <p:clrMapOvr>
    <a:masterClrMapping/>
  </p:clrMapOvr>
</p:sld>
</file>

<file path=ppt/theme/theme1.xml><?xml version="1.0" encoding="utf-8"?>
<a:theme xmlns:a="http://schemas.openxmlformats.org/drawingml/2006/main" name="Theme1">
  <a:themeElements>
    <a:clrScheme name="AnalogousFromRegularSeedLeftStep">
      <a:dk1>
        <a:srgbClr val="000000"/>
      </a:dk1>
      <a:lt1>
        <a:srgbClr val="FFFFFF"/>
      </a:lt1>
      <a:dk2>
        <a:srgbClr val="203835"/>
      </a:dk2>
      <a:lt2>
        <a:srgbClr val="E8E4E2"/>
      </a:lt2>
      <a:accent1>
        <a:srgbClr val="49A3C7"/>
      </a:accent1>
      <a:accent2>
        <a:srgbClr val="36B1A1"/>
      </a:accent2>
      <a:accent3>
        <a:srgbClr val="43B577"/>
      </a:accent3>
      <a:accent4>
        <a:srgbClr val="37B53C"/>
      </a:accent4>
      <a:accent5>
        <a:srgbClr val="6CB241"/>
      </a:accent5>
      <a:accent6>
        <a:srgbClr val="93AB34"/>
      </a:accent6>
      <a:hlink>
        <a:srgbClr val="BF643F"/>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362254B2-3E0F-4A15-BE46-704539BFFF0C}" vid="{4CDA83A6-92D2-4CE6-B7DC-F871A048F2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990</TotalTime>
  <Words>659</Words>
  <Application>Microsoft Office PowerPoint</Application>
  <PresentationFormat>Widescreen</PresentationFormat>
  <Paragraphs>112</Paragraphs>
  <Slides>40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Avenir Next LT Pro</vt:lpstr>
      <vt:lpstr>Calibri</vt:lpstr>
      <vt:lpstr>Calibri Light</vt:lpstr>
      <vt:lpstr>Sabon Next LT</vt:lpstr>
      <vt:lpstr>Wingdings</vt:lpstr>
      <vt:lpstr>Theme1</vt:lpstr>
      <vt:lpstr>Office Theme</vt:lpstr>
      <vt:lpstr>CASE STUDY PRESENTATION</vt:lpstr>
      <vt:lpstr>Coal Production &amp; Consumption (Worldwide)</vt:lpstr>
      <vt:lpstr>Coal Dataset</vt:lpstr>
      <vt:lpstr>Coal Dataset</vt:lpstr>
      <vt:lpstr>Dataset Source</vt:lpstr>
      <vt:lpstr>Data Preparation</vt:lpstr>
      <vt:lpstr>Data Preparation</vt:lpstr>
      <vt:lpstr>Data Preparation</vt:lpstr>
      <vt:lpstr>Data Preparation</vt:lpstr>
      <vt:lpstr>Data Preparation</vt:lpstr>
      <vt:lpstr>Data Preparation</vt:lpstr>
      <vt:lpstr>EDA</vt:lpstr>
      <vt:lpstr>EDA</vt:lpstr>
      <vt:lpstr>EDA</vt:lpstr>
      <vt:lpstr>EDA</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Major Inferences</vt:lpstr>
      <vt:lpstr>Univariate Time Series Forecasting</vt:lpstr>
      <vt:lpstr>Univariate Time Series Forecasting</vt:lpstr>
      <vt:lpstr>Univariate Time Series Forecasting</vt:lpstr>
      <vt:lpstr>Univariate Time Series Forecasting</vt:lpstr>
      <vt:lpstr>Univariate Time Series Forecasting</vt:lpstr>
      <vt:lpstr>Univariate Time Series Forecasting</vt:lpstr>
      <vt:lpstr>Univariate Time Series Forecasting</vt:lpstr>
      <vt:lpstr>Univariate Time Series Forecasting</vt:lpstr>
      <vt:lpstr>Univariate Time Series Forecasting</vt:lpstr>
      <vt:lpstr>Univariate Time Series Forecasting</vt:lpstr>
      <vt:lpstr>Univariate Time Series Forecasting</vt:lpstr>
      <vt:lpstr>Univariate Time Series Forecasting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PRESENTATION</dc:title>
  <dc:creator>Leah Kahn</dc:creator>
  <cp:lastModifiedBy>Leah Kahn</cp:lastModifiedBy>
  <cp:revision>133</cp:revision>
  <dcterms:created xsi:type="dcterms:W3CDTF">2021-11-08T10:56:23Z</dcterms:created>
  <dcterms:modified xsi:type="dcterms:W3CDTF">2021-11-12T11:14:34Z</dcterms:modified>
</cp:coreProperties>
</file>