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77" r:id="rId6"/>
    <p:sldId id="278" r:id="rId7"/>
    <p:sldId id="279" r:id="rId8"/>
    <p:sldId id="280" r:id="rId9"/>
    <p:sldId id="257" r:id="rId10"/>
    <p:sldId id="281" r:id="rId11"/>
    <p:sldId id="259" r:id="rId12"/>
    <p:sldId id="282" r:id="rId13"/>
    <p:sldId id="283" r:id="rId14"/>
    <p:sldId id="260" r:id="rId15"/>
    <p:sldId id="284" r:id="rId16"/>
    <p:sldId id="285" r:id="rId17"/>
    <p:sldId id="287" r:id="rId18"/>
    <p:sldId id="294" r:id="rId19"/>
    <p:sldId id="289" r:id="rId20"/>
    <p:sldId id="288" r:id="rId21"/>
    <p:sldId id="297" r:id="rId22"/>
    <p:sldId id="291" r:id="rId23"/>
    <p:sldId id="292" r:id="rId24"/>
    <p:sldId id="296" r:id="rId25"/>
    <p:sldId id="273" r:id="rId26"/>
    <p:sldId id="274" r:id="rId27"/>
    <p:sldId id="275" r:id="rId28"/>
    <p:sldId id="276"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ah Pettigrew" initials="LP" lastIdx="1" clrIdx="0">
    <p:extLst>
      <p:ext uri="{19B8F6BF-5375-455C-9EA6-DF929625EA0E}">
        <p15:presenceInfo xmlns:p15="http://schemas.microsoft.com/office/powerpoint/2012/main" userId="S::leah.pettigrew@grcon.com.au::763646a3-e312-47f0-9bf2-17651c67d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1" autoAdjust="0"/>
    <p:restoredTop sz="80640" autoAdjust="0"/>
  </p:normalViewPr>
  <p:slideViewPr>
    <p:cSldViewPr snapToGrid="0">
      <p:cViewPr varScale="1">
        <p:scale>
          <a:sx n="132" d="100"/>
          <a:sy n="132" d="100"/>
        </p:scale>
        <p:origin x="3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9T17:05:39.662" idx="1">
    <p:pos x="10" y="10"/>
    <p:text/>
    <p:extLst>
      <p:ext uri="{C676402C-5697-4E1C-873F-D02D1690AC5C}">
        <p15:threadingInfo xmlns:p15="http://schemas.microsoft.com/office/powerpoint/2012/main" timeZoneBias="-600"/>
      </p:ext>
    </p:extLst>
  </p:cm>
</p:cmLst>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16EDD-8BF5-413B-BB5D-CB139DA0972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ECFFEB-AFC4-4D62-B305-C89EBBD3E398}">
      <dgm:prSet/>
      <dgm:spPr/>
      <dgm:t>
        <a:bodyPr/>
        <a:lstStyle/>
        <a:p>
          <a:r>
            <a:rPr lang="en-US" dirty="0"/>
            <a:t>Mini Project 3 - Logistic Regression, Naïve Bayes, SVM</a:t>
          </a:r>
        </a:p>
      </dgm:t>
    </dgm:pt>
    <dgm:pt modelId="{678BF5C9-079E-4D3B-9769-988C88B26A6B}" type="parTrans" cxnId="{4FAD3DFC-EC5F-4FC1-84DB-5180177D34BE}">
      <dgm:prSet/>
      <dgm:spPr/>
      <dgm:t>
        <a:bodyPr/>
        <a:lstStyle/>
        <a:p>
          <a:endParaRPr lang="en-US"/>
        </a:p>
      </dgm:t>
    </dgm:pt>
    <dgm:pt modelId="{1008B5F1-D847-4A17-8F89-35C5E493EB9A}" type="sibTrans" cxnId="{4FAD3DFC-EC5F-4FC1-84DB-5180177D34BE}">
      <dgm:prSet/>
      <dgm:spPr/>
      <dgm:t>
        <a:bodyPr/>
        <a:lstStyle/>
        <a:p>
          <a:endParaRPr lang="en-US"/>
        </a:p>
      </dgm:t>
    </dgm:pt>
    <dgm:pt modelId="{7DD3B7CD-1CE7-4FF0-95E5-BE49F9DF8A81}">
      <dgm:prSet/>
      <dgm:spPr/>
      <dgm:t>
        <a:bodyPr/>
        <a:lstStyle/>
        <a:p>
          <a:r>
            <a:rPr lang="en-US" dirty="0"/>
            <a:t>Logistic Regression Model with Outliers </a:t>
          </a:r>
        </a:p>
      </dgm:t>
    </dgm:pt>
    <dgm:pt modelId="{A849C36C-33B8-4A57-B1DE-05C5066B5FE6}" type="parTrans" cxnId="{0BEBF29F-AAD6-4504-A9B8-5209078D1F3E}">
      <dgm:prSet/>
      <dgm:spPr/>
      <dgm:t>
        <a:bodyPr/>
        <a:lstStyle/>
        <a:p>
          <a:endParaRPr lang="en-US"/>
        </a:p>
      </dgm:t>
    </dgm:pt>
    <dgm:pt modelId="{FFE6D9B2-A18F-4149-9024-6D8AFC515682}" type="sibTrans" cxnId="{0BEBF29F-AAD6-4504-A9B8-5209078D1F3E}">
      <dgm:prSet/>
      <dgm:spPr/>
      <dgm:t>
        <a:bodyPr/>
        <a:lstStyle/>
        <a:p>
          <a:endParaRPr lang="en-US"/>
        </a:p>
      </dgm:t>
    </dgm:pt>
    <dgm:pt modelId="{FDDE8C69-D4BA-4340-886C-6A22ECEAA9FB}">
      <dgm:prSet/>
      <dgm:spPr/>
      <dgm:t>
        <a:bodyPr/>
        <a:lstStyle/>
        <a:p>
          <a:r>
            <a:rPr lang="en-US"/>
            <a:t>Stacking</a:t>
          </a:r>
        </a:p>
      </dgm:t>
    </dgm:pt>
    <dgm:pt modelId="{4E414FEA-CC8F-4647-9D2A-33000FE5298F}" type="parTrans" cxnId="{2DD29D24-6711-4B13-A466-9C32DA5E0C18}">
      <dgm:prSet/>
      <dgm:spPr/>
      <dgm:t>
        <a:bodyPr/>
        <a:lstStyle/>
        <a:p>
          <a:endParaRPr lang="en-US"/>
        </a:p>
      </dgm:t>
    </dgm:pt>
    <dgm:pt modelId="{596236F4-922F-40DD-9F93-D72C9FC01BEB}" type="sibTrans" cxnId="{2DD29D24-6711-4B13-A466-9C32DA5E0C18}">
      <dgm:prSet/>
      <dgm:spPr/>
      <dgm:t>
        <a:bodyPr/>
        <a:lstStyle/>
        <a:p>
          <a:endParaRPr lang="en-US"/>
        </a:p>
      </dgm:t>
    </dgm:pt>
    <dgm:pt modelId="{453C81D1-3829-487E-A62C-7E8A66E34A66}">
      <dgm:prSet/>
      <dgm:spPr/>
      <dgm:t>
        <a:bodyPr/>
        <a:lstStyle/>
        <a:p>
          <a:r>
            <a:rPr lang="en-US"/>
            <a:t>Decision Tree</a:t>
          </a:r>
        </a:p>
      </dgm:t>
    </dgm:pt>
    <dgm:pt modelId="{96C0239F-1BA8-4CC4-8BDB-506E4F81EB31}" type="parTrans" cxnId="{28679B51-4DB9-4165-8975-717336EE36F9}">
      <dgm:prSet/>
      <dgm:spPr/>
      <dgm:t>
        <a:bodyPr/>
        <a:lstStyle/>
        <a:p>
          <a:endParaRPr lang="en-US"/>
        </a:p>
      </dgm:t>
    </dgm:pt>
    <dgm:pt modelId="{8F5236A3-1E51-4C0D-A30A-6F1B116DD5E1}" type="sibTrans" cxnId="{28679B51-4DB9-4165-8975-717336EE36F9}">
      <dgm:prSet/>
      <dgm:spPr/>
      <dgm:t>
        <a:bodyPr/>
        <a:lstStyle/>
        <a:p>
          <a:endParaRPr lang="en-US"/>
        </a:p>
      </dgm:t>
    </dgm:pt>
    <dgm:pt modelId="{FC7DADC8-71EA-4FA2-B19A-3ACDF0C723DA}">
      <dgm:prSet/>
      <dgm:spPr/>
      <dgm:t>
        <a:bodyPr/>
        <a:lstStyle/>
        <a:p>
          <a:r>
            <a:rPr lang="en-US"/>
            <a:t>Neural Network </a:t>
          </a:r>
        </a:p>
      </dgm:t>
    </dgm:pt>
    <dgm:pt modelId="{7CAAF500-B104-4197-AEDD-A7510BFFFD84}" type="parTrans" cxnId="{604F9F16-E629-48FA-8029-5DC425242A33}">
      <dgm:prSet/>
      <dgm:spPr/>
      <dgm:t>
        <a:bodyPr/>
        <a:lstStyle/>
        <a:p>
          <a:endParaRPr lang="en-US"/>
        </a:p>
      </dgm:t>
    </dgm:pt>
    <dgm:pt modelId="{B282E515-9342-401C-A474-0C87CBB4A49A}" type="sibTrans" cxnId="{604F9F16-E629-48FA-8029-5DC425242A33}">
      <dgm:prSet/>
      <dgm:spPr/>
      <dgm:t>
        <a:bodyPr/>
        <a:lstStyle/>
        <a:p>
          <a:endParaRPr lang="en-US"/>
        </a:p>
      </dgm:t>
    </dgm:pt>
    <dgm:pt modelId="{0227C91C-4614-4101-B482-F58F8D13D1A2}" type="pres">
      <dgm:prSet presAssocID="{22316EDD-8BF5-413B-BB5D-CB139DA0972F}" presName="linear" presStyleCnt="0">
        <dgm:presLayoutVars>
          <dgm:animLvl val="lvl"/>
          <dgm:resizeHandles val="exact"/>
        </dgm:presLayoutVars>
      </dgm:prSet>
      <dgm:spPr/>
    </dgm:pt>
    <dgm:pt modelId="{926DBFF9-87E2-4DBA-AD77-73EED2E53F8F}" type="pres">
      <dgm:prSet presAssocID="{E5ECFFEB-AFC4-4D62-B305-C89EBBD3E398}" presName="parentText" presStyleLbl="node1" presStyleIdx="0" presStyleCnt="5">
        <dgm:presLayoutVars>
          <dgm:chMax val="0"/>
          <dgm:bulletEnabled val="1"/>
        </dgm:presLayoutVars>
      </dgm:prSet>
      <dgm:spPr/>
    </dgm:pt>
    <dgm:pt modelId="{826D730C-A666-492C-9459-C7120B555B14}" type="pres">
      <dgm:prSet presAssocID="{1008B5F1-D847-4A17-8F89-35C5E493EB9A}" presName="spacer" presStyleCnt="0"/>
      <dgm:spPr/>
    </dgm:pt>
    <dgm:pt modelId="{34D9C146-0D80-40DC-B9B2-5592E1C6B53F}" type="pres">
      <dgm:prSet presAssocID="{7DD3B7CD-1CE7-4FF0-95E5-BE49F9DF8A81}" presName="parentText" presStyleLbl="node1" presStyleIdx="1" presStyleCnt="5">
        <dgm:presLayoutVars>
          <dgm:chMax val="0"/>
          <dgm:bulletEnabled val="1"/>
        </dgm:presLayoutVars>
      </dgm:prSet>
      <dgm:spPr/>
    </dgm:pt>
    <dgm:pt modelId="{442FEE36-DFAE-4C11-BD8B-CD61A60FA6CA}" type="pres">
      <dgm:prSet presAssocID="{FFE6D9B2-A18F-4149-9024-6D8AFC515682}" presName="spacer" presStyleCnt="0"/>
      <dgm:spPr/>
    </dgm:pt>
    <dgm:pt modelId="{790DCC9F-D3A7-4295-94B6-2434D26DAC5F}" type="pres">
      <dgm:prSet presAssocID="{FDDE8C69-D4BA-4340-886C-6A22ECEAA9FB}" presName="parentText" presStyleLbl="node1" presStyleIdx="2" presStyleCnt="5">
        <dgm:presLayoutVars>
          <dgm:chMax val="0"/>
          <dgm:bulletEnabled val="1"/>
        </dgm:presLayoutVars>
      </dgm:prSet>
      <dgm:spPr/>
    </dgm:pt>
    <dgm:pt modelId="{1878E43A-EF7D-414B-8BCA-DFE50692DF33}" type="pres">
      <dgm:prSet presAssocID="{596236F4-922F-40DD-9F93-D72C9FC01BEB}" presName="spacer" presStyleCnt="0"/>
      <dgm:spPr/>
    </dgm:pt>
    <dgm:pt modelId="{CD342D1A-78F9-4F19-B0D3-4E476958A611}" type="pres">
      <dgm:prSet presAssocID="{453C81D1-3829-487E-A62C-7E8A66E34A66}" presName="parentText" presStyleLbl="node1" presStyleIdx="3" presStyleCnt="5">
        <dgm:presLayoutVars>
          <dgm:chMax val="0"/>
          <dgm:bulletEnabled val="1"/>
        </dgm:presLayoutVars>
      </dgm:prSet>
      <dgm:spPr/>
    </dgm:pt>
    <dgm:pt modelId="{5BE27AF5-BB06-4672-A8E4-84E2B0398209}" type="pres">
      <dgm:prSet presAssocID="{8F5236A3-1E51-4C0D-A30A-6F1B116DD5E1}" presName="spacer" presStyleCnt="0"/>
      <dgm:spPr/>
    </dgm:pt>
    <dgm:pt modelId="{9C9DB005-06CC-4A4F-8286-60BEEAE64993}" type="pres">
      <dgm:prSet presAssocID="{FC7DADC8-71EA-4FA2-B19A-3ACDF0C723DA}" presName="parentText" presStyleLbl="node1" presStyleIdx="4" presStyleCnt="5">
        <dgm:presLayoutVars>
          <dgm:chMax val="0"/>
          <dgm:bulletEnabled val="1"/>
        </dgm:presLayoutVars>
      </dgm:prSet>
      <dgm:spPr/>
    </dgm:pt>
  </dgm:ptLst>
  <dgm:cxnLst>
    <dgm:cxn modelId="{49CCD008-0E8E-4D71-9B6F-E205306452F4}" type="presOf" srcId="{E5ECFFEB-AFC4-4D62-B305-C89EBBD3E398}" destId="{926DBFF9-87E2-4DBA-AD77-73EED2E53F8F}" srcOrd="0" destOrd="0" presId="urn:microsoft.com/office/officeart/2005/8/layout/vList2"/>
    <dgm:cxn modelId="{604F9F16-E629-48FA-8029-5DC425242A33}" srcId="{22316EDD-8BF5-413B-BB5D-CB139DA0972F}" destId="{FC7DADC8-71EA-4FA2-B19A-3ACDF0C723DA}" srcOrd="4" destOrd="0" parTransId="{7CAAF500-B104-4197-AEDD-A7510BFFFD84}" sibTransId="{B282E515-9342-401C-A474-0C87CBB4A49A}"/>
    <dgm:cxn modelId="{357DCA17-315A-4E6C-A0B2-A86414614845}" type="presOf" srcId="{7DD3B7CD-1CE7-4FF0-95E5-BE49F9DF8A81}" destId="{34D9C146-0D80-40DC-B9B2-5592E1C6B53F}" srcOrd="0" destOrd="0" presId="urn:microsoft.com/office/officeart/2005/8/layout/vList2"/>
    <dgm:cxn modelId="{2DD29D24-6711-4B13-A466-9C32DA5E0C18}" srcId="{22316EDD-8BF5-413B-BB5D-CB139DA0972F}" destId="{FDDE8C69-D4BA-4340-886C-6A22ECEAA9FB}" srcOrd="2" destOrd="0" parTransId="{4E414FEA-CC8F-4647-9D2A-33000FE5298F}" sibTransId="{596236F4-922F-40DD-9F93-D72C9FC01BEB}"/>
    <dgm:cxn modelId="{ABCE7647-E2C1-40F4-B839-E3491B7F1EA8}" type="presOf" srcId="{FC7DADC8-71EA-4FA2-B19A-3ACDF0C723DA}" destId="{9C9DB005-06CC-4A4F-8286-60BEEAE64993}" srcOrd="0" destOrd="0" presId="urn:microsoft.com/office/officeart/2005/8/layout/vList2"/>
    <dgm:cxn modelId="{28679B51-4DB9-4165-8975-717336EE36F9}" srcId="{22316EDD-8BF5-413B-BB5D-CB139DA0972F}" destId="{453C81D1-3829-487E-A62C-7E8A66E34A66}" srcOrd="3" destOrd="0" parTransId="{96C0239F-1BA8-4CC4-8BDB-506E4F81EB31}" sibTransId="{8F5236A3-1E51-4C0D-A30A-6F1B116DD5E1}"/>
    <dgm:cxn modelId="{0BEBF29F-AAD6-4504-A9B8-5209078D1F3E}" srcId="{22316EDD-8BF5-413B-BB5D-CB139DA0972F}" destId="{7DD3B7CD-1CE7-4FF0-95E5-BE49F9DF8A81}" srcOrd="1" destOrd="0" parTransId="{A849C36C-33B8-4A57-B1DE-05C5066B5FE6}" sibTransId="{FFE6D9B2-A18F-4149-9024-6D8AFC515682}"/>
    <dgm:cxn modelId="{F32A25A8-D758-4667-A6A5-25214D19681E}" type="presOf" srcId="{FDDE8C69-D4BA-4340-886C-6A22ECEAA9FB}" destId="{790DCC9F-D3A7-4295-94B6-2434D26DAC5F}" srcOrd="0" destOrd="0" presId="urn:microsoft.com/office/officeart/2005/8/layout/vList2"/>
    <dgm:cxn modelId="{694B7BAC-1A40-4311-B0BC-DAB1A85EB904}" type="presOf" srcId="{22316EDD-8BF5-413B-BB5D-CB139DA0972F}" destId="{0227C91C-4614-4101-B482-F58F8D13D1A2}" srcOrd="0" destOrd="0" presId="urn:microsoft.com/office/officeart/2005/8/layout/vList2"/>
    <dgm:cxn modelId="{E7E283DF-1725-475C-A31D-0EFA2EA8D2A8}" type="presOf" srcId="{453C81D1-3829-487E-A62C-7E8A66E34A66}" destId="{CD342D1A-78F9-4F19-B0D3-4E476958A611}" srcOrd="0" destOrd="0" presId="urn:microsoft.com/office/officeart/2005/8/layout/vList2"/>
    <dgm:cxn modelId="{4FAD3DFC-EC5F-4FC1-84DB-5180177D34BE}" srcId="{22316EDD-8BF5-413B-BB5D-CB139DA0972F}" destId="{E5ECFFEB-AFC4-4D62-B305-C89EBBD3E398}" srcOrd="0" destOrd="0" parTransId="{678BF5C9-079E-4D3B-9769-988C88B26A6B}" sibTransId="{1008B5F1-D847-4A17-8F89-35C5E493EB9A}"/>
    <dgm:cxn modelId="{296796E9-9E95-4E89-B205-9C299E640170}" type="presParOf" srcId="{0227C91C-4614-4101-B482-F58F8D13D1A2}" destId="{926DBFF9-87E2-4DBA-AD77-73EED2E53F8F}" srcOrd="0" destOrd="0" presId="urn:microsoft.com/office/officeart/2005/8/layout/vList2"/>
    <dgm:cxn modelId="{E2033716-5744-4274-BCAF-1D6A435F0888}" type="presParOf" srcId="{0227C91C-4614-4101-B482-F58F8D13D1A2}" destId="{826D730C-A666-492C-9459-C7120B555B14}" srcOrd="1" destOrd="0" presId="urn:microsoft.com/office/officeart/2005/8/layout/vList2"/>
    <dgm:cxn modelId="{32B45852-76BB-4A43-BE83-C07A3085D1F9}" type="presParOf" srcId="{0227C91C-4614-4101-B482-F58F8D13D1A2}" destId="{34D9C146-0D80-40DC-B9B2-5592E1C6B53F}" srcOrd="2" destOrd="0" presId="urn:microsoft.com/office/officeart/2005/8/layout/vList2"/>
    <dgm:cxn modelId="{DCA40346-1DD5-42BF-9D6F-846A24C2F30B}" type="presParOf" srcId="{0227C91C-4614-4101-B482-F58F8D13D1A2}" destId="{442FEE36-DFAE-4C11-BD8B-CD61A60FA6CA}" srcOrd="3" destOrd="0" presId="urn:microsoft.com/office/officeart/2005/8/layout/vList2"/>
    <dgm:cxn modelId="{EA82FD1B-5DFD-4A9E-AE83-EC2D50363563}" type="presParOf" srcId="{0227C91C-4614-4101-B482-F58F8D13D1A2}" destId="{790DCC9F-D3A7-4295-94B6-2434D26DAC5F}" srcOrd="4" destOrd="0" presId="urn:microsoft.com/office/officeart/2005/8/layout/vList2"/>
    <dgm:cxn modelId="{9D1E5CD4-9614-45F1-AB0C-F556D53202EB}" type="presParOf" srcId="{0227C91C-4614-4101-B482-F58F8D13D1A2}" destId="{1878E43A-EF7D-414B-8BCA-DFE50692DF33}" srcOrd="5" destOrd="0" presId="urn:microsoft.com/office/officeart/2005/8/layout/vList2"/>
    <dgm:cxn modelId="{33553F2C-64D6-41AD-84F7-3AEFE6E2BF0C}" type="presParOf" srcId="{0227C91C-4614-4101-B482-F58F8D13D1A2}" destId="{CD342D1A-78F9-4F19-B0D3-4E476958A611}" srcOrd="6" destOrd="0" presId="urn:microsoft.com/office/officeart/2005/8/layout/vList2"/>
    <dgm:cxn modelId="{F9AA4BF9-E401-4A4C-9CDF-83CEA4094F7B}" type="presParOf" srcId="{0227C91C-4614-4101-B482-F58F8D13D1A2}" destId="{5BE27AF5-BB06-4672-A8E4-84E2B0398209}" srcOrd="7" destOrd="0" presId="urn:microsoft.com/office/officeart/2005/8/layout/vList2"/>
    <dgm:cxn modelId="{A1277A17-BCC7-4B02-B91E-7736A1E145A6}" type="presParOf" srcId="{0227C91C-4614-4101-B482-F58F8D13D1A2}" destId="{9C9DB005-06CC-4A4F-8286-60BEEAE6499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A0549B-E0BC-4E16-9351-09D25C7190B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24E2520-4B93-4D2E-9AAE-F4A0AD060169}">
      <dgm:prSet/>
      <dgm:spPr/>
      <dgm:t>
        <a:bodyPr/>
        <a:lstStyle/>
        <a:p>
          <a:pPr>
            <a:lnSpc>
              <a:spcPct val="100000"/>
            </a:lnSpc>
          </a:pPr>
          <a:r>
            <a:rPr lang="en-GB"/>
            <a:t>Summary</a:t>
          </a:r>
          <a:endParaRPr lang="en-US"/>
        </a:p>
      </dgm:t>
    </dgm:pt>
    <dgm:pt modelId="{009B9CF0-AB44-4946-840B-A9024378EEA5}" type="parTrans" cxnId="{5868526D-2E96-474A-BB9E-ADB085C2E378}">
      <dgm:prSet/>
      <dgm:spPr/>
      <dgm:t>
        <a:bodyPr/>
        <a:lstStyle/>
        <a:p>
          <a:endParaRPr lang="en-US"/>
        </a:p>
      </dgm:t>
    </dgm:pt>
    <dgm:pt modelId="{B2F2A7EF-59EA-41B1-BA36-4C6F73A76B64}" type="sibTrans" cxnId="{5868526D-2E96-474A-BB9E-ADB085C2E378}">
      <dgm:prSet/>
      <dgm:spPr/>
      <dgm:t>
        <a:bodyPr/>
        <a:lstStyle/>
        <a:p>
          <a:endParaRPr lang="en-US"/>
        </a:p>
      </dgm:t>
    </dgm:pt>
    <dgm:pt modelId="{56C91D49-D8A6-497E-B45E-4D0755603732}">
      <dgm:prSet/>
      <dgm:spPr/>
      <dgm:t>
        <a:bodyPr/>
        <a:lstStyle/>
        <a:p>
          <a:pPr>
            <a:lnSpc>
              <a:spcPct val="100000"/>
            </a:lnSpc>
          </a:pPr>
          <a:r>
            <a:rPr lang="en-GB"/>
            <a:t>A brief recap of the presentation</a:t>
          </a:r>
          <a:endParaRPr lang="en-US"/>
        </a:p>
      </dgm:t>
    </dgm:pt>
    <dgm:pt modelId="{81D2FD88-EFB3-44D8-AF10-29ECEBD7E9BC}" type="parTrans" cxnId="{B2C2E3D6-30EF-4E68-A06A-D97775CF2236}">
      <dgm:prSet/>
      <dgm:spPr/>
      <dgm:t>
        <a:bodyPr/>
        <a:lstStyle/>
        <a:p>
          <a:endParaRPr lang="en-US"/>
        </a:p>
      </dgm:t>
    </dgm:pt>
    <dgm:pt modelId="{017A40DE-C7BC-449B-A221-3F691E4FA50E}" type="sibTrans" cxnId="{B2C2E3D6-30EF-4E68-A06A-D97775CF2236}">
      <dgm:prSet/>
      <dgm:spPr/>
      <dgm:t>
        <a:bodyPr/>
        <a:lstStyle/>
        <a:p>
          <a:endParaRPr lang="en-US"/>
        </a:p>
      </dgm:t>
    </dgm:pt>
    <dgm:pt modelId="{B1CCF2CC-349F-4077-AB86-B26F27CC6C3F}">
      <dgm:prSet/>
      <dgm:spPr/>
      <dgm:t>
        <a:bodyPr/>
        <a:lstStyle/>
        <a:p>
          <a:pPr>
            <a:lnSpc>
              <a:spcPct val="100000"/>
            </a:lnSpc>
          </a:pPr>
          <a:r>
            <a:rPr lang="en-GB"/>
            <a:t>Conclusions</a:t>
          </a:r>
          <a:endParaRPr lang="en-US"/>
        </a:p>
      </dgm:t>
    </dgm:pt>
    <dgm:pt modelId="{D5EF4324-ECB9-4969-9914-8945004C2351}" type="parTrans" cxnId="{4AA7F4D8-8F07-41D0-8A70-1569DDEAA54E}">
      <dgm:prSet/>
      <dgm:spPr/>
      <dgm:t>
        <a:bodyPr/>
        <a:lstStyle/>
        <a:p>
          <a:endParaRPr lang="en-US"/>
        </a:p>
      </dgm:t>
    </dgm:pt>
    <dgm:pt modelId="{B3AE25C6-7380-453D-B3BD-0D7CBBFCAD42}" type="sibTrans" cxnId="{4AA7F4D8-8F07-41D0-8A70-1569DDEAA54E}">
      <dgm:prSet/>
      <dgm:spPr/>
      <dgm:t>
        <a:bodyPr/>
        <a:lstStyle/>
        <a:p>
          <a:endParaRPr lang="en-US"/>
        </a:p>
      </dgm:t>
    </dgm:pt>
    <dgm:pt modelId="{1A024A86-10B0-44D3-A388-C400963B4C37}">
      <dgm:prSet/>
      <dgm:spPr/>
      <dgm:t>
        <a:bodyPr/>
        <a:lstStyle/>
        <a:p>
          <a:pPr>
            <a:lnSpc>
              <a:spcPct val="100000"/>
            </a:lnSpc>
          </a:pPr>
          <a:r>
            <a:rPr lang="en-GB"/>
            <a:t>What has been achieved?</a:t>
          </a:r>
          <a:endParaRPr lang="en-US"/>
        </a:p>
      </dgm:t>
    </dgm:pt>
    <dgm:pt modelId="{EC5C55EA-D594-4DCD-B2D7-EC5AFD443C44}" type="parTrans" cxnId="{F0D21774-529A-46FB-B0C4-177D09989262}">
      <dgm:prSet/>
      <dgm:spPr/>
      <dgm:t>
        <a:bodyPr/>
        <a:lstStyle/>
        <a:p>
          <a:endParaRPr lang="en-US"/>
        </a:p>
      </dgm:t>
    </dgm:pt>
    <dgm:pt modelId="{FE618DE0-DA9D-47F0-B915-96EB3695DAD2}" type="sibTrans" cxnId="{F0D21774-529A-46FB-B0C4-177D09989262}">
      <dgm:prSet/>
      <dgm:spPr/>
      <dgm:t>
        <a:bodyPr/>
        <a:lstStyle/>
        <a:p>
          <a:endParaRPr lang="en-US"/>
        </a:p>
      </dgm:t>
    </dgm:pt>
    <dgm:pt modelId="{F3F2DE01-40A5-40E4-BDD2-8ACFB5D2EEEC}">
      <dgm:prSet/>
      <dgm:spPr/>
      <dgm:t>
        <a:bodyPr/>
        <a:lstStyle/>
        <a:p>
          <a:pPr>
            <a:lnSpc>
              <a:spcPct val="100000"/>
            </a:lnSpc>
          </a:pPr>
          <a:r>
            <a:rPr lang="en-GB"/>
            <a:t>Next steps</a:t>
          </a:r>
          <a:endParaRPr lang="en-US"/>
        </a:p>
      </dgm:t>
    </dgm:pt>
    <dgm:pt modelId="{3B739867-0B09-4C3B-B32A-235060A4051B}" type="parTrans" cxnId="{8E2672EB-391D-442C-9062-5E4DF6EC5379}">
      <dgm:prSet/>
      <dgm:spPr/>
      <dgm:t>
        <a:bodyPr/>
        <a:lstStyle/>
        <a:p>
          <a:endParaRPr lang="en-US"/>
        </a:p>
      </dgm:t>
    </dgm:pt>
    <dgm:pt modelId="{2380CF9B-9F9F-4E6A-A25B-1FF4580F67F1}" type="sibTrans" cxnId="{8E2672EB-391D-442C-9062-5E4DF6EC5379}">
      <dgm:prSet/>
      <dgm:spPr/>
      <dgm:t>
        <a:bodyPr/>
        <a:lstStyle/>
        <a:p>
          <a:endParaRPr lang="en-US"/>
        </a:p>
      </dgm:t>
    </dgm:pt>
    <dgm:pt modelId="{1C522702-BB14-48BB-B6DB-984F9EDB074D}" type="pres">
      <dgm:prSet presAssocID="{9AA0549B-E0BC-4E16-9351-09D25C7190B2}" presName="root" presStyleCnt="0">
        <dgm:presLayoutVars>
          <dgm:dir/>
          <dgm:resizeHandles val="exact"/>
        </dgm:presLayoutVars>
      </dgm:prSet>
      <dgm:spPr/>
    </dgm:pt>
    <dgm:pt modelId="{C51FF0A9-AEC3-46AE-8DAC-B05F07EAB5F1}" type="pres">
      <dgm:prSet presAssocID="{124E2520-4B93-4D2E-9AAE-F4A0AD060169}" presName="compNode" presStyleCnt="0"/>
      <dgm:spPr/>
    </dgm:pt>
    <dgm:pt modelId="{8283FE5A-5588-413B-B062-5B8511DD2C62}" type="pres">
      <dgm:prSet presAssocID="{124E2520-4B93-4D2E-9AAE-F4A0AD0601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32F6754B-BAD5-4523-9920-6EB8D3E20052}" type="pres">
      <dgm:prSet presAssocID="{124E2520-4B93-4D2E-9AAE-F4A0AD060169}" presName="spaceRect" presStyleCnt="0"/>
      <dgm:spPr/>
    </dgm:pt>
    <dgm:pt modelId="{0CDCC32B-F24D-4815-8BCD-A18220887767}" type="pres">
      <dgm:prSet presAssocID="{124E2520-4B93-4D2E-9AAE-F4A0AD060169}" presName="textRect" presStyleLbl="revTx" presStyleIdx="0" presStyleCnt="5">
        <dgm:presLayoutVars>
          <dgm:chMax val="1"/>
          <dgm:chPref val="1"/>
        </dgm:presLayoutVars>
      </dgm:prSet>
      <dgm:spPr/>
    </dgm:pt>
    <dgm:pt modelId="{03B697AB-6F10-477D-AFE4-44294F83FB00}" type="pres">
      <dgm:prSet presAssocID="{B2F2A7EF-59EA-41B1-BA36-4C6F73A76B64}" presName="sibTrans" presStyleCnt="0"/>
      <dgm:spPr/>
    </dgm:pt>
    <dgm:pt modelId="{0BCF5693-CE84-4729-BAC9-2ECA968ECE4A}" type="pres">
      <dgm:prSet presAssocID="{56C91D49-D8A6-497E-B45E-4D0755603732}" presName="compNode" presStyleCnt="0"/>
      <dgm:spPr/>
    </dgm:pt>
    <dgm:pt modelId="{CB552575-BD9B-4B3B-A87F-DEC8AC075F32}" type="pres">
      <dgm:prSet presAssocID="{56C91D49-D8A6-497E-B45E-4D07556037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BE18EA8C-05EF-45CE-BA19-3AE87DEC97E0}" type="pres">
      <dgm:prSet presAssocID="{56C91D49-D8A6-497E-B45E-4D0755603732}" presName="spaceRect" presStyleCnt="0"/>
      <dgm:spPr/>
    </dgm:pt>
    <dgm:pt modelId="{37D3603A-3F82-4174-9869-43EF481BA0CE}" type="pres">
      <dgm:prSet presAssocID="{56C91D49-D8A6-497E-B45E-4D0755603732}" presName="textRect" presStyleLbl="revTx" presStyleIdx="1" presStyleCnt="5">
        <dgm:presLayoutVars>
          <dgm:chMax val="1"/>
          <dgm:chPref val="1"/>
        </dgm:presLayoutVars>
      </dgm:prSet>
      <dgm:spPr/>
    </dgm:pt>
    <dgm:pt modelId="{E06B35A9-D62C-48BB-B769-D5C47BE890BA}" type="pres">
      <dgm:prSet presAssocID="{017A40DE-C7BC-449B-A221-3F691E4FA50E}" presName="sibTrans" presStyleCnt="0"/>
      <dgm:spPr/>
    </dgm:pt>
    <dgm:pt modelId="{BFCCE994-F491-493A-9143-CE4F797F7A32}" type="pres">
      <dgm:prSet presAssocID="{B1CCF2CC-349F-4077-AB86-B26F27CC6C3F}" presName="compNode" presStyleCnt="0"/>
      <dgm:spPr/>
    </dgm:pt>
    <dgm:pt modelId="{5F9CDE8F-06DE-4918-908F-FE65C986387C}" type="pres">
      <dgm:prSet presAssocID="{B1CCF2CC-349F-4077-AB86-B26F27CC6C3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4453128-7EA5-4A58-82F4-EF01134E2441}" type="pres">
      <dgm:prSet presAssocID="{B1CCF2CC-349F-4077-AB86-B26F27CC6C3F}" presName="spaceRect" presStyleCnt="0"/>
      <dgm:spPr/>
    </dgm:pt>
    <dgm:pt modelId="{55B7A883-90E7-42DF-AEB0-E0F5938E437B}" type="pres">
      <dgm:prSet presAssocID="{B1CCF2CC-349F-4077-AB86-B26F27CC6C3F}" presName="textRect" presStyleLbl="revTx" presStyleIdx="2" presStyleCnt="5">
        <dgm:presLayoutVars>
          <dgm:chMax val="1"/>
          <dgm:chPref val="1"/>
        </dgm:presLayoutVars>
      </dgm:prSet>
      <dgm:spPr/>
    </dgm:pt>
    <dgm:pt modelId="{9F715974-61F8-49DE-A646-C4D839B46117}" type="pres">
      <dgm:prSet presAssocID="{B3AE25C6-7380-453D-B3BD-0D7CBBFCAD42}" presName="sibTrans" presStyleCnt="0"/>
      <dgm:spPr/>
    </dgm:pt>
    <dgm:pt modelId="{2440FDBF-1722-4C2B-A611-F0A7FB20C3C1}" type="pres">
      <dgm:prSet presAssocID="{1A024A86-10B0-44D3-A388-C400963B4C37}" presName="compNode" presStyleCnt="0"/>
      <dgm:spPr/>
    </dgm:pt>
    <dgm:pt modelId="{4B95AB6A-4886-4B6A-90B6-D50753345FA6}" type="pres">
      <dgm:prSet presAssocID="{1A024A86-10B0-44D3-A388-C400963B4C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bbon"/>
        </a:ext>
      </dgm:extLst>
    </dgm:pt>
    <dgm:pt modelId="{38275B3A-A135-4B20-BB4B-CC7999D7180C}" type="pres">
      <dgm:prSet presAssocID="{1A024A86-10B0-44D3-A388-C400963B4C37}" presName="spaceRect" presStyleCnt="0"/>
      <dgm:spPr/>
    </dgm:pt>
    <dgm:pt modelId="{C28F1F45-5992-4D89-9D72-806021D5E9FB}" type="pres">
      <dgm:prSet presAssocID="{1A024A86-10B0-44D3-A388-C400963B4C37}" presName="textRect" presStyleLbl="revTx" presStyleIdx="3" presStyleCnt="5">
        <dgm:presLayoutVars>
          <dgm:chMax val="1"/>
          <dgm:chPref val="1"/>
        </dgm:presLayoutVars>
      </dgm:prSet>
      <dgm:spPr/>
    </dgm:pt>
    <dgm:pt modelId="{C0540D7A-41B2-4A81-BD5A-B28D7035EF43}" type="pres">
      <dgm:prSet presAssocID="{FE618DE0-DA9D-47F0-B915-96EB3695DAD2}" presName="sibTrans" presStyleCnt="0"/>
      <dgm:spPr/>
    </dgm:pt>
    <dgm:pt modelId="{44513B62-F7D9-4E53-80D2-5FC19669D2C5}" type="pres">
      <dgm:prSet presAssocID="{F3F2DE01-40A5-40E4-BDD2-8ACFB5D2EEEC}" presName="compNode" presStyleCnt="0"/>
      <dgm:spPr/>
    </dgm:pt>
    <dgm:pt modelId="{A930DC3F-C257-46C8-9759-AFDCB3D90AAD}" type="pres">
      <dgm:prSet presAssocID="{F3F2DE01-40A5-40E4-BDD2-8ACFB5D2EE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otprints"/>
        </a:ext>
      </dgm:extLst>
    </dgm:pt>
    <dgm:pt modelId="{20F33C31-A2C7-400A-A80B-B275833D4836}" type="pres">
      <dgm:prSet presAssocID="{F3F2DE01-40A5-40E4-BDD2-8ACFB5D2EEEC}" presName="spaceRect" presStyleCnt="0"/>
      <dgm:spPr/>
    </dgm:pt>
    <dgm:pt modelId="{1675F9BF-BB02-49E9-BE54-CE8D0B956E80}" type="pres">
      <dgm:prSet presAssocID="{F3F2DE01-40A5-40E4-BDD2-8ACFB5D2EEEC}" presName="textRect" presStyleLbl="revTx" presStyleIdx="4" presStyleCnt="5">
        <dgm:presLayoutVars>
          <dgm:chMax val="1"/>
          <dgm:chPref val="1"/>
        </dgm:presLayoutVars>
      </dgm:prSet>
      <dgm:spPr/>
    </dgm:pt>
  </dgm:ptLst>
  <dgm:cxnLst>
    <dgm:cxn modelId="{DD2A9B25-45F9-44B2-B17D-5BBCDC4DFA9D}" type="presOf" srcId="{F3F2DE01-40A5-40E4-BDD2-8ACFB5D2EEEC}" destId="{1675F9BF-BB02-49E9-BE54-CE8D0B956E80}" srcOrd="0" destOrd="0" presId="urn:microsoft.com/office/officeart/2018/2/layout/IconLabelList"/>
    <dgm:cxn modelId="{5868526D-2E96-474A-BB9E-ADB085C2E378}" srcId="{9AA0549B-E0BC-4E16-9351-09D25C7190B2}" destId="{124E2520-4B93-4D2E-9AAE-F4A0AD060169}" srcOrd="0" destOrd="0" parTransId="{009B9CF0-AB44-4946-840B-A9024378EEA5}" sibTransId="{B2F2A7EF-59EA-41B1-BA36-4C6F73A76B64}"/>
    <dgm:cxn modelId="{F0D21774-529A-46FB-B0C4-177D09989262}" srcId="{9AA0549B-E0BC-4E16-9351-09D25C7190B2}" destId="{1A024A86-10B0-44D3-A388-C400963B4C37}" srcOrd="3" destOrd="0" parTransId="{EC5C55EA-D594-4DCD-B2D7-EC5AFD443C44}" sibTransId="{FE618DE0-DA9D-47F0-B915-96EB3695DAD2}"/>
    <dgm:cxn modelId="{C3B8E07D-495A-4A3F-9881-22A538B9A50A}" type="presOf" srcId="{56C91D49-D8A6-497E-B45E-4D0755603732}" destId="{37D3603A-3F82-4174-9869-43EF481BA0CE}" srcOrd="0" destOrd="0" presId="urn:microsoft.com/office/officeart/2018/2/layout/IconLabelList"/>
    <dgm:cxn modelId="{D0F38F81-83D6-43F6-88B5-A5C389571A67}" type="presOf" srcId="{1A024A86-10B0-44D3-A388-C400963B4C37}" destId="{C28F1F45-5992-4D89-9D72-806021D5E9FB}" srcOrd="0" destOrd="0" presId="urn:microsoft.com/office/officeart/2018/2/layout/IconLabelList"/>
    <dgm:cxn modelId="{E1DFAB9F-6F61-4AB8-AD17-7C0F69F08DA7}" type="presOf" srcId="{B1CCF2CC-349F-4077-AB86-B26F27CC6C3F}" destId="{55B7A883-90E7-42DF-AEB0-E0F5938E437B}" srcOrd="0" destOrd="0" presId="urn:microsoft.com/office/officeart/2018/2/layout/IconLabelList"/>
    <dgm:cxn modelId="{184EDFCE-9223-42F3-AB2A-068DA6B0CAAD}" type="presOf" srcId="{9AA0549B-E0BC-4E16-9351-09D25C7190B2}" destId="{1C522702-BB14-48BB-B6DB-984F9EDB074D}" srcOrd="0" destOrd="0" presId="urn:microsoft.com/office/officeart/2018/2/layout/IconLabelList"/>
    <dgm:cxn modelId="{B2C2E3D6-30EF-4E68-A06A-D97775CF2236}" srcId="{9AA0549B-E0BC-4E16-9351-09D25C7190B2}" destId="{56C91D49-D8A6-497E-B45E-4D0755603732}" srcOrd="1" destOrd="0" parTransId="{81D2FD88-EFB3-44D8-AF10-29ECEBD7E9BC}" sibTransId="{017A40DE-C7BC-449B-A221-3F691E4FA50E}"/>
    <dgm:cxn modelId="{4AA7F4D8-8F07-41D0-8A70-1569DDEAA54E}" srcId="{9AA0549B-E0BC-4E16-9351-09D25C7190B2}" destId="{B1CCF2CC-349F-4077-AB86-B26F27CC6C3F}" srcOrd="2" destOrd="0" parTransId="{D5EF4324-ECB9-4969-9914-8945004C2351}" sibTransId="{B3AE25C6-7380-453D-B3BD-0D7CBBFCAD42}"/>
    <dgm:cxn modelId="{429E0AEA-30C5-48B8-BD37-0C803DAEC1CB}" type="presOf" srcId="{124E2520-4B93-4D2E-9AAE-F4A0AD060169}" destId="{0CDCC32B-F24D-4815-8BCD-A18220887767}" srcOrd="0" destOrd="0" presId="urn:microsoft.com/office/officeart/2018/2/layout/IconLabelList"/>
    <dgm:cxn modelId="{8E2672EB-391D-442C-9062-5E4DF6EC5379}" srcId="{9AA0549B-E0BC-4E16-9351-09D25C7190B2}" destId="{F3F2DE01-40A5-40E4-BDD2-8ACFB5D2EEEC}" srcOrd="4" destOrd="0" parTransId="{3B739867-0B09-4C3B-B32A-235060A4051B}" sibTransId="{2380CF9B-9F9F-4E6A-A25B-1FF4580F67F1}"/>
    <dgm:cxn modelId="{76EB2C3E-E046-453F-85A5-A537A700B327}" type="presParOf" srcId="{1C522702-BB14-48BB-B6DB-984F9EDB074D}" destId="{C51FF0A9-AEC3-46AE-8DAC-B05F07EAB5F1}" srcOrd="0" destOrd="0" presId="urn:microsoft.com/office/officeart/2018/2/layout/IconLabelList"/>
    <dgm:cxn modelId="{E5582B82-1782-46F2-A1F2-549FE0421E45}" type="presParOf" srcId="{C51FF0A9-AEC3-46AE-8DAC-B05F07EAB5F1}" destId="{8283FE5A-5588-413B-B062-5B8511DD2C62}" srcOrd="0" destOrd="0" presId="urn:microsoft.com/office/officeart/2018/2/layout/IconLabelList"/>
    <dgm:cxn modelId="{0E5FBDB9-8155-42A5-8D8D-5D4FD0CAF3DE}" type="presParOf" srcId="{C51FF0A9-AEC3-46AE-8DAC-B05F07EAB5F1}" destId="{32F6754B-BAD5-4523-9920-6EB8D3E20052}" srcOrd="1" destOrd="0" presId="urn:microsoft.com/office/officeart/2018/2/layout/IconLabelList"/>
    <dgm:cxn modelId="{C1333865-DDC8-4223-85E9-9E468F1C8067}" type="presParOf" srcId="{C51FF0A9-AEC3-46AE-8DAC-B05F07EAB5F1}" destId="{0CDCC32B-F24D-4815-8BCD-A18220887767}" srcOrd="2" destOrd="0" presId="urn:microsoft.com/office/officeart/2018/2/layout/IconLabelList"/>
    <dgm:cxn modelId="{BE1982B2-E64D-402D-B471-596CC9B3EF00}" type="presParOf" srcId="{1C522702-BB14-48BB-B6DB-984F9EDB074D}" destId="{03B697AB-6F10-477D-AFE4-44294F83FB00}" srcOrd="1" destOrd="0" presId="urn:microsoft.com/office/officeart/2018/2/layout/IconLabelList"/>
    <dgm:cxn modelId="{4537858D-33A9-4FA6-ACB9-A63BCDBE2D63}" type="presParOf" srcId="{1C522702-BB14-48BB-B6DB-984F9EDB074D}" destId="{0BCF5693-CE84-4729-BAC9-2ECA968ECE4A}" srcOrd="2" destOrd="0" presId="urn:microsoft.com/office/officeart/2018/2/layout/IconLabelList"/>
    <dgm:cxn modelId="{DC233EE8-7790-42D1-959C-C2A3381E0A08}" type="presParOf" srcId="{0BCF5693-CE84-4729-BAC9-2ECA968ECE4A}" destId="{CB552575-BD9B-4B3B-A87F-DEC8AC075F32}" srcOrd="0" destOrd="0" presId="urn:microsoft.com/office/officeart/2018/2/layout/IconLabelList"/>
    <dgm:cxn modelId="{94D442B8-78F1-42A0-B485-F3B00C19C90E}" type="presParOf" srcId="{0BCF5693-CE84-4729-BAC9-2ECA968ECE4A}" destId="{BE18EA8C-05EF-45CE-BA19-3AE87DEC97E0}" srcOrd="1" destOrd="0" presId="urn:microsoft.com/office/officeart/2018/2/layout/IconLabelList"/>
    <dgm:cxn modelId="{9E9B53D3-FD8A-4557-BF4C-DEF6509EA02F}" type="presParOf" srcId="{0BCF5693-CE84-4729-BAC9-2ECA968ECE4A}" destId="{37D3603A-3F82-4174-9869-43EF481BA0CE}" srcOrd="2" destOrd="0" presId="urn:microsoft.com/office/officeart/2018/2/layout/IconLabelList"/>
    <dgm:cxn modelId="{0A5B8F68-43A2-4D11-BAC5-26F8DB23F027}" type="presParOf" srcId="{1C522702-BB14-48BB-B6DB-984F9EDB074D}" destId="{E06B35A9-D62C-48BB-B769-D5C47BE890BA}" srcOrd="3" destOrd="0" presId="urn:microsoft.com/office/officeart/2018/2/layout/IconLabelList"/>
    <dgm:cxn modelId="{7D036A78-730C-4177-A2AB-569BFB2E7755}" type="presParOf" srcId="{1C522702-BB14-48BB-B6DB-984F9EDB074D}" destId="{BFCCE994-F491-493A-9143-CE4F797F7A32}" srcOrd="4" destOrd="0" presId="urn:microsoft.com/office/officeart/2018/2/layout/IconLabelList"/>
    <dgm:cxn modelId="{AAB69054-CBF2-4ABA-9EFA-B7A65FE0B650}" type="presParOf" srcId="{BFCCE994-F491-493A-9143-CE4F797F7A32}" destId="{5F9CDE8F-06DE-4918-908F-FE65C986387C}" srcOrd="0" destOrd="0" presId="urn:microsoft.com/office/officeart/2018/2/layout/IconLabelList"/>
    <dgm:cxn modelId="{FA883B44-B40A-4E44-B389-75A4DF9B0852}" type="presParOf" srcId="{BFCCE994-F491-493A-9143-CE4F797F7A32}" destId="{14453128-7EA5-4A58-82F4-EF01134E2441}" srcOrd="1" destOrd="0" presId="urn:microsoft.com/office/officeart/2018/2/layout/IconLabelList"/>
    <dgm:cxn modelId="{C355A3DA-E2D4-4323-9F19-B09EB4647FBB}" type="presParOf" srcId="{BFCCE994-F491-493A-9143-CE4F797F7A32}" destId="{55B7A883-90E7-42DF-AEB0-E0F5938E437B}" srcOrd="2" destOrd="0" presId="urn:microsoft.com/office/officeart/2018/2/layout/IconLabelList"/>
    <dgm:cxn modelId="{DEFF0295-A939-4F30-8EFD-B1B19AB21DE1}" type="presParOf" srcId="{1C522702-BB14-48BB-B6DB-984F9EDB074D}" destId="{9F715974-61F8-49DE-A646-C4D839B46117}" srcOrd="5" destOrd="0" presId="urn:microsoft.com/office/officeart/2018/2/layout/IconLabelList"/>
    <dgm:cxn modelId="{DF75DB61-2ED6-4055-9313-97F8F0AF19F3}" type="presParOf" srcId="{1C522702-BB14-48BB-B6DB-984F9EDB074D}" destId="{2440FDBF-1722-4C2B-A611-F0A7FB20C3C1}" srcOrd="6" destOrd="0" presId="urn:microsoft.com/office/officeart/2018/2/layout/IconLabelList"/>
    <dgm:cxn modelId="{5CF75307-F003-438B-BA1E-3DA5F90DFA32}" type="presParOf" srcId="{2440FDBF-1722-4C2B-A611-F0A7FB20C3C1}" destId="{4B95AB6A-4886-4B6A-90B6-D50753345FA6}" srcOrd="0" destOrd="0" presId="urn:microsoft.com/office/officeart/2018/2/layout/IconLabelList"/>
    <dgm:cxn modelId="{E8322880-389E-486C-9FB1-7BA4E0D5894F}" type="presParOf" srcId="{2440FDBF-1722-4C2B-A611-F0A7FB20C3C1}" destId="{38275B3A-A135-4B20-BB4B-CC7999D7180C}" srcOrd="1" destOrd="0" presId="urn:microsoft.com/office/officeart/2018/2/layout/IconLabelList"/>
    <dgm:cxn modelId="{1323E407-6690-443B-B3C9-25761B2656B1}" type="presParOf" srcId="{2440FDBF-1722-4C2B-A611-F0A7FB20C3C1}" destId="{C28F1F45-5992-4D89-9D72-806021D5E9FB}" srcOrd="2" destOrd="0" presId="urn:microsoft.com/office/officeart/2018/2/layout/IconLabelList"/>
    <dgm:cxn modelId="{AF6C02FE-C98D-4F50-998D-09882B27DD63}" type="presParOf" srcId="{1C522702-BB14-48BB-B6DB-984F9EDB074D}" destId="{C0540D7A-41B2-4A81-BD5A-B28D7035EF43}" srcOrd="7" destOrd="0" presId="urn:microsoft.com/office/officeart/2018/2/layout/IconLabelList"/>
    <dgm:cxn modelId="{970AF761-1540-4010-B970-4CAB4DAB77D7}" type="presParOf" srcId="{1C522702-BB14-48BB-B6DB-984F9EDB074D}" destId="{44513B62-F7D9-4E53-80D2-5FC19669D2C5}" srcOrd="8" destOrd="0" presId="urn:microsoft.com/office/officeart/2018/2/layout/IconLabelList"/>
    <dgm:cxn modelId="{CF416548-C996-4059-B798-0C9559B8B5B1}" type="presParOf" srcId="{44513B62-F7D9-4E53-80D2-5FC19669D2C5}" destId="{A930DC3F-C257-46C8-9759-AFDCB3D90AAD}" srcOrd="0" destOrd="0" presId="urn:microsoft.com/office/officeart/2018/2/layout/IconLabelList"/>
    <dgm:cxn modelId="{12D626CE-8659-4F94-AFCF-FE48DC83ECD4}" type="presParOf" srcId="{44513B62-F7D9-4E53-80D2-5FC19669D2C5}" destId="{20F33C31-A2C7-400A-A80B-B275833D4836}" srcOrd="1" destOrd="0" presId="urn:microsoft.com/office/officeart/2018/2/layout/IconLabelList"/>
    <dgm:cxn modelId="{3262E0F7-566D-4386-812E-A1B45371E719}" type="presParOf" srcId="{44513B62-F7D9-4E53-80D2-5FC19669D2C5}" destId="{1675F9BF-BB02-49E9-BE54-CE8D0B956E8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DBFF9-87E2-4DBA-AD77-73EED2E53F8F}">
      <dsp:nvSpPr>
        <dsp:cNvPr id="0" name=""/>
        <dsp:cNvSpPr/>
      </dsp:nvSpPr>
      <dsp:spPr>
        <a:xfrm>
          <a:off x="0" y="3045"/>
          <a:ext cx="6253721"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Mini Project 3 - Logistic Regression, Naïve Bayes, SVM</a:t>
          </a:r>
        </a:p>
      </dsp:txBody>
      <dsp:txXfrm>
        <a:off x="46606" y="49651"/>
        <a:ext cx="6160509" cy="861507"/>
      </dsp:txXfrm>
    </dsp:sp>
    <dsp:sp modelId="{34D9C146-0D80-40DC-B9B2-5592E1C6B53F}">
      <dsp:nvSpPr>
        <dsp:cNvPr id="0" name=""/>
        <dsp:cNvSpPr/>
      </dsp:nvSpPr>
      <dsp:spPr>
        <a:xfrm>
          <a:off x="0" y="1026885"/>
          <a:ext cx="6253721" cy="95471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Logistic Regression Model with Outliers </a:t>
          </a:r>
        </a:p>
      </dsp:txBody>
      <dsp:txXfrm>
        <a:off x="46606" y="1073491"/>
        <a:ext cx="6160509" cy="861507"/>
      </dsp:txXfrm>
    </dsp:sp>
    <dsp:sp modelId="{790DCC9F-D3A7-4295-94B6-2434D26DAC5F}">
      <dsp:nvSpPr>
        <dsp:cNvPr id="0" name=""/>
        <dsp:cNvSpPr/>
      </dsp:nvSpPr>
      <dsp:spPr>
        <a:xfrm>
          <a:off x="0" y="2050725"/>
          <a:ext cx="6253721" cy="95471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Stacking</a:t>
          </a:r>
        </a:p>
      </dsp:txBody>
      <dsp:txXfrm>
        <a:off x="46606" y="2097331"/>
        <a:ext cx="6160509" cy="861507"/>
      </dsp:txXfrm>
    </dsp:sp>
    <dsp:sp modelId="{CD342D1A-78F9-4F19-B0D3-4E476958A611}">
      <dsp:nvSpPr>
        <dsp:cNvPr id="0" name=""/>
        <dsp:cNvSpPr/>
      </dsp:nvSpPr>
      <dsp:spPr>
        <a:xfrm>
          <a:off x="0" y="3074565"/>
          <a:ext cx="6253721" cy="95471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Decision Tree</a:t>
          </a:r>
        </a:p>
      </dsp:txBody>
      <dsp:txXfrm>
        <a:off x="46606" y="3121171"/>
        <a:ext cx="6160509" cy="861507"/>
      </dsp:txXfrm>
    </dsp:sp>
    <dsp:sp modelId="{9C9DB005-06CC-4A4F-8286-60BEEAE64993}">
      <dsp:nvSpPr>
        <dsp:cNvPr id="0" name=""/>
        <dsp:cNvSpPr/>
      </dsp:nvSpPr>
      <dsp:spPr>
        <a:xfrm>
          <a:off x="0" y="4098405"/>
          <a:ext cx="6253721"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Neural Network </a:t>
          </a:r>
        </a:p>
      </dsp:txBody>
      <dsp:txXfrm>
        <a:off x="46606" y="4145011"/>
        <a:ext cx="6160509" cy="861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3FE5A-5588-413B-B062-5B8511DD2C62}">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CC32B-F24D-4815-8BCD-A18220887767}">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Summary</a:t>
          </a:r>
          <a:endParaRPr lang="en-US" sz="2000" kern="1200"/>
        </a:p>
      </dsp:txBody>
      <dsp:txXfrm>
        <a:off x="127800" y="2355670"/>
        <a:ext cx="1800000" cy="720000"/>
      </dsp:txXfrm>
    </dsp:sp>
    <dsp:sp modelId="{CB552575-BD9B-4B3B-A87F-DEC8AC075F32}">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3603A-3F82-4174-9869-43EF481BA0CE}">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A brief recap of the presentation</a:t>
          </a:r>
          <a:endParaRPr lang="en-US" sz="2000" kern="1200"/>
        </a:p>
      </dsp:txBody>
      <dsp:txXfrm>
        <a:off x="2242800" y="2355670"/>
        <a:ext cx="1800000" cy="720000"/>
      </dsp:txXfrm>
    </dsp:sp>
    <dsp:sp modelId="{5F9CDE8F-06DE-4918-908F-FE65C986387C}">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7A883-90E7-42DF-AEB0-E0F5938E437B}">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Conclusions</a:t>
          </a:r>
          <a:endParaRPr lang="en-US" sz="2000" kern="1200"/>
        </a:p>
      </dsp:txBody>
      <dsp:txXfrm>
        <a:off x="4357800" y="2355670"/>
        <a:ext cx="1800000" cy="720000"/>
      </dsp:txXfrm>
    </dsp:sp>
    <dsp:sp modelId="{4B95AB6A-4886-4B6A-90B6-D50753345FA6}">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F1F45-5992-4D89-9D72-806021D5E9FB}">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What has been achieved?</a:t>
          </a:r>
          <a:endParaRPr lang="en-US" sz="2000" kern="1200"/>
        </a:p>
      </dsp:txBody>
      <dsp:txXfrm>
        <a:off x="6472800" y="2355670"/>
        <a:ext cx="1800000" cy="720000"/>
      </dsp:txXfrm>
    </dsp:sp>
    <dsp:sp modelId="{A930DC3F-C257-46C8-9759-AFDCB3D90AAD}">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5F9BF-BB02-49E9-BE54-CE8D0B956E80}">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a:t>Next steps</a:t>
          </a:r>
          <a:endParaRPr lang="en-US" sz="2000" kern="1200"/>
        </a:p>
      </dsp:txBody>
      <dsp:txXfrm>
        <a:off x="8587800" y="23556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6E7B0-ED2A-4925-A44D-E6D487C157E2}" type="datetimeFigureOut">
              <a:rPr lang="en-AU" smtClean="0"/>
              <a:t>13/04/2023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C6AB7-2D45-491B-889D-01606FA5F037}" type="slidenum">
              <a:rPr lang="en-AU" smtClean="0"/>
              <a:t>‹#›</a:t>
            </a:fld>
            <a:endParaRPr lang="en-AU"/>
          </a:p>
        </p:txBody>
      </p:sp>
    </p:spTree>
    <p:extLst>
      <p:ext uri="{BB962C8B-B14F-4D97-AF65-F5344CB8AC3E}">
        <p14:creationId xmlns:p14="http://schemas.microsoft.com/office/powerpoint/2010/main" val="314872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Morning everyone,</a:t>
            </a:r>
          </a:p>
          <a:p>
            <a:r>
              <a:rPr lang="en-AU" dirty="0"/>
              <a:t>Thanks for joining for my capstone project which I’ve titled “searching for coal” </a:t>
            </a:r>
          </a:p>
          <a:p>
            <a:r>
              <a:rPr lang="en-AU" dirty="0"/>
              <a:t>My name’s Leah and one of my roles at the moment is a Data Scientist</a:t>
            </a:r>
          </a:p>
        </p:txBody>
      </p:sp>
      <p:sp>
        <p:nvSpPr>
          <p:cNvPr id="4" name="Slide Number Placeholder 3"/>
          <p:cNvSpPr>
            <a:spLocks noGrp="1"/>
          </p:cNvSpPr>
          <p:nvPr>
            <p:ph type="sldNum" sz="quarter" idx="5"/>
          </p:nvPr>
        </p:nvSpPr>
        <p:spPr/>
        <p:txBody>
          <a:bodyPr/>
          <a:lstStyle/>
          <a:p>
            <a:fld id="{BF0C6AB7-2D45-491B-889D-01606FA5F037}" type="slidenum">
              <a:rPr lang="en-AU" smtClean="0"/>
              <a:t>1</a:t>
            </a:fld>
            <a:endParaRPr lang="en-AU"/>
          </a:p>
        </p:txBody>
      </p:sp>
    </p:spTree>
    <p:extLst>
      <p:ext uri="{BB962C8B-B14F-4D97-AF65-F5344CB8AC3E}">
        <p14:creationId xmlns:p14="http://schemas.microsoft.com/office/powerpoint/2010/main" val="324898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mini project 3 I did multiple models of logistic regression, naïve bayes and Support Vector Machine with all sorts of different </a:t>
            </a:r>
            <a:r>
              <a:rPr lang="en-AU" dirty="0" err="1"/>
              <a:t>hyperparametrers</a:t>
            </a:r>
            <a:r>
              <a:rPr lang="en-AU" dirty="0"/>
              <a:t> . During this it became obvious that the evaluation metrics were all very similar and quite accurate for coal however there were consistently too many false negatives which meant that I focused my capstone on specifically improving the recall metric. In mini project 3 the SVM was the most accurate but took too long to run, the logistic regression was next best but the recall was only 0.57 so needed significant improvement. The results of these are all in the Appendix.</a:t>
            </a:r>
          </a:p>
          <a:p>
            <a:endParaRPr lang="en-AU" dirty="0"/>
          </a:p>
          <a:p>
            <a:r>
              <a:rPr lang="en-AU" dirty="0"/>
              <a:t>I did a logistic regression model including outliers which didn’t improve the recall at all. I did a stacking model which improved the recall to 0.88. I followed this with a decision tree which gave a recall of 0.92 while all other metrics were still above 0.9 and also performed better than any previous models with an overall accuracy of 0.97.</a:t>
            </a:r>
          </a:p>
          <a:p>
            <a:endParaRPr lang="en-AU" dirty="0"/>
          </a:p>
          <a:p>
            <a:r>
              <a:rPr lang="en-AU" dirty="0"/>
              <a:t>Lastly I did a neural network which I struggled with a bit and ended up doing multiple iterations. Initially the model was not learning but I ended up putting it in batches, changed the optimiser, added in </a:t>
            </a:r>
            <a:r>
              <a:rPr lang="en-AU" dirty="0" err="1"/>
              <a:t>regulisers</a:t>
            </a:r>
            <a:r>
              <a:rPr lang="en-AU" dirty="0"/>
              <a:t>, and in the end came up with a loss score of 5.8. There is still a lot more I would like to do on tweaking these models, the neural network in particular. </a:t>
            </a:r>
          </a:p>
          <a:p>
            <a:r>
              <a:rPr lang="en-AU" dirty="0"/>
              <a:t>  </a:t>
            </a:r>
            <a:endParaRPr lang="en-US" sz="1200" dirty="0"/>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15</a:t>
            </a:fld>
            <a:endParaRPr lang="en-AU"/>
          </a:p>
        </p:txBody>
      </p:sp>
    </p:spTree>
    <p:extLst>
      <p:ext uri="{BB962C8B-B14F-4D97-AF65-F5344CB8AC3E}">
        <p14:creationId xmlns:p14="http://schemas.microsoft.com/office/powerpoint/2010/main" val="359898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just to summarise everything we’ve just looked at. </a:t>
            </a:r>
          </a:p>
          <a:p>
            <a:r>
              <a:rPr lang="en-AU" dirty="0"/>
              <a:t>I would like to develop a model that can predict what type of rock a drill is drilling through during production drilling at a coal mine</a:t>
            </a:r>
          </a:p>
          <a:p>
            <a:r>
              <a:rPr lang="en-AU" dirty="0"/>
              <a:t>We went over the initial data exploration and feature engineering, and then onto the different models that I ran</a:t>
            </a:r>
          </a:p>
          <a:p>
            <a:r>
              <a:rPr lang="en-AU" dirty="0"/>
              <a:t>In the end the decision tree and neural networks look to be the best models, and further consultation with mining companies needs to be done to determine if the recall rates are acceptable in the industry.</a:t>
            </a:r>
          </a:p>
          <a:p>
            <a:r>
              <a:rPr lang="en-AU" dirty="0"/>
              <a:t>Next steps are to start discussions with a mining company, and to further tweak the neural network model to try and improve the results. </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17</a:t>
            </a:fld>
            <a:endParaRPr lang="en-AU"/>
          </a:p>
        </p:txBody>
      </p:sp>
    </p:spTree>
    <p:extLst>
      <p:ext uri="{BB962C8B-B14F-4D97-AF65-F5344CB8AC3E}">
        <p14:creationId xmlns:p14="http://schemas.microsoft.com/office/powerpoint/2010/main" val="389889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18</a:t>
            </a:fld>
            <a:endParaRPr lang="en-AU"/>
          </a:p>
        </p:txBody>
      </p:sp>
    </p:spTree>
    <p:extLst>
      <p:ext uri="{BB962C8B-B14F-4D97-AF65-F5344CB8AC3E}">
        <p14:creationId xmlns:p14="http://schemas.microsoft.com/office/powerpoint/2010/main" val="413877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21</a:t>
            </a:fld>
            <a:endParaRPr lang="en-AU"/>
          </a:p>
        </p:txBody>
      </p:sp>
    </p:spTree>
    <p:extLst>
      <p:ext uri="{BB962C8B-B14F-4D97-AF65-F5344CB8AC3E}">
        <p14:creationId xmlns:p14="http://schemas.microsoft.com/office/powerpoint/2010/main" val="3152097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The first model I ran is </a:t>
            </a:r>
            <a:r>
              <a:rPr lang="en-AU" dirty="0" err="1"/>
              <a:t>logsitc</a:t>
            </a:r>
            <a:r>
              <a:rPr lang="en-AU" dirty="0"/>
              <a:t> regression. I ran this with 2, 3 and 4 features – running with 4 features was the most accurate at 90.2% </a:t>
            </a:r>
          </a:p>
          <a:p>
            <a:r>
              <a:rPr lang="en-GB" b="0" i="0" dirty="0">
                <a:solidFill>
                  <a:srgbClr val="E8EAED"/>
                </a:solidFill>
                <a:effectLst/>
                <a:latin typeface="Google Sans"/>
              </a:rPr>
              <a:t>The accuracy metric computes how many times a model made a correct prediction across the entire dataset</a:t>
            </a:r>
            <a:endParaRPr lang="en-AU" dirty="0"/>
          </a:p>
          <a:p>
            <a:r>
              <a:rPr lang="en-AU" dirty="0"/>
              <a:t>The green circles show the best result for each metric of the confusion matrix </a:t>
            </a:r>
          </a:p>
          <a:p>
            <a:r>
              <a:rPr lang="en-AU" dirty="0"/>
              <a:t>There are far less false negatives on the third one, and the least false positives are on the middle one. </a:t>
            </a:r>
          </a:p>
          <a:p>
            <a:endParaRPr lang="en-AU" dirty="0"/>
          </a:p>
          <a:p>
            <a:r>
              <a:rPr lang="en-AU" dirty="0"/>
              <a:t>What would you pick as the best model here??</a:t>
            </a:r>
          </a:p>
          <a:p>
            <a:endParaRPr lang="en-AU" dirty="0"/>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22</a:t>
            </a:fld>
            <a:endParaRPr lang="en-AU"/>
          </a:p>
        </p:txBody>
      </p:sp>
    </p:spTree>
    <p:extLst>
      <p:ext uri="{BB962C8B-B14F-4D97-AF65-F5344CB8AC3E}">
        <p14:creationId xmlns:p14="http://schemas.microsoft.com/office/powerpoint/2010/main" val="268341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then chose the third model which was the most accurate and applied a few hyperparameters. </a:t>
            </a:r>
          </a:p>
          <a:p>
            <a:endParaRPr lang="en-AU" dirty="0"/>
          </a:p>
          <a:p>
            <a:r>
              <a:rPr lang="en-AU" dirty="0"/>
              <a:t>What would you choose as the best model here?</a:t>
            </a:r>
          </a:p>
          <a:p>
            <a:endParaRPr lang="en-AU" dirty="0"/>
          </a:p>
          <a:p>
            <a:r>
              <a:rPr lang="en-AU" dirty="0"/>
              <a:t>Using the newton-cg hyperparameter I was able to get the accuracy up to 90.5%</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23</a:t>
            </a:fld>
            <a:endParaRPr lang="en-AU"/>
          </a:p>
        </p:txBody>
      </p:sp>
    </p:spTree>
    <p:extLst>
      <p:ext uri="{BB962C8B-B14F-4D97-AF65-F5344CB8AC3E}">
        <p14:creationId xmlns:p14="http://schemas.microsoft.com/office/powerpoint/2010/main" val="1329433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the second model I chose to use Naïve Bayes. </a:t>
            </a:r>
          </a:p>
          <a:p>
            <a:r>
              <a:rPr lang="en-AU" dirty="0"/>
              <a:t>Unfortunately the accuracy on this one regardless on the number of features used was always below 90%. </a:t>
            </a:r>
          </a:p>
          <a:p>
            <a:r>
              <a:rPr lang="en-AU" dirty="0"/>
              <a:t>The best false negative rate was 9,606 which is way too high. I didn’t run this model any further </a:t>
            </a:r>
          </a:p>
          <a:p>
            <a:endParaRPr lang="en-AU" dirty="0"/>
          </a:p>
          <a:p>
            <a:r>
              <a:rPr lang="en-AU" dirty="0"/>
              <a:t>What would you pick?</a:t>
            </a:r>
          </a:p>
        </p:txBody>
      </p:sp>
      <p:sp>
        <p:nvSpPr>
          <p:cNvPr id="4" name="Slide Number Placeholder 3"/>
          <p:cNvSpPr>
            <a:spLocks noGrp="1"/>
          </p:cNvSpPr>
          <p:nvPr>
            <p:ph type="sldNum" sz="quarter" idx="5"/>
          </p:nvPr>
        </p:nvSpPr>
        <p:spPr/>
        <p:txBody>
          <a:bodyPr/>
          <a:lstStyle/>
          <a:p>
            <a:fld id="{BF0C6AB7-2D45-491B-889D-01606FA5F037}" type="slidenum">
              <a:rPr lang="en-AU" smtClean="0"/>
              <a:t>24</a:t>
            </a:fld>
            <a:endParaRPr lang="en-AU"/>
          </a:p>
        </p:txBody>
      </p:sp>
    </p:spTree>
    <p:extLst>
      <p:ext uri="{BB962C8B-B14F-4D97-AF65-F5344CB8AC3E}">
        <p14:creationId xmlns:p14="http://schemas.microsoft.com/office/powerpoint/2010/main" val="2198653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last model I ran was the Support Vector Machine </a:t>
            </a:r>
          </a:p>
          <a:p>
            <a:pPr marL="171450" indent="-171450">
              <a:buFont typeface="Arial" panose="020B0604020202020204" pitchFamily="34" charset="0"/>
              <a:buChar char="•"/>
            </a:pPr>
            <a:r>
              <a:rPr lang="en-AU" dirty="0"/>
              <a:t>Ran with just the 2 features the accuracy was higher than any previous model </a:t>
            </a:r>
          </a:p>
          <a:p>
            <a:pPr marL="171450" indent="-171450">
              <a:buFont typeface="Arial" panose="020B0604020202020204" pitchFamily="34" charset="0"/>
              <a:buChar char="•"/>
            </a:pPr>
            <a:r>
              <a:rPr lang="en-AU" dirty="0"/>
              <a:t>Importantly, the false negatives are far lower than any of the previous models run as well.</a:t>
            </a:r>
          </a:p>
          <a:p>
            <a:pPr marL="171450" indent="-171450">
              <a:buFont typeface="Arial" panose="020B0604020202020204" pitchFamily="34" charset="0"/>
              <a:buChar char="•"/>
            </a:pPr>
            <a:r>
              <a:rPr lang="en-AU" dirty="0"/>
              <a:t>I then ran this with 3 features and surprisingly the accuracy dropped significantly, particularly the false negatives, and it also took 2 days to run</a:t>
            </a:r>
          </a:p>
          <a:p>
            <a:pPr marL="171450" indent="-171450">
              <a:buFont typeface="Arial" panose="020B0604020202020204" pitchFamily="34" charset="0"/>
              <a:buChar char="•"/>
            </a:pPr>
            <a:r>
              <a:rPr lang="en-AU" dirty="0"/>
              <a:t>I plan to run this with 4 features and do some hyperparameter tuning in my capstone project to see if I can get the accuracy even higher than 94%</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25</a:t>
            </a:fld>
            <a:endParaRPr lang="en-AU"/>
          </a:p>
        </p:txBody>
      </p:sp>
    </p:spTree>
    <p:extLst>
      <p:ext uri="{BB962C8B-B14F-4D97-AF65-F5344CB8AC3E}">
        <p14:creationId xmlns:p14="http://schemas.microsoft.com/office/powerpoint/2010/main" val="417725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best performing  from each of the 3 models is summarised here. After running all 3 models with different features and hyperparameter tuning, it’s fairly clear that the most accurate result is the SVM. The Logistic Regression and Naïve Bayes was most accurate with 4 features, and SVM with only 2 features was more accurate than the best of these other models. It took an entire day to run the model with the 3 features so I am hoping to get the 4 features run to present in my capstone presentation. </a:t>
            </a:r>
          </a:p>
          <a:p>
            <a:pPr marL="171450" indent="-171450">
              <a:buFont typeface="Arial" panose="020B0604020202020204" pitchFamily="34" charset="0"/>
              <a:buChar char="•"/>
            </a:pPr>
            <a:r>
              <a:rPr lang="en-AU" dirty="0"/>
              <a:t>All of the models are quite accurate at predicting coal, however there are way too many false negatives in the logistic regression model and naïve bayes models (as seen in the recall scores highlighted above ) </a:t>
            </a:r>
          </a:p>
          <a:p>
            <a:pPr marL="171450" indent="-171450">
              <a:buFont typeface="Arial" panose="020B0604020202020204" pitchFamily="34" charset="0"/>
              <a:buChar char="•"/>
            </a:pPr>
            <a:r>
              <a:rPr lang="en-AU" dirty="0"/>
              <a:t>This would cost the company considerable money as they would be ruining good coal thinking it was a different type of rock. </a:t>
            </a:r>
          </a:p>
          <a:p>
            <a:pPr marL="171450" indent="-171450">
              <a:buFont typeface="Arial" panose="020B0604020202020204" pitchFamily="34" charset="0"/>
              <a:buChar char="•"/>
            </a:pPr>
            <a:r>
              <a:rPr lang="en-AU" dirty="0"/>
              <a:t>Due to this the ROC curve isn’t the best way to look at this data, the confusion matrix is as it gives a good balance of the impact of both false negatives and false positives. </a:t>
            </a:r>
          </a:p>
          <a:p>
            <a:pPr marL="171450" indent="-171450">
              <a:buFont typeface="Arial" panose="020B0604020202020204" pitchFamily="34" charset="0"/>
              <a:buChar char="•"/>
            </a:pPr>
            <a:r>
              <a:rPr lang="en-AU" dirty="0"/>
              <a:t>When the objective is to minimise false negatives, the recall metric is often used to evaluate the model, you can see above I have included the precision, recall and the f1 score which combines the precision and recall scores of a model. Finally I’ve also added in the accuracy as per the previous slides </a:t>
            </a:r>
          </a:p>
          <a:p>
            <a:pPr marL="171450" indent="-171450">
              <a:buFont typeface="Arial" panose="020B0604020202020204" pitchFamily="34" charset="0"/>
              <a:buChar char="•"/>
            </a:pPr>
            <a:r>
              <a:rPr lang="en-AU" dirty="0"/>
              <a:t>However if you’re interested in seeing the ROC curves or the other metrics like the coefficient, intercept, sensitivity etc they are all in my </a:t>
            </a:r>
            <a:r>
              <a:rPr lang="en-AU" dirty="0" err="1"/>
              <a:t>Jupyter</a:t>
            </a:r>
            <a:r>
              <a:rPr lang="en-AU" dirty="0"/>
              <a:t> notebook which I’m happy to share</a:t>
            </a:r>
          </a:p>
        </p:txBody>
      </p:sp>
      <p:sp>
        <p:nvSpPr>
          <p:cNvPr id="4" name="Slide Number Placeholder 3"/>
          <p:cNvSpPr>
            <a:spLocks noGrp="1"/>
          </p:cNvSpPr>
          <p:nvPr>
            <p:ph type="sldNum" sz="quarter" idx="5"/>
          </p:nvPr>
        </p:nvSpPr>
        <p:spPr/>
        <p:txBody>
          <a:bodyPr/>
          <a:lstStyle/>
          <a:p>
            <a:fld id="{BF0C6AB7-2D45-491B-889D-01606FA5F037}" type="slidenum">
              <a:rPr lang="en-AU" smtClean="0"/>
              <a:t>26</a:t>
            </a:fld>
            <a:endParaRPr lang="en-AU"/>
          </a:p>
        </p:txBody>
      </p:sp>
    </p:spTree>
    <p:extLst>
      <p:ext uri="{BB962C8B-B14F-4D97-AF65-F5344CB8AC3E}">
        <p14:creationId xmlns:p14="http://schemas.microsoft.com/office/powerpoint/2010/main" val="352486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I’ll just run through agenda,</a:t>
            </a:r>
          </a:p>
          <a:p>
            <a:r>
              <a:rPr lang="en-AU" dirty="0"/>
              <a:t>I’ll give a quick bio about myself</a:t>
            </a:r>
          </a:p>
          <a:p>
            <a:r>
              <a:rPr lang="en-AU" dirty="0"/>
              <a:t>Project context</a:t>
            </a:r>
          </a:p>
          <a:p>
            <a:r>
              <a:rPr lang="en-AU" dirty="0"/>
              <a:t>Then through define, design deliver</a:t>
            </a:r>
          </a:p>
          <a:p>
            <a:r>
              <a:rPr lang="en-AU" dirty="0"/>
              <a:t>And finally a summary, conclusion and next steps.</a:t>
            </a:r>
          </a:p>
          <a:p>
            <a:endParaRPr lang="en-AU" dirty="0"/>
          </a:p>
          <a:p>
            <a:r>
              <a:rPr lang="en-AU" dirty="0"/>
              <a:t>I have also added an appendix with some additional supporting documentation </a:t>
            </a:r>
          </a:p>
        </p:txBody>
      </p:sp>
      <p:sp>
        <p:nvSpPr>
          <p:cNvPr id="4" name="Slide Number Placeholder 3"/>
          <p:cNvSpPr>
            <a:spLocks noGrp="1"/>
          </p:cNvSpPr>
          <p:nvPr>
            <p:ph type="sldNum" sz="quarter" idx="5"/>
          </p:nvPr>
        </p:nvSpPr>
        <p:spPr/>
        <p:txBody>
          <a:bodyPr/>
          <a:lstStyle/>
          <a:p>
            <a:fld id="{BF0C6AB7-2D45-491B-889D-01606FA5F037}" type="slidenum">
              <a:rPr lang="en-AU" smtClean="0"/>
              <a:t>2</a:t>
            </a:fld>
            <a:endParaRPr lang="en-AU"/>
          </a:p>
        </p:txBody>
      </p:sp>
    </p:spTree>
    <p:extLst>
      <p:ext uri="{BB962C8B-B14F-4D97-AF65-F5344CB8AC3E}">
        <p14:creationId xmlns:p14="http://schemas.microsoft.com/office/powerpoint/2010/main" val="32831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0">
              <a:lnSpc>
                <a:spcPct val="90000"/>
              </a:lnSpc>
              <a:spcAft>
                <a:spcPts val="600"/>
              </a:spcAft>
              <a:buFont typeface="Arial" panose="020B0604020202020204" pitchFamily="34" charset="0"/>
              <a:buNone/>
            </a:pPr>
            <a:r>
              <a:rPr lang="en-US" dirty="0"/>
              <a:t>So a bit about myself: </a:t>
            </a:r>
          </a:p>
          <a:p>
            <a:pPr marL="57150" indent="0">
              <a:lnSpc>
                <a:spcPct val="90000"/>
              </a:lnSpc>
              <a:spcAft>
                <a:spcPts val="600"/>
              </a:spcAft>
              <a:buFont typeface="Arial" panose="020B0604020202020204" pitchFamily="34" charset="0"/>
              <a:buNone/>
            </a:pPr>
            <a:r>
              <a:rPr lang="en-US" dirty="0"/>
              <a:t>My background is in transport and logistics, where I started working in the business unit operations. </a:t>
            </a:r>
          </a:p>
          <a:p>
            <a:pPr marL="57150" indent="0">
              <a:lnSpc>
                <a:spcPct val="90000"/>
              </a:lnSpc>
              <a:spcAft>
                <a:spcPts val="600"/>
              </a:spcAft>
              <a:buFont typeface="Arial" panose="020B0604020202020204" pitchFamily="34" charset="0"/>
              <a:buNone/>
            </a:pPr>
            <a:r>
              <a:rPr lang="en-US" dirty="0"/>
              <a:t>During this I studied accounting and am now a Chartered Accountant  </a:t>
            </a:r>
          </a:p>
          <a:p>
            <a:pPr marL="57150" indent="0">
              <a:lnSpc>
                <a:spcPct val="90000"/>
              </a:lnSpc>
              <a:spcAft>
                <a:spcPts val="600"/>
              </a:spcAft>
              <a:buFont typeface="Arial" panose="020B0604020202020204" pitchFamily="34" charset="0"/>
              <a:buNone/>
            </a:pPr>
            <a:r>
              <a:rPr lang="en-US" dirty="0"/>
              <a:t>I am currently working as a commercial and financial specialist at a small consulting firm, where I’m about to go into partnership with the current director and another person </a:t>
            </a:r>
          </a:p>
          <a:p>
            <a:pPr marL="57150" indent="0">
              <a:lnSpc>
                <a:spcPct val="90000"/>
              </a:lnSpc>
              <a:spcAft>
                <a:spcPts val="600"/>
              </a:spcAft>
              <a:buFont typeface="Arial" panose="020B0604020202020204" pitchFamily="34" charset="0"/>
              <a:buNone/>
            </a:pPr>
            <a:r>
              <a:rPr lang="en-US" dirty="0"/>
              <a:t>I am often working with large data sets and having the skills of a data scientist will be extremely useful in my industry</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4</a:t>
            </a:fld>
            <a:endParaRPr lang="en-AU"/>
          </a:p>
        </p:txBody>
      </p:sp>
    </p:spTree>
    <p:extLst>
      <p:ext uri="{BB962C8B-B14F-4D97-AF65-F5344CB8AC3E}">
        <p14:creationId xmlns:p14="http://schemas.microsoft.com/office/powerpoint/2010/main" val="299421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for this particularly project, the industry we are looking at is mining</a:t>
            </a:r>
          </a:p>
          <a:p>
            <a:r>
              <a:rPr lang="en-AU" dirty="0"/>
              <a:t>The problem here is that it’s expensive to do exploration drilling to determine where there is coal or not coal. An exploration process is trying to be used as part of BAU and this isn’t cost or time effective. </a:t>
            </a:r>
          </a:p>
          <a:p>
            <a:endParaRPr lang="en-AU" dirty="0"/>
          </a:p>
          <a:p>
            <a:r>
              <a:rPr lang="en-AU" dirty="0"/>
              <a:t>When drilling is done at mine site, there are a number of metrics that are recorded during the drill. If mining companies could use this information to determine what type of rock is being drilled through while drilling as part of BAU (which they already have to do anyway) it would be a game changer in the industry </a:t>
            </a:r>
          </a:p>
          <a:p>
            <a:endParaRPr lang="en-AU" dirty="0"/>
          </a:p>
          <a:p>
            <a:r>
              <a:rPr lang="en-AU" dirty="0"/>
              <a:t>My experience in this area is that the logistics company I worked at for over 10 years was predominantly focused in the mining industry, and my husband is a mining engineer</a:t>
            </a:r>
          </a:p>
          <a:p>
            <a:endParaRPr lang="en-AU" dirty="0"/>
          </a:p>
          <a:p>
            <a:r>
              <a:rPr lang="en-AU" dirty="0"/>
              <a:t>And just to capture </a:t>
            </a:r>
            <a:r>
              <a:rPr lang="en-AU" dirty="0" err="1"/>
              <a:t>everyones</a:t>
            </a:r>
            <a:r>
              <a:rPr lang="en-AU" dirty="0"/>
              <a:t> attention, I’ve popped in a little video showing how they blast for coal. It’s really important that the holes are drilled in the right spot, and the explosives put in to the correct depths to get the most coal. Getting this model correct to predict coal accurately (and just as importantly, not coal) would make a huge impact on the coal mining industry  </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6</a:t>
            </a:fld>
            <a:endParaRPr lang="en-AU"/>
          </a:p>
        </p:txBody>
      </p:sp>
    </p:spTree>
    <p:extLst>
      <p:ext uri="{BB962C8B-B14F-4D97-AF65-F5344CB8AC3E}">
        <p14:creationId xmlns:p14="http://schemas.microsoft.com/office/powerpoint/2010/main" val="279368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main stakeholders in this project are firstly the drill and blast employees, the mine planning engineers and also importantly, the shareholders. </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business question being asked is: </a:t>
            </a:r>
            <a:r>
              <a:rPr lang="en-AU" sz="1200" kern="1200" dirty="0">
                <a:solidFill>
                  <a:schemeClr val="tx1"/>
                </a:solidFill>
                <a:latin typeface="Calibri" panose="020F0502020204030204" pitchFamily="34" charset="0"/>
                <a:ea typeface="+mn-ea"/>
                <a:cs typeface="Times New Roman" panose="02020603050405020304" pitchFamily="18" charset="0"/>
              </a:rPr>
              <a:t>How can I get a high-resolution model of my geology quickly and accurately to determine if the rock being drilled through is coal or not, without relying on expensive exploration drilling that can take weeks to get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By implementing this model, drill and blast costs wouldn’t decrease as we would still be utilising this part of the value chain as is, if not more. The benefit is that there is improved optimisation of the mine planning; which means there would be more revenue produced overall, and less demurrage costs incurred. Another benefit to adopting this model is to avoid damaging coal – if blast limits can be optimised to avoid coal damage then coal loss and dilution is limited which is one of the major reasons for mining companies not achieving their Contractual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latin typeface="Calibri" panose="020F0502020204030204" pitchFamily="34" charset="0"/>
              <a:ea typeface="+mn-ea"/>
              <a:cs typeface="Times New Roman" panose="02020603050405020304" pitchFamily="18" charset="0"/>
            </a:endParaRPr>
          </a:p>
          <a:p>
            <a:endParaRPr lang="en-AU" dirty="0"/>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8</a:t>
            </a:fld>
            <a:endParaRPr lang="en-AU"/>
          </a:p>
        </p:txBody>
      </p:sp>
    </p:spTree>
    <p:extLst>
      <p:ext uri="{BB962C8B-B14F-4D97-AF65-F5344CB8AC3E}">
        <p14:creationId xmlns:p14="http://schemas.microsoft.com/office/powerpoint/2010/main" val="253752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93776"/>
            <a:r>
              <a:rPr lang="en-AU" sz="1200" dirty="0"/>
              <a:t>The data question is can I use the Measurements While Drilling data to determine if the rock being drilled through is coal or not coal? The data I’ve used in this project has been deidentified, however in the future I hope to work directly with a coal mining company to develop something that can benefit both parties. The data is generated in real time, while the drill is happening. </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9</a:t>
            </a:fld>
            <a:endParaRPr lang="en-AU"/>
          </a:p>
        </p:txBody>
      </p:sp>
    </p:spTree>
    <p:extLst>
      <p:ext uri="{BB962C8B-B14F-4D97-AF65-F5344CB8AC3E}">
        <p14:creationId xmlns:p14="http://schemas.microsoft.com/office/powerpoint/2010/main" val="408510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my data was skewed differently for each feature with some left, some right and some normally distributed. The boxplot on the left shows that there were significant outliers in one of the fields which turned out to be a calculated field that was calculated incorrectly, this feature was removed from the model </a:t>
            </a:r>
          </a:p>
          <a:p>
            <a:r>
              <a:rPr lang="en-AU" dirty="0"/>
              <a:t>Once this was removed I was able to generate this scatter plot where you can see the coal as the dark dots through that area in the middle there. This plot is using the features rate of penetration of the drill bit, and the weight on the drill bit. Coal is generally a softer rock than most other rocks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also did a heatmap to view the correlation between the remaining features, and the highest correlation </a:t>
            </a:r>
            <a:r>
              <a:rPr lang="en-US" sz="1200" dirty="0"/>
              <a:t>was between Torque &amp; WOB, however as it’s only 0.58 it didn’t affect decisions around which features to use in the model</a:t>
            </a:r>
          </a:p>
          <a:p>
            <a:endParaRPr lang="en-AU" dirty="0"/>
          </a:p>
        </p:txBody>
      </p:sp>
      <p:sp>
        <p:nvSpPr>
          <p:cNvPr id="4" name="Slide Number Placeholder 3"/>
          <p:cNvSpPr>
            <a:spLocks noGrp="1"/>
          </p:cNvSpPr>
          <p:nvPr>
            <p:ph type="sldNum" sz="quarter" idx="5"/>
          </p:nvPr>
        </p:nvSpPr>
        <p:spPr/>
        <p:txBody>
          <a:bodyPr/>
          <a:lstStyle/>
          <a:p>
            <a:fld id="{BF0C6AB7-2D45-491B-889D-01606FA5F037}" type="slidenum">
              <a:rPr lang="en-AU" smtClean="0"/>
              <a:t>11</a:t>
            </a:fld>
            <a:endParaRPr lang="en-AU"/>
          </a:p>
        </p:txBody>
      </p:sp>
    </p:spTree>
    <p:extLst>
      <p:ext uri="{BB962C8B-B14F-4D97-AF65-F5344CB8AC3E}">
        <p14:creationId xmlns:p14="http://schemas.microsoft.com/office/powerpoint/2010/main" val="33006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is the process flow that was in the sample </a:t>
            </a:r>
            <a:r>
              <a:rPr lang="en-AU" dirty="0" err="1"/>
              <a:t>preso</a:t>
            </a:r>
            <a:r>
              <a:rPr lang="en-AU" dirty="0"/>
              <a:t> we were given. I was going to put my own spin on it but it’s relevant and straight forward, and I used all my creativity making a value chain map of coal mining for my report  </a:t>
            </a:r>
          </a:p>
        </p:txBody>
      </p:sp>
      <p:sp>
        <p:nvSpPr>
          <p:cNvPr id="4" name="Slide Number Placeholder 3"/>
          <p:cNvSpPr>
            <a:spLocks noGrp="1"/>
          </p:cNvSpPr>
          <p:nvPr>
            <p:ph type="sldNum" sz="quarter" idx="5"/>
          </p:nvPr>
        </p:nvSpPr>
        <p:spPr/>
        <p:txBody>
          <a:bodyPr/>
          <a:lstStyle/>
          <a:p>
            <a:fld id="{BF0C6AB7-2D45-491B-889D-01606FA5F037}" type="slidenum">
              <a:rPr lang="en-AU" smtClean="0"/>
              <a:t>12</a:t>
            </a:fld>
            <a:endParaRPr lang="en-AU"/>
          </a:p>
        </p:txBody>
      </p:sp>
    </p:spTree>
    <p:extLst>
      <p:ext uri="{BB962C8B-B14F-4D97-AF65-F5344CB8AC3E}">
        <p14:creationId xmlns:p14="http://schemas.microsoft.com/office/powerpoint/2010/main" val="678734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terms of feature engineering, I touched on before how I removed the derived field completely from the data set. After this I then did forward feature selection which resulted in me using 4 of the most important features in my modelling. These particular features were Weight on the drill bit, the Torque, RPM, and ROP – these all have slightly different metrics depending on the type of rock the drill is passing through.</a:t>
            </a:r>
          </a:p>
          <a:p>
            <a:r>
              <a:rPr lang="en-AU" dirty="0"/>
              <a:t>There were no null values, and at the beginning there were 5 rock types which I reduced to just 2 being coal or not coal for the purpose of these models.  After feature engineering was complete the number of features overall reduced from 11 down to 6.</a:t>
            </a:r>
          </a:p>
          <a:p>
            <a:endParaRPr lang="en-AU" dirty="0"/>
          </a:p>
          <a:p>
            <a:r>
              <a:rPr lang="en-AU" dirty="0"/>
              <a:t>I am looking to create a model here that will fit the overall solution of being able to determine in real time what the geology is of the area currently being drilled. </a:t>
            </a:r>
          </a:p>
          <a:p>
            <a:r>
              <a:rPr lang="en-AU" dirty="0"/>
              <a:t>In my mind, the drill and blast engineers will be able to upload the drilling data in real time and have the model tell them as accurately as possible what type of rock they are drilling through. It can be used during every drill when they are blasting, of if they prefer to save the cost they can pick and choose at what points they think it is most necessary. This benefits the business with significant cost savings by supplementing exploration drilling data with BAU production data in real time. There is also the benefit of less environmental impact and unnecessary blasting and core drilling. </a:t>
            </a:r>
          </a:p>
        </p:txBody>
      </p:sp>
      <p:sp>
        <p:nvSpPr>
          <p:cNvPr id="4" name="Slide Number Placeholder 3"/>
          <p:cNvSpPr>
            <a:spLocks noGrp="1"/>
          </p:cNvSpPr>
          <p:nvPr>
            <p:ph type="sldNum" sz="quarter" idx="5"/>
          </p:nvPr>
        </p:nvSpPr>
        <p:spPr/>
        <p:txBody>
          <a:bodyPr/>
          <a:lstStyle/>
          <a:p>
            <a:fld id="{BF0C6AB7-2D45-491B-889D-01606FA5F037}" type="slidenum">
              <a:rPr lang="en-AU" smtClean="0"/>
              <a:t>14</a:t>
            </a:fld>
            <a:endParaRPr lang="en-AU"/>
          </a:p>
        </p:txBody>
      </p:sp>
    </p:spTree>
    <p:extLst>
      <p:ext uri="{BB962C8B-B14F-4D97-AF65-F5344CB8AC3E}">
        <p14:creationId xmlns:p14="http://schemas.microsoft.com/office/powerpoint/2010/main" val="398748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C36F-82B5-F228-3773-B2B74F924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EA89C36-9C79-67AF-4336-4CF31CBE2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EA7CB60-6D84-A042-6380-99D653C8A17B}"/>
              </a:ext>
            </a:extLst>
          </p:cNvPr>
          <p:cNvSpPr>
            <a:spLocks noGrp="1"/>
          </p:cNvSpPr>
          <p:nvPr>
            <p:ph type="dt" sz="half" idx="10"/>
          </p:nvPr>
        </p:nvSpPr>
        <p:spPr/>
        <p:txBody>
          <a:bodyPr/>
          <a:lstStyle/>
          <a:p>
            <a:fld id="{E810C384-EB22-4574-ABE1-D90C20F14C44}" type="datetime1">
              <a:rPr lang="en-AU" smtClean="0"/>
              <a:t>13/04/2023</a:t>
            </a:fld>
            <a:endParaRPr lang="en-AU"/>
          </a:p>
        </p:txBody>
      </p:sp>
      <p:sp>
        <p:nvSpPr>
          <p:cNvPr id="5" name="Footer Placeholder 4">
            <a:extLst>
              <a:ext uri="{FF2B5EF4-FFF2-40B4-BE49-F238E27FC236}">
                <a16:creationId xmlns:a16="http://schemas.microsoft.com/office/drawing/2014/main" id="{E4A49F47-AE52-E3CF-C011-9EE7FBE899D6}"/>
              </a:ext>
            </a:extLst>
          </p:cNvPr>
          <p:cNvSpPr>
            <a:spLocks noGrp="1"/>
          </p:cNvSpPr>
          <p:nvPr>
            <p:ph type="ftr" sz="quarter" idx="11"/>
          </p:nvPr>
        </p:nvSpPr>
        <p:spPr/>
        <p:txBody>
          <a:bodyPr/>
          <a:lstStyle/>
          <a:p>
            <a:r>
              <a:rPr lang="en-AU"/>
              <a:t>QGCSR - Direct purchasing</a:t>
            </a:r>
          </a:p>
        </p:txBody>
      </p:sp>
      <p:sp>
        <p:nvSpPr>
          <p:cNvPr id="6" name="Slide Number Placeholder 5">
            <a:extLst>
              <a:ext uri="{FF2B5EF4-FFF2-40B4-BE49-F238E27FC236}">
                <a16:creationId xmlns:a16="http://schemas.microsoft.com/office/drawing/2014/main" id="{D28E978A-4D22-0502-08A0-2807C1D226D6}"/>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42970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2457-02BC-6349-1CF6-5E1032D2254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C0C561D-EB63-0930-0927-321E13703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FE1AD7-8978-09DF-E63F-B1573E9696FD}"/>
              </a:ext>
            </a:extLst>
          </p:cNvPr>
          <p:cNvSpPr>
            <a:spLocks noGrp="1"/>
          </p:cNvSpPr>
          <p:nvPr>
            <p:ph type="dt" sz="half" idx="10"/>
          </p:nvPr>
        </p:nvSpPr>
        <p:spPr/>
        <p:txBody>
          <a:bodyPr/>
          <a:lstStyle/>
          <a:p>
            <a:fld id="{8F1C4CFB-9A02-4C6C-8AF6-CE5E49EEDA9D}" type="datetime1">
              <a:rPr lang="en-AU" smtClean="0"/>
              <a:t>13/04/2023</a:t>
            </a:fld>
            <a:endParaRPr lang="en-AU"/>
          </a:p>
        </p:txBody>
      </p:sp>
      <p:sp>
        <p:nvSpPr>
          <p:cNvPr id="5" name="Footer Placeholder 4">
            <a:extLst>
              <a:ext uri="{FF2B5EF4-FFF2-40B4-BE49-F238E27FC236}">
                <a16:creationId xmlns:a16="http://schemas.microsoft.com/office/drawing/2014/main" id="{61B55C3C-3E29-C54B-BB66-80504354A16A}"/>
              </a:ext>
            </a:extLst>
          </p:cNvPr>
          <p:cNvSpPr>
            <a:spLocks noGrp="1"/>
          </p:cNvSpPr>
          <p:nvPr>
            <p:ph type="ftr" sz="quarter" idx="11"/>
          </p:nvPr>
        </p:nvSpPr>
        <p:spPr/>
        <p:txBody>
          <a:bodyPr/>
          <a:lstStyle/>
          <a:p>
            <a:r>
              <a:rPr lang="en-AU"/>
              <a:t>QGCSR - Direct purchasing</a:t>
            </a:r>
          </a:p>
        </p:txBody>
      </p:sp>
      <p:sp>
        <p:nvSpPr>
          <p:cNvPr id="6" name="Slide Number Placeholder 5">
            <a:extLst>
              <a:ext uri="{FF2B5EF4-FFF2-40B4-BE49-F238E27FC236}">
                <a16:creationId xmlns:a16="http://schemas.microsoft.com/office/drawing/2014/main" id="{B50033F6-B1B8-FB87-200C-590C83DC1628}"/>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180573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EE3A3-D684-01D0-FF7E-EF3F48B9D8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1271260-A85F-845A-C277-42B747674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EF80E1-7170-7396-E811-C1E63D4F71EE}"/>
              </a:ext>
            </a:extLst>
          </p:cNvPr>
          <p:cNvSpPr>
            <a:spLocks noGrp="1"/>
          </p:cNvSpPr>
          <p:nvPr>
            <p:ph type="dt" sz="half" idx="10"/>
          </p:nvPr>
        </p:nvSpPr>
        <p:spPr/>
        <p:txBody>
          <a:bodyPr/>
          <a:lstStyle/>
          <a:p>
            <a:fld id="{094B3C81-9BC2-45F2-AAC3-FFE3CF96DAFF}" type="datetime1">
              <a:rPr lang="en-AU" smtClean="0"/>
              <a:t>13/04/2023</a:t>
            </a:fld>
            <a:endParaRPr lang="en-AU"/>
          </a:p>
        </p:txBody>
      </p:sp>
      <p:sp>
        <p:nvSpPr>
          <p:cNvPr id="5" name="Footer Placeholder 4">
            <a:extLst>
              <a:ext uri="{FF2B5EF4-FFF2-40B4-BE49-F238E27FC236}">
                <a16:creationId xmlns:a16="http://schemas.microsoft.com/office/drawing/2014/main" id="{78C5433E-126F-6CD3-8B47-5ED63FBC3A65}"/>
              </a:ext>
            </a:extLst>
          </p:cNvPr>
          <p:cNvSpPr>
            <a:spLocks noGrp="1"/>
          </p:cNvSpPr>
          <p:nvPr>
            <p:ph type="ftr" sz="quarter" idx="11"/>
          </p:nvPr>
        </p:nvSpPr>
        <p:spPr/>
        <p:txBody>
          <a:bodyPr/>
          <a:lstStyle/>
          <a:p>
            <a:r>
              <a:rPr lang="en-AU"/>
              <a:t>QGCSR - Direct purchasing</a:t>
            </a:r>
          </a:p>
        </p:txBody>
      </p:sp>
      <p:sp>
        <p:nvSpPr>
          <p:cNvPr id="6" name="Slide Number Placeholder 5">
            <a:extLst>
              <a:ext uri="{FF2B5EF4-FFF2-40B4-BE49-F238E27FC236}">
                <a16:creationId xmlns:a16="http://schemas.microsoft.com/office/drawing/2014/main" id="{34F0BB66-0220-8ED1-F52E-AE0E4D04655E}"/>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24262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A6B3-D6CC-1CE0-5B3A-2D361C8ACF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FDFF674-B9B1-2936-2096-5832BB9FA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B285F6-6F51-8BA9-5632-4C4C2E996FAC}"/>
              </a:ext>
            </a:extLst>
          </p:cNvPr>
          <p:cNvSpPr>
            <a:spLocks noGrp="1"/>
          </p:cNvSpPr>
          <p:nvPr>
            <p:ph type="dt" sz="half" idx="10"/>
          </p:nvPr>
        </p:nvSpPr>
        <p:spPr/>
        <p:txBody>
          <a:bodyPr/>
          <a:lstStyle/>
          <a:p>
            <a:fld id="{778DB1D9-1C70-4ED0-9013-C4B16FBB24E2}" type="datetime1">
              <a:rPr lang="en-AU" smtClean="0"/>
              <a:t>13/04/2023</a:t>
            </a:fld>
            <a:endParaRPr lang="en-AU"/>
          </a:p>
        </p:txBody>
      </p:sp>
      <p:sp>
        <p:nvSpPr>
          <p:cNvPr id="5" name="Footer Placeholder 4">
            <a:extLst>
              <a:ext uri="{FF2B5EF4-FFF2-40B4-BE49-F238E27FC236}">
                <a16:creationId xmlns:a16="http://schemas.microsoft.com/office/drawing/2014/main" id="{FE212254-8816-35A8-C76A-53B4BC698CF7}"/>
              </a:ext>
            </a:extLst>
          </p:cNvPr>
          <p:cNvSpPr>
            <a:spLocks noGrp="1"/>
          </p:cNvSpPr>
          <p:nvPr>
            <p:ph type="ftr" sz="quarter" idx="11"/>
          </p:nvPr>
        </p:nvSpPr>
        <p:spPr/>
        <p:txBody>
          <a:bodyPr/>
          <a:lstStyle/>
          <a:p>
            <a:r>
              <a:rPr lang="en-AU"/>
              <a:t>QGCSR - Direct purchasing</a:t>
            </a:r>
          </a:p>
        </p:txBody>
      </p:sp>
      <p:sp>
        <p:nvSpPr>
          <p:cNvPr id="6" name="Slide Number Placeholder 5">
            <a:extLst>
              <a:ext uri="{FF2B5EF4-FFF2-40B4-BE49-F238E27FC236}">
                <a16:creationId xmlns:a16="http://schemas.microsoft.com/office/drawing/2014/main" id="{DDA53513-7EFB-8942-0030-A80DB81B65FE}"/>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204385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9649-3A5B-C296-5C25-6EA29B2D7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9743D65-EC31-9D8C-3302-E3D576CD4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7E0B9-1047-4A83-9AE5-5D1F4C66B55E}"/>
              </a:ext>
            </a:extLst>
          </p:cNvPr>
          <p:cNvSpPr>
            <a:spLocks noGrp="1"/>
          </p:cNvSpPr>
          <p:nvPr>
            <p:ph type="dt" sz="half" idx="10"/>
          </p:nvPr>
        </p:nvSpPr>
        <p:spPr/>
        <p:txBody>
          <a:bodyPr/>
          <a:lstStyle/>
          <a:p>
            <a:fld id="{B01BC738-F76C-4800-82EC-4FB2384BE0AD}" type="datetime1">
              <a:rPr lang="en-AU" smtClean="0"/>
              <a:t>13/04/2023</a:t>
            </a:fld>
            <a:endParaRPr lang="en-AU"/>
          </a:p>
        </p:txBody>
      </p:sp>
      <p:sp>
        <p:nvSpPr>
          <p:cNvPr id="5" name="Footer Placeholder 4">
            <a:extLst>
              <a:ext uri="{FF2B5EF4-FFF2-40B4-BE49-F238E27FC236}">
                <a16:creationId xmlns:a16="http://schemas.microsoft.com/office/drawing/2014/main" id="{02D0AD1D-D195-6A9E-A50F-20D7D1F8437E}"/>
              </a:ext>
            </a:extLst>
          </p:cNvPr>
          <p:cNvSpPr>
            <a:spLocks noGrp="1"/>
          </p:cNvSpPr>
          <p:nvPr>
            <p:ph type="ftr" sz="quarter" idx="11"/>
          </p:nvPr>
        </p:nvSpPr>
        <p:spPr/>
        <p:txBody>
          <a:bodyPr/>
          <a:lstStyle/>
          <a:p>
            <a:r>
              <a:rPr lang="en-AU"/>
              <a:t>QGCSR - Direct purchasing</a:t>
            </a:r>
          </a:p>
        </p:txBody>
      </p:sp>
      <p:sp>
        <p:nvSpPr>
          <p:cNvPr id="6" name="Slide Number Placeholder 5">
            <a:extLst>
              <a:ext uri="{FF2B5EF4-FFF2-40B4-BE49-F238E27FC236}">
                <a16:creationId xmlns:a16="http://schemas.microsoft.com/office/drawing/2014/main" id="{FC382F71-EE9A-B353-62DA-FA848148E80E}"/>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363469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CBC7-4AE8-8B51-4C5B-D7D51C064D9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EB42D62-3595-7D1E-81D6-1C301FE79F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F46BD3C-D98E-1BA1-A2D5-08EE208328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A91FE8F-DA0C-8813-6CEE-1D5D2C46C7EF}"/>
              </a:ext>
            </a:extLst>
          </p:cNvPr>
          <p:cNvSpPr>
            <a:spLocks noGrp="1"/>
          </p:cNvSpPr>
          <p:nvPr>
            <p:ph type="dt" sz="half" idx="10"/>
          </p:nvPr>
        </p:nvSpPr>
        <p:spPr/>
        <p:txBody>
          <a:bodyPr/>
          <a:lstStyle/>
          <a:p>
            <a:fld id="{96C99BCF-5425-43F3-B7EA-D5ACAFE6077C}" type="datetime1">
              <a:rPr lang="en-AU" smtClean="0"/>
              <a:t>13/04/2023</a:t>
            </a:fld>
            <a:endParaRPr lang="en-AU"/>
          </a:p>
        </p:txBody>
      </p:sp>
      <p:sp>
        <p:nvSpPr>
          <p:cNvPr id="6" name="Footer Placeholder 5">
            <a:extLst>
              <a:ext uri="{FF2B5EF4-FFF2-40B4-BE49-F238E27FC236}">
                <a16:creationId xmlns:a16="http://schemas.microsoft.com/office/drawing/2014/main" id="{C92AE7DF-243A-48FE-D350-BCA531C0FA25}"/>
              </a:ext>
            </a:extLst>
          </p:cNvPr>
          <p:cNvSpPr>
            <a:spLocks noGrp="1"/>
          </p:cNvSpPr>
          <p:nvPr>
            <p:ph type="ftr" sz="quarter" idx="11"/>
          </p:nvPr>
        </p:nvSpPr>
        <p:spPr/>
        <p:txBody>
          <a:bodyPr/>
          <a:lstStyle/>
          <a:p>
            <a:r>
              <a:rPr lang="en-AU"/>
              <a:t>QGCSR - Direct purchasing</a:t>
            </a:r>
          </a:p>
        </p:txBody>
      </p:sp>
      <p:sp>
        <p:nvSpPr>
          <p:cNvPr id="7" name="Slide Number Placeholder 6">
            <a:extLst>
              <a:ext uri="{FF2B5EF4-FFF2-40B4-BE49-F238E27FC236}">
                <a16:creationId xmlns:a16="http://schemas.microsoft.com/office/drawing/2014/main" id="{D2490EF2-CDF2-8D0B-89A5-0F9F5C247CC3}"/>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27760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A29D-2BA8-FDFE-D11C-54D31B0722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661A999-728D-6AA8-229A-0B93C8943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C9DAC-B070-1A09-8575-4085CCD87F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58D8D46-8C07-976E-BE98-C2A470DBD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0A8DB9-F165-ED51-5B90-D97461672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A1823E2-83DD-4FF8-8EBD-9DA13B59A222}"/>
              </a:ext>
            </a:extLst>
          </p:cNvPr>
          <p:cNvSpPr>
            <a:spLocks noGrp="1"/>
          </p:cNvSpPr>
          <p:nvPr>
            <p:ph type="dt" sz="half" idx="10"/>
          </p:nvPr>
        </p:nvSpPr>
        <p:spPr/>
        <p:txBody>
          <a:bodyPr/>
          <a:lstStyle/>
          <a:p>
            <a:fld id="{901531F0-5989-4CB5-96C4-589D1B3DB846}" type="datetime1">
              <a:rPr lang="en-AU" smtClean="0"/>
              <a:t>13/04/2023</a:t>
            </a:fld>
            <a:endParaRPr lang="en-AU"/>
          </a:p>
        </p:txBody>
      </p:sp>
      <p:sp>
        <p:nvSpPr>
          <p:cNvPr id="8" name="Footer Placeholder 7">
            <a:extLst>
              <a:ext uri="{FF2B5EF4-FFF2-40B4-BE49-F238E27FC236}">
                <a16:creationId xmlns:a16="http://schemas.microsoft.com/office/drawing/2014/main" id="{3765B5ED-0DD3-7C18-F73F-EE50317DE469}"/>
              </a:ext>
            </a:extLst>
          </p:cNvPr>
          <p:cNvSpPr>
            <a:spLocks noGrp="1"/>
          </p:cNvSpPr>
          <p:nvPr>
            <p:ph type="ftr" sz="quarter" idx="11"/>
          </p:nvPr>
        </p:nvSpPr>
        <p:spPr/>
        <p:txBody>
          <a:bodyPr/>
          <a:lstStyle/>
          <a:p>
            <a:r>
              <a:rPr lang="en-AU"/>
              <a:t>QGCSR - Direct purchasing</a:t>
            </a:r>
          </a:p>
        </p:txBody>
      </p:sp>
      <p:sp>
        <p:nvSpPr>
          <p:cNvPr id="9" name="Slide Number Placeholder 8">
            <a:extLst>
              <a:ext uri="{FF2B5EF4-FFF2-40B4-BE49-F238E27FC236}">
                <a16:creationId xmlns:a16="http://schemas.microsoft.com/office/drawing/2014/main" id="{BD49EFD5-789A-2786-B5A8-13FF430F37A1}"/>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354165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A4EF-0BB5-49DD-04F9-BD92671EC4F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B0EF5AC-6650-506D-0DC7-75B67328D9D7}"/>
              </a:ext>
            </a:extLst>
          </p:cNvPr>
          <p:cNvSpPr>
            <a:spLocks noGrp="1"/>
          </p:cNvSpPr>
          <p:nvPr>
            <p:ph type="dt" sz="half" idx="10"/>
          </p:nvPr>
        </p:nvSpPr>
        <p:spPr/>
        <p:txBody>
          <a:bodyPr/>
          <a:lstStyle/>
          <a:p>
            <a:fld id="{4CF3D829-9BF5-4E53-AFF8-D1788034316D}" type="datetime1">
              <a:rPr lang="en-AU" smtClean="0"/>
              <a:t>13/04/2023</a:t>
            </a:fld>
            <a:endParaRPr lang="en-AU"/>
          </a:p>
        </p:txBody>
      </p:sp>
      <p:sp>
        <p:nvSpPr>
          <p:cNvPr id="4" name="Footer Placeholder 3">
            <a:extLst>
              <a:ext uri="{FF2B5EF4-FFF2-40B4-BE49-F238E27FC236}">
                <a16:creationId xmlns:a16="http://schemas.microsoft.com/office/drawing/2014/main" id="{02064852-5656-44B2-339E-DEF7DF807E8D}"/>
              </a:ext>
            </a:extLst>
          </p:cNvPr>
          <p:cNvSpPr>
            <a:spLocks noGrp="1"/>
          </p:cNvSpPr>
          <p:nvPr>
            <p:ph type="ftr" sz="quarter" idx="11"/>
          </p:nvPr>
        </p:nvSpPr>
        <p:spPr/>
        <p:txBody>
          <a:bodyPr/>
          <a:lstStyle/>
          <a:p>
            <a:r>
              <a:rPr lang="en-AU"/>
              <a:t>QGCSR - Direct purchasing</a:t>
            </a:r>
          </a:p>
        </p:txBody>
      </p:sp>
      <p:sp>
        <p:nvSpPr>
          <p:cNvPr id="5" name="Slide Number Placeholder 4">
            <a:extLst>
              <a:ext uri="{FF2B5EF4-FFF2-40B4-BE49-F238E27FC236}">
                <a16:creationId xmlns:a16="http://schemas.microsoft.com/office/drawing/2014/main" id="{08FE1DFB-2425-1F38-D5C2-E13F465B464A}"/>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127639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F5253-D931-6084-2379-6497DFC5136E}"/>
              </a:ext>
            </a:extLst>
          </p:cNvPr>
          <p:cNvSpPr>
            <a:spLocks noGrp="1"/>
          </p:cNvSpPr>
          <p:nvPr>
            <p:ph type="dt" sz="half" idx="10"/>
          </p:nvPr>
        </p:nvSpPr>
        <p:spPr/>
        <p:txBody>
          <a:bodyPr/>
          <a:lstStyle/>
          <a:p>
            <a:fld id="{B098B394-C234-405E-983C-D78D1194368C}" type="datetime1">
              <a:rPr lang="en-AU" smtClean="0"/>
              <a:t>13/04/2023</a:t>
            </a:fld>
            <a:endParaRPr lang="en-AU"/>
          </a:p>
        </p:txBody>
      </p:sp>
      <p:sp>
        <p:nvSpPr>
          <p:cNvPr id="3" name="Footer Placeholder 2">
            <a:extLst>
              <a:ext uri="{FF2B5EF4-FFF2-40B4-BE49-F238E27FC236}">
                <a16:creationId xmlns:a16="http://schemas.microsoft.com/office/drawing/2014/main" id="{42CB76C5-0FEB-22DB-140B-69BB6281F542}"/>
              </a:ext>
            </a:extLst>
          </p:cNvPr>
          <p:cNvSpPr>
            <a:spLocks noGrp="1"/>
          </p:cNvSpPr>
          <p:nvPr>
            <p:ph type="ftr" sz="quarter" idx="11"/>
          </p:nvPr>
        </p:nvSpPr>
        <p:spPr/>
        <p:txBody>
          <a:bodyPr/>
          <a:lstStyle/>
          <a:p>
            <a:r>
              <a:rPr lang="en-AU"/>
              <a:t>QGCSR - Direct purchasing</a:t>
            </a:r>
          </a:p>
        </p:txBody>
      </p:sp>
      <p:sp>
        <p:nvSpPr>
          <p:cNvPr id="4" name="Slide Number Placeholder 3">
            <a:extLst>
              <a:ext uri="{FF2B5EF4-FFF2-40B4-BE49-F238E27FC236}">
                <a16:creationId xmlns:a16="http://schemas.microsoft.com/office/drawing/2014/main" id="{1F55747F-6343-6D44-B873-09E4A519E2E7}"/>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364316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C17D-446B-8BAB-9EBB-CE934AFBD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4CFC1CE-1855-D63C-C911-4CF678E9D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DAB573C-EBB7-61FF-C181-1AC21A95D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F8E54-B9C6-D15B-4F7D-A67525214EAA}"/>
              </a:ext>
            </a:extLst>
          </p:cNvPr>
          <p:cNvSpPr>
            <a:spLocks noGrp="1"/>
          </p:cNvSpPr>
          <p:nvPr>
            <p:ph type="dt" sz="half" idx="10"/>
          </p:nvPr>
        </p:nvSpPr>
        <p:spPr/>
        <p:txBody>
          <a:bodyPr/>
          <a:lstStyle/>
          <a:p>
            <a:fld id="{43128252-ACFA-4B0B-967F-94078248DC2A}" type="datetime1">
              <a:rPr lang="en-AU" smtClean="0"/>
              <a:t>13/04/2023</a:t>
            </a:fld>
            <a:endParaRPr lang="en-AU"/>
          </a:p>
        </p:txBody>
      </p:sp>
      <p:sp>
        <p:nvSpPr>
          <p:cNvPr id="6" name="Footer Placeholder 5">
            <a:extLst>
              <a:ext uri="{FF2B5EF4-FFF2-40B4-BE49-F238E27FC236}">
                <a16:creationId xmlns:a16="http://schemas.microsoft.com/office/drawing/2014/main" id="{0F1EFFC6-CF30-E15D-3819-BD01D4B561F3}"/>
              </a:ext>
            </a:extLst>
          </p:cNvPr>
          <p:cNvSpPr>
            <a:spLocks noGrp="1"/>
          </p:cNvSpPr>
          <p:nvPr>
            <p:ph type="ftr" sz="quarter" idx="11"/>
          </p:nvPr>
        </p:nvSpPr>
        <p:spPr/>
        <p:txBody>
          <a:bodyPr/>
          <a:lstStyle/>
          <a:p>
            <a:r>
              <a:rPr lang="en-AU"/>
              <a:t>QGCSR - Direct purchasing</a:t>
            </a:r>
          </a:p>
        </p:txBody>
      </p:sp>
      <p:sp>
        <p:nvSpPr>
          <p:cNvPr id="7" name="Slide Number Placeholder 6">
            <a:extLst>
              <a:ext uri="{FF2B5EF4-FFF2-40B4-BE49-F238E27FC236}">
                <a16:creationId xmlns:a16="http://schemas.microsoft.com/office/drawing/2014/main" id="{DADD667D-0877-C825-1D48-6BD8CB169112}"/>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219306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C8BB-FF57-6A74-C1AB-E09235872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E88FD2A-A7CD-BF54-EBB7-A9023DC7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CDB0088-A4BB-D8D3-7285-BC21E4060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54B56-042E-8F59-9130-1E13249EE1F8}"/>
              </a:ext>
            </a:extLst>
          </p:cNvPr>
          <p:cNvSpPr>
            <a:spLocks noGrp="1"/>
          </p:cNvSpPr>
          <p:nvPr>
            <p:ph type="dt" sz="half" idx="10"/>
          </p:nvPr>
        </p:nvSpPr>
        <p:spPr/>
        <p:txBody>
          <a:bodyPr/>
          <a:lstStyle/>
          <a:p>
            <a:fld id="{365FB8E2-66F1-40D9-AFBC-768867C5CFE5}" type="datetime1">
              <a:rPr lang="en-AU" smtClean="0"/>
              <a:t>13/04/2023</a:t>
            </a:fld>
            <a:endParaRPr lang="en-AU"/>
          </a:p>
        </p:txBody>
      </p:sp>
      <p:sp>
        <p:nvSpPr>
          <p:cNvPr id="6" name="Footer Placeholder 5">
            <a:extLst>
              <a:ext uri="{FF2B5EF4-FFF2-40B4-BE49-F238E27FC236}">
                <a16:creationId xmlns:a16="http://schemas.microsoft.com/office/drawing/2014/main" id="{36503900-2A98-B73F-6C9F-4D06C1FE916E}"/>
              </a:ext>
            </a:extLst>
          </p:cNvPr>
          <p:cNvSpPr>
            <a:spLocks noGrp="1"/>
          </p:cNvSpPr>
          <p:nvPr>
            <p:ph type="ftr" sz="quarter" idx="11"/>
          </p:nvPr>
        </p:nvSpPr>
        <p:spPr/>
        <p:txBody>
          <a:bodyPr/>
          <a:lstStyle/>
          <a:p>
            <a:r>
              <a:rPr lang="en-AU"/>
              <a:t>QGCSR - Direct purchasing</a:t>
            </a:r>
          </a:p>
        </p:txBody>
      </p:sp>
      <p:sp>
        <p:nvSpPr>
          <p:cNvPr id="7" name="Slide Number Placeholder 6">
            <a:extLst>
              <a:ext uri="{FF2B5EF4-FFF2-40B4-BE49-F238E27FC236}">
                <a16:creationId xmlns:a16="http://schemas.microsoft.com/office/drawing/2014/main" id="{6D2DD180-AAD3-2DE7-4876-C4B192AAF6D1}"/>
              </a:ext>
            </a:extLst>
          </p:cNvPr>
          <p:cNvSpPr>
            <a:spLocks noGrp="1"/>
          </p:cNvSpPr>
          <p:nvPr>
            <p:ph type="sldNum" sz="quarter" idx="12"/>
          </p:nvPr>
        </p:nvSpPr>
        <p:spPr/>
        <p:txBody>
          <a:bodyPr/>
          <a:lstStyle/>
          <a:p>
            <a:fld id="{E89CD4B7-0518-42A2-917F-F29DB22D7967}" type="slidenum">
              <a:rPr lang="en-AU" smtClean="0"/>
              <a:t>‹#›</a:t>
            </a:fld>
            <a:endParaRPr lang="en-AU"/>
          </a:p>
        </p:txBody>
      </p:sp>
    </p:spTree>
    <p:extLst>
      <p:ext uri="{BB962C8B-B14F-4D97-AF65-F5344CB8AC3E}">
        <p14:creationId xmlns:p14="http://schemas.microsoft.com/office/powerpoint/2010/main" val="169906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2BEA4-1DF4-35A5-297E-5B83810B1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B48CA20-CC2A-A097-1B9A-968E80651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17CD5BC-FB3B-68C1-08E7-12A311593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925DE-1B44-43A7-8CE4-3455F85FC94F}" type="datetime1">
              <a:rPr lang="en-AU" smtClean="0"/>
              <a:t>13/04/2023</a:t>
            </a:fld>
            <a:endParaRPr lang="en-AU"/>
          </a:p>
        </p:txBody>
      </p:sp>
      <p:sp>
        <p:nvSpPr>
          <p:cNvPr id="5" name="Footer Placeholder 4">
            <a:extLst>
              <a:ext uri="{FF2B5EF4-FFF2-40B4-BE49-F238E27FC236}">
                <a16:creationId xmlns:a16="http://schemas.microsoft.com/office/drawing/2014/main" id="{AF8904DE-E388-A84E-4109-B8868A493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QGCSR - Direct purchasing</a:t>
            </a:r>
          </a:p>
        </p:txBody>
      </p:sp>
      <p:sp>
        <p:nvSpPr>
          <p:cNvPr id="6" name="Slide Number Placeholder 5">
            <a:extLst>
              <a:ext uri="{FF2B5EF4-FFF2-40B4-BE49-F238E27FC236}">
                <a16:creationId xmlns:a16="http://schemas.microsoft.com/office/drawing/2014/main" id="{7E192C63-667F-FD02-53E0-51950DADD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CD4B7-0518-42A2-917F-F29DB22D7967}" type="slidenum">
              <a:rPr lang="en-AU" smtClean="0"/>
              <a:t>‹#›</a:t>
            </a:fld>
            <a:endParaRPr lang="en-AU"/>
          </a:p>
        </p:txBody>
      </p:sp>
    </p:spTree>
    <p:extLst>
      <p:ext uri="{BB962C8B-B14F-4D97-AF65-F5344CB8AC3E}">
        <p14:creationId xmlns:p14="http://schemas.microsoft.com/office/powerpoint/2010/main" val="181246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ideo" Target="https://www.youtube.com/embed/xaMSgXi4P0I?feature=oembed" TargetMode="External"/><Relationship Id="rId5" Type="http://schemas.openxmlformats.org/officeDocument/2006/relationships/image" Target="../media/image3.jfif"/><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gn="ctr">
              <a:lnSpc>
                <a:spcPct val="90000"/>
              </a:lnSpc>
            </a:pPr>
            <a:r>
              <a:rPr lang="en-US" sz="5400">
                <a:solidFill>
                  <a:schemeClr val="bg1">
                    <a:lumMod val="95000"/>
                    <a:lumOff val="5000"/>
                  </a:schemeClr>
                </a:solidFill>
                <a:ea typeface="+mj-ea"/>
                <a:cs typeface="+mj-cs"/>
              </a:rPr>
              <a:t>Capstone Project:</a:t>
            </a:r>
            <a:br>
              <a:rPr lang="en-US" sz="5400">
                <a:solidFill>
                  <a:schemeClr val="bg1">
                    <a:lumMod val="95000"/>
                    <a:lumOff val="5000"/>
                  </a:schemeClr>
                </a:solidFill>
                <a:ea typeface="+mj-ea"/>
                <a:cs typeface="+mj-cs"/>
              </a:rPr>
            </a:br>
            <a:r>
              <a:rPr lang="en-US" sz="5400">
                <a:solidFill>
                  <a:schemeClr val="bg1">
                    <a:lumMod val="95000"/>
                    <a:lumOff val="5000"/>
                  </a:schemeClr>
                </a:solidFill>
                <a:ea typeface="+mj-ea"/>
                <a:cs typeface="+mj-cs"/>
              </a:rPr>
              <a:t>Searching for coal</a:t>
            </a:r>
            <a:br>
              <a:rPr lang="en-US" sz="5400">
                <a:solidFill>
                  <a:schemeClr val="bg1">
                    <a:lumMod val="95000"/>
                    <a:lumOff val="5000"/>
                  </a:schemeClr>
                </a:solidFill>
                <a:ea typeface="+mj-ea"/>
                <a:cs typeface="+mj-cs"/>
              </a:rPr>
            </a:br>
            <a:r>
              <a:rPr lang="en-US" sz="5400">
                <a:solidFill>
                  <a:schemeClr val="bg1">
                    <a:lumMod val="95000"/>
                    <a:lumOff val="5000"/>
                  </a:schemeClr>
                </a:solidFill>
                <a:ea typeface="+mj-ea"/>
                <a:cs typeface="+mj-cs"/>
              </a:rPr>
              <a:t>Leah Pettigrew, Data Scientist</a:t>
            </a:r>
          </a:p>
        </p:txBody>
      </p:sp>
      <p:sp>
        <p:nvSpPr>
          <p:cNvPr id="7" name="Footer Placeholder 6">
            <a:extLst>
              <a:ext uri="{FF2B5EF4-FFF2-40B4-BE49-F238E27FC236}">
                <a16:creationId xmlns:a16="http://schemas.microsoft.com/office/drawing/2014/main" id="{55054CE4-3B3F-6B94-8439-520DCC005984}"/>
              </a:ext>
            </a:extLst>
          </p:cNvPr>
          <p:cNvSpPr>
            <a:spLocks noGrp="1"/>
          </p:cNvSpPr>
          <p:nvPr>
            <p:ph type="ftr" sz="quarter" idx="11"/>
          </p:nvPr>
        </p:nvSpPr>
        <p:spPr>
          <a:xfrm>
            <a:off x="3892062" y="6199632"/>
            <a:ext cx="4407876" cy="365125"/>
          </a:xfrm>
        </p:spPr>
        <p:txBody>
          <a:bodyPr vert="horz" lIns="91440" tIns="45720" rIns="91440" bIns="45720" rtlCol="0" anchor="ctr">
            <a:normAutofit/>
          </a:bodyPr>
          <a:lstStyle/>
          <a:p>
            <a:pPr defTabSz="457200">
              <a:spcAft>
                <a:spcPts val="600"/>
              </a:spcAft>
            </a:pPr>
            <a:r>
              <a:rPr lang="en-US" sz="1100" kern="1200">
                <a:solidFill>
                  <a:schemeClr val="bg1">
                    <a:alpha val="80000"/>
                  </a:schemeClr>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11000232" y="6108192"/>
            <a:ext cx="548640" cy="548640"/>
          </a:xfrm>
          <a:prstGeom prst="ellipse">
            <a:avLst/>
          </a:prstGeom>
          <a:solidFill>
            <a:srgbClr val="7F7F7F"/>
          </a:solidFill>
        </p:spPr>
        <p:txBody>
          <a:bodyPr vert="horz" lIns="91440" tIns="45720" rIns="91440" bIns="45720" rtlCol="0" anchor="ctr">
            <a:normAutofit/>
          </a:bodyPr>
          <a:lstStyle/>
          <a:p>
            <a:pPr algn="ctr" defTabSz="457200">
              <a:spcAft>
                <a:spcPts val="600"/>
              </a:spcAft>
            </a:pPr>
            <a:fld id="{E89CD4B7-0518-42A2-917F-F29DB22D7967}" type="slidenum">
              <a:rPr lang="en-US" sz="1500">
                <a:solidFill>
                  <a:srgbClr val="FFFFFF"/>
                </a:solidFill>
              </a:rPr>
              <a:pPr algn="ctr" defTabSz="457200">
                <a:spcAft>
                  <a:spcPts val="600"/>
                </a:spcAft>
              </a:pPr>
              <a:t>1</a:t>
            </a:fld>
            <a:endParaRPr lang="en-US" sz="1500">
              <a:solidFill>
                <a:srgbClr val="FFFFFF"/>
              </a:solidFill>
            </a:endParaRPr>
          </a:p>
        </p:txBody>
      </p:sp>
    </p:spTree>
    <p:extLst>
      <p:ext uri="{BB962C8B-B14F-4D97-AF65-F5344CB8AC3E}">
        <p14:creationId xmlns:p14="http://schemas.microsoft.com/office/powerpoint/2010/main" val="7089707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DESIGN</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308479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1289305" y="3302758"/>
            <a:ext cx="9613396" cy="113711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nSpc>
                <a:spcPct val="90000"/>
              </a:lnSpc>
            </a:pPr>
            <a:r>
              <a:rPr lang="en-US" sz="4200">
                <a:solidFill>
                  <a:schemeClr val="tx1"/>
                </a:solidFill>
                <a:ea typeface="+mj-ea"/>
                <a:cs typeface="+mj-cs"/>
              </a:rPr>
              <a:t>Data exploration, analysis and visualisation</a:t>
            </a:r>
          </a:p>
        </p:txBody>
      </p:sp>
      <p:pic>
        <p:nvPicPr>
          <p:cNvPr id="2" name="Picture 1" descr="Chart&#10;&#10;Description automatically generated">
            <a:extLst>
              <a:ext uri="{FF2B5EF4-FFF2-40B4-BE49-F238E27FC236}">
                <a16:creationId xmlns:a16="http://schemas.microsoft.com/office/drawing/2014/main" id="{A703E48E-9044-58E5-404B-7104273E4447}"/>
              </a:ext>
            </a:extLst>
          </p:cNvPr>
          <p:cNvPicPr>
            <a:picLocks noChangeAspect="1"/>
          </p:cNvPicPr>
          <p:nvPr/>
        </p:nvPicPr>
        <p:blipFill>
          <a:blip r:embed="rId3"/>
          <a:stretch>
            <a:fillRect/>
          </a:stretch>
        </p:blipFill>
        <p:spPr>
          <a:xfrm>
            <a:off x="1087287" y="742087"/>
            <a:ext cx="2743272" cy="2468946"/>
          </a:xfrm>
          <a:prstGeom prst="rect">
            <a:avLst/>
          </a:prstGeom>
        </p:spPr>
      </p:pic>
      <p:pic>
        <p:nvPicPr>
          <p:cNvPr id="12" name="Picture 11">
            <a:extLst>
              <a:ext uri="{FF2B5EF4-FFF2-40B4-BE49-F238E27FC236}">
                <a16:creationId xmlns:a16="http://schemas.microsoft.com/office/drawing/2014/main" id="{FC8BA0CB-4C84-48FA-A8CC-01D11188F216}"/>
              </a:ext>
            </a:extLst>
          </p:cNvPr>
          <p:cNvPicPr>
            <a:picLocks noChangeAspect="1"/>
          </p:cNvPicPr>
          <p:nvPr/>
        </p:nvPicPr>
        <p:blipFill>
          <a:blip r:embed="rId4"/>
          <a:stretch>
            <a:fillRect/>
          </a:stretch>
        </p:blipFill>
        <p:spPr>
          <a:xfrm>
            <a:off x="7976055" y="745463"/>
            <a:ext cx="3485601" cy="2701341"/>
          </a:xfrm>
          <a:prstGeom prst="rect">
            <a:avLst/>
          </a:prstGeom>
        </p:spPr>
      </p:pic>
      <p:pic>
        <p:nvPicPr>
          <p:cNvPr id="8" name="Picture 7">
            <a:extLst>
              <a:ext uri="{FF2B5EF4-FFF2-40B4-BE49-F238E27FC236}">
                <a16:creationId xmlns:a16="http://schemas.microsoft.com/office/drawing/2014/main" id="{EE0DDE48-BA9C-47B7-BFD4-3CC58F70A017}"/>
              </a:ext>
            </a:extLst>
          </p:cNvPr>
          <p:cNvPicPr>
            <a:picLocks noChangeAspect="1"/>
          </p:cNvPicPr>
          <p:nvPr/>
        </p:nvPicPr>
        <p:blipFill>
          <a:blip r:embed="rId5"/>
          <a:stretch>
            <a:fillRect/>
          </a:stretch>
        </p:blipFill>
        <p:spPr>
          <a:xfrm>
            <a:off x="4235638" y="742087"/>
            <a:ext cx="3416651" cy="2622280"/>
          </a:xfrm>
          <a:prstGeom prst="rect">
            <a:avLst/>
          </a:prstGeom>
        </p:spPr>
      </p:pic>
      <p:sp>
        <p:nvSpPr>
          <p:cNvPr id="22" name="TextBox 21">
            <a:extLst>
              <a:ext uri="{FF2B5EF4-FFF2-40B4-BE49-F238E27FC236}">
                <a16:creationId xmlns:a16="http://schemas.microsoft.com/office/drawing/2014/main" id="{D8DEF321-6938-4255-9353-C77E85A34367}"/>
              </a:ext>
            </a:extLst>
          </p:cNvPr>
          <p:cNvSpPr txBox="1"/>
          <p:nvPr/>
        </p:nvSpPr>
        <p:spPr>
          <a:xfrm>
            <a:off x="1289304" y="4439870"/>
            <a:ext cx="7966053" cy="1581295"/>
          </a:xfrm>
          <a:prstGeom prst="rect">
            <a:avLst/>
          </a:prstGeom>
        </p:spPr>
        <p:txBody>
          <a:bodyPr vert="horz" lIns="91440" tIns="45720" rIns="91440" bIns="45720" rtlCol="0" anchor="t">
            <a:normAutofit fontScale="92500" lnSpcReduction="10000"/>
          </a:bodyPr>
          <a:lstStyle/>
          <a:p>
            <a:pPr marL="285750" indent="-228600">
              <a:lnSpc>
                <a:spcPct val="90000"/>
              </a:lnSpc>
              <a:spcAft>
                <a:spcPts val="600"/>
              </a:spcAft>
              <a:buFont typeface="Arial" panose="020B0604020202020204" pitchFamily="34" charset="0"/>
              <a:buChar char="•"/>
            </a:pPr>
            <a:r>
              <a:rPr lang="en-US" dirty="0"/>
              <a:t>Data was skewed differently for each feature, some left, some right, some normal</a:t>
            </a:r>
          </a:p>
          <a:p>
            <a:pPr marL="285750" indent="-228600">
              <a:lnSpc>
                <a:spcPct val="90000"/>
              </a:lnSpc>
              <a:spcAft>
                <a:spcPts val="600"/>
              </a:spcAft>
              <a:buFont typeface="Arial" panose="020B0604020202020204" pitchFamily="34" charset="0"/>
              <a:buChar char="•"/>
            </a:pPr>
            <a:r>
              <a:rPr lang="en-US" dirty="0"/>
              <a:t>Outliers resulted in feature being removed</a:t>
            </a:r>
          </a:p>
          <a:p>
            <a:pPr marL="285750" indent="-228600">
              <a:lnSpc>
                <a:spcPct val="90000"/>
              </a:lnSpc>
              <a:spcAft>
                <a:spcPts val="600"/>
              </a:spcAft>
              <a:buFont typeface="Arial" panose="020B0604020202020204" pitchFamily="34" charset="0"/>
              <a:buChar char="•"/>
            </a:pPr>
            <a:r>
              <a:rPr lang="en-US" dirty="0"/>
              <a:t>Scatter Plot after outliers removed – coal is the dark area in the middle</a:t>
            </a:r>
          </a:p>
          <a:p>
            <a:pPr marL="285750" indent="-228600">
              <a:lnSpc>
                <a:spcPct val="90000"/>
              </a:lnSpc>
              <a:spcAft>
                <a:spcPts val="600"/>
              </a:spcAft>
              <a:buFont typeface="Arial" panose="020B0604020202020204" pitchFamily="34" charset="0"/>
              <a:buChar char="•"/>
            </a:pPr>
            <a:r>
              <a:rPr lang="en-US" dirty="0"/>
              <a:t>Heatmap shows highest correlation between Torque &amp; WOB at 0.58</a:t>
            </a:r>
          </a:p>
          <a:p>
            <a:pPr marL="285750" indent="-228600">
              <a:lnSpc>
                <a:spcPct val="90000"/>
              </a:lnSpc>
              <a:spcAft>
                <a:spcPts val="600"/>
              </a:spcAft>
              <a:buFont typeface="Arial" panose="020B0604020202020204" pitchFamily="34" charset="0"/>
              <a:buChar char="•"/>
            </a:pPr>
            <a:r>
              <a:rPr lang="en-US" dirty="0"/>
              <a:t>Classification Models most appropriate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p>
        </p:txBody>
      </p:sp>
      <p:sp>
        <p:nvSpPr>
          <p:cNvPr id="6" name="TextBox 5">
            <a:extLst>
              <a:ext uri="{FF2B5EF4-FFF2-40B4-BE49-F238E27FC236}">
                <a16:creationId xmlns:a16="http://schemas.microsoft.com/office/drawing/2014/main" id="{0A26D7E7-FC3A-F457-9BDE-95EE54CB9F3C}"/>
              </a:ext>
            </a:extLst>
          </p:cNvPr>
          <p:cNvSpPr txBox="1"/>
          <p:nvPr/>
        </p:nvSpPr>
        <p:spPr>
          <a:xfrm>
            <a:off x="687197" y="1629998"/>
            <a:ext cx="3382193" cy="800219"/>
          </a:xfrm>
          <a:prstGeom prst="rect">
            <a:avLst/>
          </a:prstGeom>
          <a:noFill/>
        </p:spPr>
        <p:txBody>
          <a:bodyPr wrap="square" rtlCol="0">
            <a:spAutoFit/>
          </a:bodyPr>
          <a:lstStyle/>
          <a:p>
            <a:pPr marL="628650" lvl="1" indent="-171450">
              <a:spcAft>
                <a:spcPts val="600"/>
              </a:spcAft>
              <a:buFont typeface="Arial" panose="020B0604020202020204" pitchFamily="34" charset="0"/>
              <a:buChar char="•"/>
            </a:pPr>
            <a:endParaRPr lang="en-AU" sz="1200"/>
          </a:p>
          <a:p>
            <a:pPr marL="628650" lvl="1" indent="-171450">
              <a:spcAft>
                <a:spcPts val="600"/>
              </a:spcAft>
              <a:buFont typeface="Arial" panose="020B0604020202020204" pitchFamily="34" charset="0"/>
              <a:buChar char="•"/>
            </a:pPr>
            <a:endParaRPr lang="en-AU" sz="1200"/>
          </a:p>
          <a:p>
            <a:pPr>
              <a:spcAft>
                <a:spcPts val="600"/>
              </a:spcAft>
            </a:pPr>
            <a:endParaRPr lang="en-AU" sz="1200">
              <a:latin typeface="Titillium Web" panose="00000500000000000000" pitchFamily="2" charset="0"/>
            </a:endParaRPr>
          </a:p>
        </p:txBody>
      </p:sp>
    </p:spTree>
    <p:extLst>
      <p:ext uri="{BB962C8B-B14F-4D97-AF65-F5344CB8AC3E}">
        <p14:creationId xmlns:p14="http://schemas.microsoft.com/office/powerpoint/2010/main" val="69711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58F1C7-F3CE-70A3-1AAB-5AB6A78DA3A0}"/>
              </a:ext>
            </a:extLst>
          </p:cNvPr>
          <p:cNvPicPr>
            <a:picLocks noChangeAspect="1"/>
          </p:cNvPicPr>
          <p:nvPr/>
        </p:nvPicPr>
        <p:blipFill>
          <a:blip r:embed="rId3"/>
          <a:stretch>
            <a:fillRect/>
          </a:stretch>
        </p:blipFill>
        <p:spPr>
          <a:xfrm>
            <a:off x="1262063" y="658964"/>
            <a:ext cx="10817818" cy="6199036"/>
          </a:xfrm>
          <a:prstGeom prst="rect">
            <a:avLst/>
          </a:prstGeom>
        </p:spPr>
      </p:pic>
      <p:sp>
        <p:nvSpPr>
          <p:cNvPr id="5" name="Slide Number Placeholder 4">
            <a:extLst>
              <a:ext uri="{FF2B5EF4-FFF2-40B4-BE49-F238E27FC236}">
                <a16:creationId xmlns:a16="http://schemas.microsoft.com/office/drawing/2014/main" id="{FD0EEF47-E173-4360-EA57-5D228A812474}"/>
              </a:ext>
            </a:extLst>
          </p:cNvPr>
          <p:cNvSpPr>
            <a:spLocks noGrp="1"/>
          </p:cNvSpPr>
          <p:nvPr>
            <p:ph type="sldNum" sz="quarter" idx="12"/>
          </p:nvPr>
        </p:nvSpPr>
        <p:spPr/>
        <p:txBody>
          <a:bodyPr/>
          <a:lstStyle/>
          <a:p>
            <a:fld id="{E89CD4B7-0518-42A2-917F-F29DB22D7967}" type="slidenum">
              <a:rPr lang="en-AU" smtClean="0"/>
              <a:t>12</a:t>
            </a:fld>
            <a:endParaRPr lang="en-AU"/>
          </a:p>
        </p:txBody>
      </p:sp>
      <p:sp>
        <p:nvSpPr>
          <p:cNvPr id="8" name="Title 2">
            <a:extLst>
              <a:ext uri="{FF2B5EF4-FFF2-40B4-BE49-F238E27FC236}">
                <a16:creationId xmlns:a16="http://schemas.microsoft.com/office/drawing/2014/main" id="{0E30BAD6-1636-06B6-57EC-F40A526E188C}"/>
              </a:ext>
            </a:extLst>
          </p:cNvPr>
          <p:cNvSpPr txBox="1">
            <a:spLocks/>
          </p:cNvSpPr>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Overall Process Flow Used</a:t>
            </a:r>
            <a:endParaRPr lang="en-GB" sz="2000" dirty="0">
              <a:solidFill>
                <a:schemeClr val="tx1"/>
              </a:solidFill>
              <a:latin typeface="Titillium Web SemiBold" panose="00000700000000000000" pitchFamily="2" charset="0"/>
            </a:endParaRPr>
          </a:p>
        </p:txBody>
      </p:sp>
      <p:sp>
        <p:nvSpPr>
          <p:cNvPr id="9" name="Footer Placeholder 6">
            <a:extLst>
              <a:ext uri="{FF2B5EF4-FFF2-40B4-BE49-F238E27FC236}">
                <a16:creationId xmlns:a16="http://schemas.microsoft.com/office/drawing/2014/main" id="{75B3FF04-5C97-50BD-504D-C7DDCDD0C09B}"/>
              </a:ext>
            </a:extLst>
          </p:cNvPr>
          <p:cNvSpPr txBox="1">
            <a:spLocks/>
          </p:cNvSpPr>
          <p:nvPr/>
        </p:nvSpPr>
        <p:spPr>
          <a:xfrm>
            <a:off x="369115"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a:solidFill>
                  <a:schemeClr val="tx1"/>
                </a:solidFill>
              </a:rPr>
              <a:t>Capstone Project – Coal</a:t>
            </a:r>
            <a:endParaRPr lang="en-AU" dirty="0">
              <a:solidFill>
                <a:schemeClr val="tx1"/>
              </a:solidFill>
            </a:endParaRPr>
          </a:p>
        </p:txBody>
      </p:sp>
    </p:spTree>
    <p:extLst>
      <p:ext uri="{BB962C8B-B14F-4D97-AF65-F5344CB8AC3E}">
        <p14:creationId xmlns:p14="http://schemas.microsoft.com/office/powerpoint/2010/main" val="258928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DELIVER</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297989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DD345808-49F6-D8A5-D8BC-D439C836A268}"/>
              </a:ext>
            </a:extLst>
          </p:cNvPr>
          <p:cNvSpPr txBox="1">
            <a:spLocks/>
          </p:cNvSpPr>
          <p:nvPr/>
        </p:nvSpPr>
        <p:spPr>
          <a:xfrm>
            <a:off x="838201" y="365125"/>
            <a:ext cx="5251316" cy="180730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nSpc>
                <a:spcPct val="90000"/>
              </a:lnSpc>
              <a:spcAft>
                <a:spcPts val="600"/>
              </a:spcAft>
            </a:pPr>
            <a:r>
              <a:rPr lang="en-US" sz="4400" dirty="0">
                <a:solidFill>
                  <a:schemeClr val="tx1"/>
                </a:solidFill>
                <a:ea typeface="+mj-ea"/>
                <a:cs typeface="+mj-cs"/>
              </a:rPr>
              <a:t>Feature Engineering &amp; Overall Solution</a:t>
            </a:r>
          </a:p>
        </p:txBody>
      </p:sp>
      <p:sp>
        <p:nvSpPr>
          <p:cNvPr id="3" name="Content Placeholder 2">
            <a:extLst>
              <a:ext uri="{FF2B5EF4-FFF2-40B4-BE49-F238E27FC236}">
                <a16:creationId xmlns:a16="http://schemas.microsoft.com/office/drawing/2014/main" id="{B08A365A-DB8E-EAF8-BE57-A1A01408752F}"/>
              </a:ext>
            </a:extLst>
          </p:cNvPr>
          <p:cNvSpPr>
            <a:spLocks noGrp="1"/>
          </p:cNvSpPr>
          <p:nvPr>
            <p:ph idx="1"/>
          </p:nvPr>
        </p:nvSpPr>
        <p:spPr>
          <a:xfrm>
            <a:off x="838200" y="2333297"/>
            <a:ext cx="4619621" cy="3843666"/>
          </a:xfrm>
        </p:spPr>
        <p:txBody>
          <a:bodyPr vert="horz" lIns="91440" tIns="45720" rIns="91440" bIns="45720" rtlCol="0">
            <a:normAutofit fontScale="40000" lnSpcReduction="20000"/>
          </a:bodyPr>
          <a:lstStyle/>
          <a:p>
            <a:pPr marL="0" indent="0">
              <a:lnSpc>
                <a:spcPct val="120000"/>
              </a:lnSpc>
              <a:spcBef>
                <a:spcPts val="0"/>
              </a:spcBef>
              <a:buNone/>
            </a:pPr>
            <a:r>
              <a:rPr lang="en-US" sz="4000" b="1" dirty="0"/>
              <a:t>Feature engineering: </a:t>
            </a:r>
            <a:r>
              <a:rPr lang="en-US" sz="4000" dirty="0"/>
              <a:t> </a:t>
            </a:r>
          </a:p>
          <a:p>
            <a:pPr marL="0" indent="0">
              <a:lnSpc>
                <a:spcPct val="120000"/>
              </a:lnSpc>
              <a:spcBef>
                <a:spcPts val="0"/>
              </a:spcBef>
              <a:buNone/>
            </a:pPr>
            <a:endParaRPr lang="en-US" sz="4000" dirty="0"/>
          </a:p>
          <a:p>
            <a:pPr>
              <a:lnSpc>
                <a:spcPct val="120000"/>
              </a:lnSpc>
              <a:spcBef>
                <a:spcPts val="0"/>
              </a:spcBef>
            </a:pPr>
            <a:r>
              <a:rPr lang="en-US" sz="3500" dirty="0"/>
              <a:t>Forward Feature Selection = 4 Features</a:t>
            </a:r>
          </a:p>
          <a:p>
            <a:pPr>
              <a:lnSpc>
                <a:spcPct val="120000"/>
              </a:lnSpc>
              <a:spcBef>
                <a:spcPts val="0"/>
              </a:spcBef>
            </a:pPr>
            <a:r>
              <a:rPr lang="en-US" sz="3500" dirty="0"/>
              <a:t># of Rocks – reduced from 5 to 2</a:t>
            </a:r>
          </a:p>
          <a:p>
            <a:pPr>
              <a:lnSpc>
                <a:spcPct val="120000"/>
              </a:lnSpc>
              <a:spcBef>
                <a:spcPts val="0"/>
              </a:spcBef>
            </a:pPr>
            <a:r>
              <a:rPr lang="en-US" sz="3500" dirty="0"/>
              <a:t># of Features overall – reduced from 11 to 6</a:t>
            </a:r>
          </a:p>
          <a:p>
            <a:pPr>
              <a:lnSpc>
                <a:spcPct val="120000"/>
              </a:lnSpc>
              <a:spcBef>
                <a:spcPts val="0"/>
              </a:spcBef>
            </a:pPr>
            <a:endParaRPr lang="en-US" sz="2500" dirty="0"/>
          </a:p>
          <a:p>
            <a:pPr>
              <a:lnSpc>
                <a:spcPct val="120000"/>
              </a:lnSpc>
              <a:spcBef>
                <a:spcPts val="0"/>
              </a:spcBef>
            </a:pPr>
            <a:endParaRPr lang="en-US" sz="2500" dirty="0"/>
          </a:p>
          <a:p>
            <a:pPr marL="0" indent="0">
              <a:lnSpc>
                <a:spcPct val="120000"/>
              </a:lnSpc>
              <a:spcBef>
                <a:spcPts val="0"/>
              </a:spcBef>
              <a:buNone/>
            </a:pPr>
            <a:r>
              <a:rPr lang="en-US" sz="4000" b="1" dirty="0"/>
              <a:t>Overall Solution:</a:t>
            </a:r>
          </a:p>
          <a:p>
            <a:pPr marL="0" indent="0">
              <a:lnSpc>
                <a:spcPct val="120000"/>
              </a:lnSpc>
              <a:spcBef>
                <a:spcPts val="0"/>
              </a:spcBef>
              <a:buNone/>
            </a:pPr>
            <a:endParaRPr lang="en-US" sz="4000" b="1" dirty="0"/>
          </a:p>
          <a:p>
            <a:pPr marL="0" indent="0">
              <a:lnSpc>
                <a:spcPct val="120000"/>
              </a:lnSpc>
              <a:spcBef>
                <a:spcPts val="0"/>
              </a:spcBef>
              <a:buNone/>
            </a:pPr>
            <a:r>
              <a:rPr lang="en-US" sz="3500" b="1" dirty="0"/>
              <a:t>How does the model fit in the overall solution? </a:t>
            </a:r>
          </a:p>
          <a:p>
            <a:pPr marL="0" indent="0">
              <a:lnSpc>
                <a:spcPct val="120000"/>
              </a:lnSpc>
              <a:spcBef>
                <a:spcPts val="0"/>
              </a:spcBef>
              <a:buNone/>
            </a:pPr>
            <a:r>
              <a:rPr lang="en-US" sz="3500" dirty="0"/>
              <a:t>Real time models of the geology in the area being drilled </a:t>
            </a:r>
          </a:p>
          <a:p>
            <a:pPr marL="0" indent="0">
              <a:lnSpc>
                <a:spcPct val="120000"/>
              </a:lnSpc>
              <a:spcBef>
                <a:spcPts val="0"/>
              </a:spcBef>
              <a:buNone/>
            </a:pPr>
            <a:r>
              <a:rPr lang="en-US" sz="3500" b="1" dirty="0"/>
              <a:t>Who will use it? </a:t>
            </a:r>
            <a:endParaRPr lang="en-US" sz="3500" dirty="0"/>
          </a:p>
          <a:p>
            <a:pPr marL="0" indent="0">
              <a:lnSpc>
                <a:spcPct val="120000"/>
              </a:lnSpc>
              <a:spcBef>
                <a:spcPts val="0"/>
              </a:spcBef>
              <a:buNone/>
            </a:pPr>
            <a:r>
              <a:rPr lang="en-US" sz="3500" dirty="0"/>
              <a:t>Drill and blast engineers</a:t>
            </a:r>
          </a:p>
          <a:p>
            <a:pPr marL="0" indent="0">
              <a:lnSpc>
                <a:spcPct val="120000"/>
              </a:lnSpc>
              <a:spcBef>
                <a:spcPts val="0"/>
              </a:spcBef>
              <a:buNone/>
            </a:pPr>
            <a:r>
              <a:rPr lang="en-US" sz="3500" b="1" dirty="0"/>
              <a:t>When is it used? </a:t>
            </a:r>
            <a:endParaRPr lang="en-US" sz="3500" dirty="0"/>
          </a:p>
          <a:p>
            <a:pPr marL="0" indent="0">
              <a:lnSpc>
                <a:spcPct val="120000"/>
              </a:lnSpc>
              <a:spcBef>
                <a:spcPts val="0"/>
              </a:spcBef>
              <a:buNone/>
            </a:pPr>
            <a:r>
              <a:rPr lang="en-US" sz="3500" dirty="0"/>
              <a:t>Every time they drill for blasting</a:t>
            </a:r>
          </a:p>
          <a:p>
            <a:pPr marL="0" indent="0">
              <a:lnSpc>
                <a:spcPct val="120000"/>
              </a:lnSpc>
              <a:spcBef>
                <a:spcPts val="0"/>
              </a:spcBef>
              <a:buNone/>
            </a:pPr>
            <a:r>
              <a:rPr lang="en-US" sz="3500" b="1" dirty="0"/>
              <a:t>How does it benefit the business? </a:t>
            </a:r>
          </a:p>
          <a:p>
            <a:pPr marL="0" indent="0">
              <a:lnSpc>
                <a:spcPct val="120000"/>
              </a:lnSpc>
              <a:spcBef>
                <a:spcPts val="0"/>
              </a:spcBef>
              <a:buNone/>
            </a:pPr>
            <a:r>
              <a:rPr lang="en-US" sz="3500" dirty="0"/>
              <a:t>Cost Savings, Environment Impact </a:t>
            </a:r>
          </a:p>
          <a:p>
            <a:pPr>
              <a:lnSpc>
                <a:spcPct val="120000"/>
              </a:lnSpc>
              <a:spcBef>
                <a:spcPts val="0"/>
              </a:spcBef>
            </a:pPr>
            <a:endParaRPr lang="en-US" sz="1100" dirty="0"/>
          </a:p>
        </p:txBody>
      </p:sp>
      <p:pic>
        <p:nvPicPr>
          <p:cNvPr id="8" name="Picture 7" descr="Many question marks on black background">
            <a:extLst>
              <a:ext uri="{FF2B5EF4-FFF2-40B4-BE49-F238E27FC236}">
                <a16:creationId xmlns:a16="http://schemas.microsoft.com/office/drawing/2014/main" id="{ED844F5C-D729-B148-2892-0DF1DF0545A2}"/>
              </a:ext>
            </a:extLst>
          </p:cNvPr>
          <p:cNvPicPr>
            <a:picLocks noChangeAspect="1"/>
          </p:cNvPicPr>
          <p:nvPr/>
        </p:nvPicPr>
        <p:blipFill rotWithShape="1">
          <a:blip r:embed="rId3"/>
          <a:srcRect l="46962" r="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Slide Number Placeholder 4">
            <a:extLst>
              <a:ext uri="{FF2B5EF4-FFF2-40B4-BE49-F238E27FC236}">
                <a16:creationId xmlns:a16="http://schemas.microsoft.com/office/drawing/2014/main" id="{087EDF2E-C036-C806-47BD-D674B09348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E89CD4B7-0518-42A2-917F-F29DB22D7967}" type="slidenum">
              <a:rPr lang="en-US">
                <a:solidFill>
                  <a:srgbClr val="FFFFFF"/>
                </a:solidFill>
                <a:latin typeface="Calibri" panose="020F0502020204030204"/>
              </a:rPr>
              <a:pPr>
                <a:spcAft>
                  <a:spcPts val="600"/>
                </a:spcAft>
                <a:defRPr/>
              </a:pPr>
              <a:t>14</a:t>
            </a:fld>
            <a:endParaRPr lang="en-US">
              <a:solidFill>
                <a:srgbClr val="FFFFFF"/>
              </a:solidFill>
              <a:latin typeface="Calibri" panose="020F0502020204030204"/>
            </a:endParaRPr>
          </a:p>
        </p:txBody>
      </p:sp>
    </p:spTree>
    <p:extLst>
      <p:ext uri="{BB962C8B-B14F-4D97-AF65-F5344CB8AC3E}">
        <p14:creationId xmlns:p14="http://schemas.microsoft.com/office/powerpoint/2010/main" val="54053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2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3" name="Straight Connector 3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9" name="Oval 3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9" name="Straight Connector 4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7" name="Straight Connector 5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630936" y="495992"/>
            <a:ext cx="4195140" cy="5638831"/>
          </a:xfrm>
          <a:prstGeom prst="rect">
            <a:avLst/>
          </a:prstGeom>
          <a:noFill/>
        </p:spPr>
        <p:txBody>
          <a:bodyPr vert="horz" lIns="91440" tIns="45720" rIns="91440" bIns="45720" rtlCol="0" anchor="ctr">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nSpc>
                <a:spcPct val="90000"/>
              </a:lnSpc>
            </a:pPr>
            <a:r>
              <a:rPr lang="en-US" sz="4800" kern="1200">
                <a:solidFill>
                  <a:schemeClr val="tx1"/>
                </a:solidFill>
                <a:latin typeface="+mj-lt"/>
                <a:ea typeface="+mj-ea"/>
                <a:cs typeface="+mj-cs"/>
              </a:rPr>
              <a:t>Machine models used and their evaluation metrics </a:t>
            </a:r>
          </a:p>
        </p:txBody>
      </p:sp>
      <p:sp>
        <p:nvSpPr>
          <p:cNvPr id="6" name="TextBox 5">
            <a:extLst>
              <a:ext uri="{FF2B5EF4-FFF2-40B4-BE49-F238E27FC236}">
                <a16:creationId xmlns:a16="http://schemas.microsoft.com/office/drawing/2014/main" id="{0A26D7E7-FC3A-F457-9BDE-95EE54CB9F3C}"/>
              </a:ext>
            </a:extLst>
          </p:cNvPr>
          <p:cNvSpPr txBox="1"/>
          <p:nvPr/>
        </p:nvSpPr>
        <p:spPr>
          <a:xfrm>
            <a:off x="687197" y="1629998"/>
            <a:ext cx="3382193" cy="800219"/>
          </a:xfrm>
          <a:prstGeom prst="rect">
            <a:avLst/>
          </a:prstGeom>
          <a:noFill/>
        </p:spPr>
        <p:txBody>
          <a:bodyPr wrap="square" rtlCol="0">
            <a:spAutoFit/>
          </a:bodyPr>
          <a:lstStyle/>
          <a:p>
            <a:pPr marL="628650" lvl="1" indent="-171450">
              <a:spcAft>
                <a:spcPts val="600"/>
              </a:spcAft>
              <a:buFont typeface="Arial" panose="020B0604020202020204" pitchFamily="34" charset="0"/>
              <a:buChar char="•"/>
            </a:pPr>
            <a:endParaRPr lang="en-AU" sz="1200"/>
          </a:p>
          <a:p>
            <a:pPr marL="628650" lvl="1" indent="-171450">
              <a:spcAft>
                <a:spcPts val="600"/>
              </a:spcAft>
              <a:buFont typeface="Arial" panose="020B0604020202020204" pitchFamily="34" charset="0"/>
              <a:buChar char="•"/>
            </a:pPr>
            <a:endParaRPr lang="en-AU" sz="1200"/>
          </a:p>
          <a:p>
            <a:pPr>
              <a:spcAft>
                <a:spcPts val="600"/>
              </a:spcAft>
            </a:pPr>
            <a:endParaRPr lang="en-AU" sz="1200">
              <a:latin typeface="Titillium Web" panose="00000500000000000000" pitchFamily="2" charset="0"/>
            </a:endParaRPr>
          </a:p>
        </p:txBody>
      </p:sp>
      <p:graphicFrame>
        <p:nvGraphicFramePr>
          <p:cNvPr id="55" name="TextBox 21">
            <a:extLst>
              <a:ext uri="{FF2B5EF4-FFF2-40B4-BE49-F238E27FC236}">
                <a16:creationId xmlns:a16="http://schemas.microsoft.com/office/drawing/2014/main" id="{3271BDC7-AFAA-29F8-8E0E-6749FF0B76E2}"/>
              </a:ext>
            </a:extLst>
          </p:cNvPr>
          <p:cNvGraphicFramePr/>
          <p:nvPr>
            <p:extLst>
              <p:ext uri="{D42A27DB-BD31-4B8C-83A1-F6EECF244321}">
                <p14:modId xmlns:p14="http://schemas.microsoft.com/office/powerpoint/2010/main" val="185984521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F03632A-9563-11D3-BE7D-5EDEF4918CEF}"/>
              </a:ext>
            </a:extLst>
          </p:cNvPr>
          <p:cNvSpPr txBox="1"/>
          <p:nvPr/>
        </p:nvSpPr>
        <p:spPr>
          <a:xfrm>
            <a:off x="9712101" y="1425263"/>
            <a:ext cx="2104571" cy="369332"/>
          </a:xfrm>
          <a:prstGeom prst="rect">
            <a:avLst/>
          </a:prstGeom>
          <a:noFill/>
        </p:spPr>
        <p:txBody>
          <a:bodyPr wrap="square" rtlCol="0">
            <a:spAutoFit/>
          </a:bodyPr>
          <a:lstStyle/>
          <a:p>
            <a:r>
              <a:rPr lang="en-AU" dirty="0"/>
              <a:t>Recall = 0.57</a:t>
            </a:r>
          </a:p>
        </p:txBody>
      </p:sp>
      <p:sp>
        <p:nvSpPr>
          <p:cNvPr id="5" name="TextBox 4">
            <a:extLst>
              <a:ext uri="{FF2B5EF4-FFF2-40B4-BE49-F238E27FC236}">
                <a16:creationId xmlns:a16="http://schemas.microsoft.com/office/drawing/2014/main" id="{8190519F-7E52-646C-25B1-04760F2D95BE}"/>
              </a:ext>
            </a:extLst>
          </p:cNvPr>
          <p:cNvSpPr txBox="1"/>
          <p:nvPr/>
        </p:nvSpPr>
        <p:spPr>
          <a:xfrm>
            <a:off x="9781713" y="2495151"/>
            <a:ext cx="2104571" cy="369332"/>
          </a:xfrm>
          <a:prstGeom prst="rect">
            <a:avLst/>
          </a:prstGeom>
          <a:noFill/>
        </p:spPr>
        <p:txBody>
          <a:bodyPr wrap="square" rtlCol="0">
            <a:spAutoFit/>
          </a:bodyPr>
          <a:lstStyle/>
          <a:p>
            <a:r>
              <a:rPr lang="en-AU" dirty="0"/>
              <a:t>Recall = 0.57</a:t>
            </a:r>
          </a:p>
        </p:txBody>
      </p:sp>
      <p:sp>
        <p:nvSpPr>
          <p:cNvPr id="7" name="TextBox 6">
            <a:extLst>
              <a:ext uri="{FF2B5EF4-FFF2-40B4-BE49-F238E27FC236}">
                <a16:creationId xmlns:a16="http://schemas.microsoft.com/office/drawing/2014/main" id="{EF26F39A-016D-77D2-BEDD-8B63FFD31508}"/>
              </a:ext>
            </a:extLst>
          </p:cNvPr>
          <p:cNvSpPr txBox="1"/>
          <p:nvPr/>
        </p:nvSpPr>
        <p:spPr>
          <a:xfrm>
            <a:off x="9805124" y="3486150"/>
            <a:ext cx="2104571" cy="369332"/>
          </a:xfrm>
          <a:prstGeom prst="rect">
            <a:avLst/>
          </a:prstGeom>
          <a:noFill/>
        </p:spPr>
        <p:txBody>
          <a:bodyPr wrap="square" rtlCol="0">
            <a:spAutoFit/>
          </a:bodyPr>
          <a:lstStyle/>
          <a:p>
            <a:r>
              <a:rPr lang="en-AU" dirty="0"/>
              <a:t>Recall = 0.88</a:t>
            </a:r>
          </a:p>
        </p:txBody>
      </p:sp>
      <p:sp>
        <p:nvSpPr>
          <p:cNvPr id="9" name="TextBox 8">
            <a:extLst>
              <a:ext uri="{FF2B5EF4-FFF2-40B4-BE49-F238E27FC236}">
                <a16:creationId xmlns:a16="http://schemas.microsoft.com/office/drawing/2014/main" id="{941674B5-9FD0-78EA-1F07-126127200E40}"/>
              </a:ext>
            </a:extLst>
          </p:cNvPr>
          <p:cNvSpPr txBox="1"/>
          <p:nvPr/>
        </p:nvSpPr>
        <p:spPr>
          <a:xfrm>
            <a:off x="9781713" y="4534220"/>
            <a:ext cx="2104571" cy="369332"/>
          </a:xfrm>
          <a:prstGeom prst="rect">
            <a:avLst/>
          </a:prstGeom>
          <a:noFill/>
        </p:spPr>
        <p:txBody>
          <a:bodyPr wrap="square" rtlCol="0">
            <a:spAutoFit/>
          </a:bodyPr>
          <a:lstStyle/>
          <a:p>
            <a:r>
              <a:rPr lang="en-AU" dirty="0"/>
              <a:t>Recall = 0.92</a:t>
            </a:r>
          </a:p>
        </p:txBody>
      </p:sp>
      <p:sp>
        <p:nvSpPr>
          <p:cNvPr id="10" name="TextBox 9">
            <a:extLst>
              <a:ext uri="{FF2B5EF4-FFF2-40B4-BE49-F238E27FC236}">
                <a16:creationId xmlns:a16="http://schemas.microsoft.com/office/drawing/2014/main" id="{DA417E53-D523-ECC9-1AEA-37A6EBE8489C}"/>
              </a:ext>
            </a:extLst>
          </p:cNvPr>
          <p:cNvSpPr txBox="1"/>
          <p:nvPr/>
        </p:nvSpPr>
        <p:spPr>
          <a:xfrm>
            <a:off x="9798913" y="5477772"/>
            <a:ext cx="2104571" cy="369332"/>
          </a:xfrm>
          <a:prstGeom prst="rect">
            <a:avLst/>
          </a:prstGeom>
          <a:noFill/>
        </p:spPr>
        <p:txBody>
          <a:bodyPr wrap="square" rtlCol="0">
            <a:spAutoFit/>
          </a:bodyPr>
          <a:lstStyle/>
          <a:p>
            <a:r>
              <a:rPr lang="en-AU" dirty="0"/>
              <a:t>Loss = 5.8 </a:t>
            </a:r>
          </a:p>
        </p:txBody>
      </p:sp>
    </p:spTree>
    <p:extLst>
      <p:ext uri="{BB962C8B-B14F-4D97-AF65-F5344CB8AC3E}">
        <p14:creationId xmlns:p14="http://schemas.microsoft.com/office/powerpoint/2010/main" val="36392528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100" kern="1200" dirty="0">
                <a:solidFill>
                  <a:srgbClr val="FFFFFF"/>
                </a:solidFill>
                <a:latin typeface="+mj-lt"/>
                <a:ea typeface="+mj-ea"/>
                <a:cs typeface="+mj-cs"/>
              </a:rPr>
              <a:t>SUMMARY, CONCLUSION AND NEXT STEPS</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173657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82FB-182D-6A91-CC35-B7A788BE977B}"/>
              </a:ext>
            </a:extLst>
          </p:cNvPr>
          <p:cNvSpPr>
            <a:spLocks noGrp="1"/>
          </p:cNvSpPr>
          <p:nvPr>
            <p:ph type="title"/>
          </p:nvPr>
        </p:nvSpPr>
        <p:spPr/>
        <p:txBody>
          <a:bodyPr/>
          <a:lstStyle/>
          <a:p>
            <a:r>
              <a:rPr lang="en-GB"/>
              <a:t>Summary, conclusions and next steps</a:t>
            </a:r>
            <a:br>
              <a:rPr lang="en-GB"/>
            </a:br>
            <a:endParaRPr lang="en-AU" dirty="0"/>
          </a:p>
        </p:txBody>
      </p:sp>
      <p:graphicFrame>
        <p:nvGraphicFramePr>
          <p:cNvPr id="24" name="Content Placeholder 2">
            <a:extLst>
              <a:ext uri="{FF2B5EF4-FFF2-40B4-BE49-F238E27FC236}">
                <a16:creationId xmlns:a16="http://schemas.microsoft.com/office/drawing/2014/main" id="{A655546E-4BEB-012D-3065-5E52123B6FF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AECC1D20-CBBE-AF6E-EA63-0EE469F849F0}"/>
              </a:ext>
            </a:extLst>
          </p:cNvPr>
          <p:cNvSpPr>
            <a:spLocks noGrp="1"/>
          </p:cNvSpPr>
          <p:nvPr>
            <p:ph type="sldNum" sz="quarter" idx="12"/>
          </p:nvPr>
        </p:nvSpPr>
        <p:spPr/>
        <p:txBody>
          <a:bodyPr/>
          <a:lstStyle/>
          <a:p>
            <a:fld id="{E89CD4B7-0518-42A2-917F-F29DB22D7967}" type="slidenum">
              <a:rPr lang="en-AU" smtClean="0"/>
              <a:t>17</a:t>
            </a:fld>
            <a:endParaRPr lang="en-AU"/>
          </a:p>
        </p:txBody>
      </p:sp>
    </p:spTree>
    <p:extLst>
      <p:ext uri="{BB962C8B-B14F-4D97-AF65-F5344CB8AC3E}">
        <p14:creationId xmlns:p14="http://schemas.microsoft.com/office/powerpoint/2010/main" val="82423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black question marks with one yellow question mark">
            <a:extLst>
              <a:ext uri="{FF2B5EF4-FFF2-40B4-BE49-F238E27FC236}">
                <a16:creationId xmlns:a16="http://schemas.microsoft.com/office/drawing/2014/main" id="{873EFF6F-9A0E-11C6-ABB0-ADF3DFAE2A69}"/>
              </a:ext>
            </a:extLst>
          </p:cNvPr>
          <p:cNvPicPr>
            <a:picLocks noChangeAspect="1"/>
          </p:cNvPicPr>
          <p:nvPr/>
        </p:nvPicPr>
        <p:blipFill rotWithShape="1">
          <a:blip r:embed="rId3"/>
          <a:srcRect l="31471" r="22393"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9213722-048C-8DD6-EE9E-6B0DCCB54CAD}"/>
              </a:ext>
            </a:extLst>
          </p:cNvPr>
          <p:cNvSpPr>
            <a:spLocks noGrp="1"/>
          </p:cNvSpPr>
          <p:nvPr>
            <p:ph idx="1"/>
          </p:nvPr>
        </p:nvSpPr>
        <p:spPr>
          <a:xfrm>
            <a:off x="371094" y="2718054"/>
            <a:ext cx="3438906" cy="3207258"/>
          </a:xfrm>
        </p:spPr>
        <p:txBody>
          <a:bodyPr anchor="t">
            <a:normAutofit/>
          </a:bodyPr>
          <a:lstStyle/>
          <a:p>
            <a:pPr marL="0" indent="0">
              <a:buNone/>
            </a:pPr>
            <a:r>
              <a:rPr lang="en-AU" sz="3600" dirty="0"/>
              <a:t>QUESTIONS (AND SUGGESTIONS)?</a:t>
            </a:r>
          </a:p>
        </p:txBody>
      </p:sp>
    </p:spTree>
    <p:extLst>
      <p:ext uri="{BB962C8B-B14F-4D97-AF65-F5344CB8AC3E}">
        <p14:creationId xmlns:p14="http://schemas.microsoft.com/office/powerpoint/2010/main" val="222697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APPENDICES</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19</a:t>
            </a:fld>
            <a:endParaRPr lang="en-US">
              <a:solidFill>
                <a:srgbClr val="FFFFFF"/>
              </a:solidFill>
            </a:endParaRPr>
          </a:p>
        </p:txBody>
      </p:sp>
    </p:spTree>
    <p:extLst>
      <p:ext uri="{BB962C8B-B14F-4D97-AF65-F5344CB8AC3E}">
        <p14:creationId xmlns:p14="http://schemas.microsoft.com/office/powerpoint/2010/main" val="261117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838200" y="401221"/>
            <a:ext cx="10515600" cy="134806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nSpc>
                <a:spcPct val="90000"/>
              </a:lnSpc>
            </a:pPr>
            <a:r>
              <a:rPr lang="en-US" sz="5400" kern="1200">
                <a:solidFill>
                  <a:srgbClr val="FFFFFF"/>
                </a:solidFill>
                <a:latin typeface="+mj-lt"/>
                <a:ea typeface="+mj-ea"/>
                <a:cs typeface="+mj-cs"/>
              </a:rPr>
              <a:t>Agenda</a:t>
            </a:r>
          </a:p>
        </p:txBody>
      </p:sp>
      <p:sp>
        <p:nvSpPr>
          <p:cNvPr id="12" name="TextBox 11">
            <a:extLst>
              <a:ext uri="{FF2B5EF4-FFF2-40B4-BE49-F238E27FC236}">
                <a16:creationId xmlns:a16="http://schemas.microsoft.com/office/drawing/2014/main" id="{C724377C-D81F-F59A-C7F9-EF8E81EBBE51}"/>
              </a:ext>
            </a:extLst>
          </p:cNvPr>
          <p:cNvSpPr txBox="1"/>
          <p:nvPr/>
        </p:nvSpPr>
        <p:spPr>
          <a:xfrm>
            <a:off x="838200" y="2586789"/>
            <a:ext cx="10515600" cy="359017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a:t>Bio</a:t>
            </a:r>
          </a:p>
          <a:p>
            <a:pPr marL="285750" indent="-228600">
              <a:lnSpc>
                <a:spcPct val="90000"/>
              </a:lnSpc>
              <a:spcAft>
                <a:spcPts val="600"/>
              </a:spcAft>
              <a:buFont typeface="Arial" panose="020B0604020202020204" pitchFamily="34" charset="0"/>
              <a:buChar char="•"/>
            </a:pPr>
            <a:r>
              <a:rPr lang="en-US" sz="2200"/>
              <a:t>Project Context</a:t>
            </a:r>
          </a:p>
          <a:p>
            <a:pPr marL="285750" indent="-228600">
              <a:lnSpc>
                <a:spcPct val="90000"/>
              </a:lnSpc>
              <a:spcAft>
                <a:spcPts val="600"/>
              </a:spcAft>
              <a:buFont typeface="Arial" panose="020B0604020202020204" pitchFamily="34" charset="0"/>
              <a:buChar char="•"/>
            </a:pPr>
            <a:r>
              <a:rPr lang="en-US" sz="2200"/>
              <a:t>Define</a:t>
            </a:r>
          </a:p>
          <a:p>
            <a:pPr marL="285750" indent="-228600">
              <a:lnSpc>
                <a:spcPct val="90000"/>
              </a:lnSpc>
              <a:spcAft>
                <a:spcPts val="600"/>
              </a:spcAft>
              <a:buFont typeface="Arial" panose="020B0604020202020204" pitchFamily="34" charset="0"/>
              <a:buChar char="•"/>
            </a:pPr>
            <a:r>
              <a:rPr lang="en-US" sz="2200"/>
              <a:t>Design</a:t>
            </a:r>
          </a:p>
          <a:p>
            <a:pPr marL="285750" indent="-228600">
              <a:lnSpc>
                <a:spcPct val="90000"/>
              </a:lnSpc>
              <a:spcAft>
                <a:spcPts val="600"/>
              </a:spcAft>
              <a:buFont typeface="Arial" panose="020B0604020202020204" pitchFamily="34" charset="0"/>
              <a:buChar char="•"/>
            </a:pPr>
            <a:r>
              <a:rPr lang="en-US" sz="2200"/>
              <a:t>Deliver</a:t>
            </a:r>
          </a:p>
          <a:p>
            <a:pPr marL="285750" indent="-228600">
              <a:lnSpc>
                <a:spcPct val="90000"/>
              </a:lnSpc>
              <a:spcAft>
                <a:spcPts val="600"/>
              </a:spcAft>
              <a:buFont typeface="Arial" panose="020B0604020202020204" pitchFamily="34" charset="0"/>
              <a:buChar char="•"/>
            </a:pPr>
            <a:r>
              <a:rPr lang="en-US" sz="2200"/>
              <a:t>Summary, conclusions and next steps</a:t>
            </a:r>
          </a:p>
          <a:p>
            <a:pPr marL="285750" indent="-228600">
              <a:lnSpc>
                <a:spcPct val="90000"/>
              </a:lnSpc>
              <a:spcAft>
                <a:spcPts val="600"/>
              </a:spcAft>
              <a:buFont typeface="Arial" panose="020B0604020202020204" pitchFamily="34" charset="0"/>
              <a:buChar char="•"/>
            </a:pPr>
            <a:r>
              <a:rPr lang="en-US" sz="2200"/>
              <a:t>Appendix: list of supporting documents</a:t>
            </a:r>
          </a:p>
          <a:p>
            <a:pPr marL="285750" indent="-228600">
              <a:lnSpc>
                <a:spcPct val="90000"/>
              </a:lnSpc>
              <a:spcAft>
                <a:spcPts val="600"/>
              </a:spcAft>
              <a:buFont typeface="Arial" panose="020B0604020202020204" pitchFamily="34" charset="0"/>
              <a:buChar char="•"/>
            </a:pPr>
            <a:endParaRPr lang="en-US" sz="2200"/>
          </a:p>
        </p:txBody>
      </p:sp>
      <p:sp>
        <p:nvSpPr>
          <p:cNvPr id="11" name="Footer Placeholder 6">
            <a:extLst>
              <a:ext uri="{FF2B5EF4-FFF2-40B4-BE49-F238E27FC236}">
                <a16:creationId xmlns:a16="http://schemas.microsoft.com/office/drawing/2014/main" id="{7AF23550-0F9B-1DB5-AEFE-16B9CD598DE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89CD4B7-0518-42A2-917F-F29DB22D7967}" type="slidenum">
              <a:rPr lang="en-US" smtClean="0"/>
              <a:pPr>
                <a:spcAft>
                  <a:spcPts val="600"/>
                </a:spcAft>
              </a:pPr>
              <a:t>2</a:t>
            </a:fld>
            <a:endParaRPr lang="en-US"/>
          </a:p>
        </p:txBody>
      </p:sp>
    </p:spTree>
    <p:extLst>
      <p:ext uri="{BB962C8B-B14F-4D97-AF65-F5344CB8AC3E}">
        <p14:creationId xmlns:p14="http://schemas.microsoft.com/office/powerpoint/2010/main" val="1306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8085DA-F34F-DA4C-55F5-47DDBDA04EF2}"/>
              </a:ext>
            </a:extLst>
          </p:cNvPr>
          <p:cNvPicPr>
            <a:picLocks noChangeAspect="1"/>
          </p:cNvPicPr>
          <p:nvPr/>
        </p:nvPicPr>
        <p:blipFill>
          <a:blip r:embed="rId2"/>
          <a:stretch>
            <a:fillRect/>
          </a:stretch>
        </p:blipFill>
        <p:spPr>
          <a:xfrm>
            <a:off x="558075" y="346167"/>
            <a:ext cx="2948164" cy="1588946"/>
          </a:xfrm>
          <a:prstGeom prst="rect">
            <a:avLst/>
          </a:prstGeom>
        </p:spPr>
      </p:pic>
      <p:pic>
        <p:nvPicPr>
          <p:cNvPr id="10" name="Picture 9">
            <a:extLst>
              <a:ext uri="{FF2B5EF4-FFF2-40B4-BE49-F238E27FC236}">
                <a16:creationId xmlns:a16="http://schemas.microsoft.com/office/drawing/2014/main" id="{1865C569-C1FE-7308-1AD0-B0919023B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384208" y="445550"/>
            <a:ext cx="3251032" cy="1349178"/>
          </a:xfrm>
          <a:prstGeom prst="rect">
            <a:avLst/>
          </a:prstGeom>
          <a:noFill/>
        </p:spPr>
      </p:pic>
      <p:pic>
        <p:nvPicPr>
          <p:cNvPr id="7" name="Picture 6">
            <a:extLst>
              <a:ext uri="{FF2B5EF4-FFF2-40B4-BE49-F238E27FC236}">
                <a16:creationId xmlns:a16="http://schemas.microsoft.com/office/drawing/2014/main" id="{458D1A98-96A1-FB81-7E6E-599AC8058461}"/>
              </a:ext>
            </a:extLst>
          </p:cNvPr>
          <p:cNvPicPr>
            <a:picLocks noChangeAspect="1"/>
          </p:cNvPicPr>
          <p:nvPr/>
        </p:nvPicPr>
        <p:blipFill>
          <a:blip r:embed="rId4"/>
          <a:stretch>
            <a:fillRect/>
          </a:stretch>
        </p:blipFill>
        <p:spPr>
          <a:xfrm>
            <a:off x="8340636" y="389801"/>
            <a:ext cx="3520438" cy="1460679"/>
          </a:xfrm>
          <a:prstGeom prst="rect">
            <a:avLst/>
          </a:prstGeom>
        </p:spPr>
      </p:pic>
      <p:pic>
        <p:nvPicPr>
          <p:cNvPr id="3" name="Picture 2">
            <a:extLst>
              <a:ext uri="{FF2B5EF4-FFF2-40B4-BE49-F238E27FC236}">
                <a16:creationId xmlns:a16="http://schemas.microsoft.com/office/drawing/2014/main" id="{49E715B8-B775-8A6F-D241-296B00A5F998}"/>
              </a:ext>
            </a:extLst>
          </p:cNvPr>
          <p:cNvPicPr>
            <a:picLocks noChangeAspect="1"/>
          </p:cNvPicPr>
          <p:nvPr/>
        </p:nvPicPr>
        <p:blipFill>
          <a:blip r:embed="rId5"/>
          <a:stretch>
            <a:fillRect/>
          </a:stretch>
        </p:blipFill>
        <p:spPr>
          <a:xfrm>
            <a:off x="418011" y="2716819"/>
            <a:ext cx="3228290" cy="1433386"/>
          </a:xfrm>
          <a:prstGeom prst="rect">
            <a:avLst/>
          </a:prstGeom>
        </p:spPr>
      </p:pic>
      <p:pic>
        <p:nvPicPr>
          <p:cNvPr id="4" name="Picture 3">
            <a:extLst>
              <a:ext uri="{FF2B5EF4-FFF2-40B4-BE49-F238E27FC236}">
                <a16:creationId xmlns:a16="http://schemas.microsoft.com/office/drawing/2014/main" id="{848DA879-DE38-996F-7F1C-7A2472659221}"/>
              </a:ext>
            </a:extLst>
          </p:cNvPr>
          <p:cNvPicPr>
            <a:picLocks noChangeAspect="1"/>
          </p:cNvPicPr>
          <p:nvPr/>
        </p:nvPicPr>
        <p:blipFill>
          <a:blip r:embed="rId6"/>
          <a:stretch>
            <a:fillRect/>
          </a:stretch>
        </p:blipFill>
        <p:spPr>
          <a:xfrm>
            <a:off x="417689" y="5023985"/>
            <a:ext cx="3225770" cy="1395765"/>
          </a:xfrm>
          <a:prstGeom prst="rect">
            <a:avLst/>
          </a:prstGeom>
        </p:spPr>
      </p:pic>
      <p:sp>
        <p:nvSpPr>
          <p:cNvPr id="15" name="Rectangle 14">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68AC603-3C14-DB4D-D6CD-D2F79780C641}"/>
              </a:ext>
            </a:extLst>
          </p:cNvPr>
          <p:cNvSpPr txBox="1"/>
          <p:nvPr/>
        </p:nvSpPr>
        <p:spPr>
          <a:xfrm>
            <a:off x="4657256" y="2916520"/>
            <a:ext cx="6465287" cy="23093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rgbClr val="FFFFFF"/>
                </a:solidFill>
                <a:latin typeface="+mj-lt"/>
                <a:ea typeface="+mj-ea"/>
                <a:cs typeface="+mj-cs"/>
              </a:rPr>
              <a:t>Appendix 1: Stacking Model run 5 times</a:t>
            </a:r>
          </a:p>
        </p:txBody>
      </p:sp>
      <p:cxnSp>
        <p:nvCxnSpPr>
          <p:cNvPr id="17" name="Straight Connector 16">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4657256" y="6080760"/>
            <a:ext cx="5656762" cy="306928"/>
          </a:xfrm>
        </p:spPr>
        <p:txBody>
          <a:bodyPr vert="horz" lIns="91440" tIns="45720" rIns="91440" bIns="45720" rtlCol="0" anchor="ctr">
            <a:normAutofit/>
          </a:bodyPr>
          <a:lstStyle/>
          <a:p>
            <a:pPr algn="l">
              <a:spcAft>
                <a:spcPts val="600"/>
              </a:spcAft>
            </a:pPr>
            <a:r>
              <a:rPr lang="en-US" kern="1200">
                <a:solidFill>
                  <a:srgbClr val="FFFFFF">
                    <a:alpha val="80000"/>
                  </a:srgbClr>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10839450" y="6080760"/>
            <a:ext cx="699637" cy="306928"/>
          </a:xfrm>
        </p:spPr>
        <p:txBody>
          <a:bodyPr vert="horz" lIns="91440" tIns="45720" rIns="91440" bIns="45720" rtlCol="0" anchor="ctr">
            <a:normAutofit/>
          </a:bodyPr>
          <a:lstStyle/>
          <a:p>
            <a:pPr>
              <a:spcAft>
                <a:spcPts val="600"/>
              </a:spcAft>
            </a:pPr>
            <a:fld id="{E89CD4B7-0518-42A2-917F-F29DB22D7967}" type="slidenum">
              <a:rPr lang="en-US">
                <a:solidFill>
                  <a:srgbClr val="FFFFFF">
                    <a:alpha val="80000"/>
                  </a:srgbClr>
                </a:solidFill>
              </a:rPr>
              <a:pPr>
                <a:spcAft>
                  <a:spcPts val="600"/>
                </a:spcAft>
              </a:pPr>
              <a:t>20</a:t>
            </a:fld>
            <a:endParaRPr lang="en-US">
              <a:solidFill>
                <a:srgbClr val="FFFFFF">
                  <a:alpha val="80000"/>
                </a:srgbClr>
              </a:solidFill>
            </a:endParaRPr>
          </a:p>
        </p:txBody>
      </p:sp>
    </p:spTree>
    <p:extLst>
      <p:ext uri="{BB962C8B-B14F-4D97-AF65-F5344CB8AC3E}">
        <p14:creationId xmlns:p14="http://schemas.microsoft.com/office/powerpoint/2010/main" val="125532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Graph">
            <a:extLst>
              <a:ext uri="{FF2B5EF4-FFF2-40B4-BE49-F238E27FC236}">
                <a16:creationId xmlns:a16="http://schemas.microsoft.com/office/drawing/2014/main" id="{605D6828-F0DC-5133-4BAB-E70B9AA0101B}"/>
              </a:ext>
            </a:extLst>
          </p:cNvPr>
          <p:cNvPicPr>
            <a:picLocks noChangeAspect="1"/>
          </p:cNvPicPr>
          <p:nvPr/>
        </p:nvPicPr>
        <p:blipFill rotWithShape="1">
          <a:blip r:embed="rId3"/>
          <a:srcRect r="11876"/>
          <a:stretch/>
        </p:blipFill>
        <p:spPr>
          <a:xfrm>
            <a:off x="2522358" y="10"/>
            <a:ext cx="9669642" cy="6857990"/>
          </a:xfrm>
          <a:prstGeom prst="rect">
            <a:avLst/>
          </a:prstGeom>
        </p:spPr>
      </p:pic>
      <p:sp>
        <p:nvSpPr>
          <p:cNvPr id="37" name="Rectangle 3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952228" y="743447"/>
            <a:ext cx="3973385" cy="3692028"/>
          </a:xfrm>
          <a:prstGeom prst="rect">
            <a:avLst/>
          </a:prstGeom>
          <a:noFill/>
        </p:spPr>
        <p:txBody>
          <a:bodyPr vert="horz" lIns="91440" tIns="45720" rIns="91440" bIns="45720" rtlCol="0">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US" sz="5200" dirty="0">
                <a:solidFill>
                  <a:schemeClr val="tx1"/>
                </a:solidFill>
                <a:ea typeface="+mj-ea"/>
                <a:cs typeface="+mj-cs"/>
              </a:rPr>
              <a:t>APPENDIX 2: MINI PROJECT 3 RESULTS</a:t>
            </a:r>
          </a:p>
        </p:txBody>
      </p:sp>
    </p:spTree>
    <p:extLst>
      <p:ext uri="{BB962C8B-B14F-4D97-AF65-F5344CB8AC3E}">
        <p14:creationId xmlns:p14="http://schemas.microsoft.com/office/powerpoint/2010/main" val="226544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C3CDCD-0689-4AA9-93B2-418D659176D9}"/>
              </a:ext>
            </a:extLst>
          </p:cNvPr>
          <p:cNvPicPr>
            <a:picLocks noChangeAspect="1"/>
          </p:cNvPicPr>
          <p:nvPr/>
        </p:nvPicPr>
        <p:blipFill>
          <a:blip r:embed="rId3"/>
          <a:stretch>
            <a:fillRect/>
          </a:stretch>
        </p:blipFill>
        <p:spPr>
          <a:xfrm>
            <a:off x="357485" y="1744268"/>
            <a:ext cx="3570001" cy="3291095"/>
          </a:xfrm>
          <a:prstGeom prst="rect">
            <a:avLst/>
          </a:prstGeom>
        </p:spPr>
      </p:pic>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Mini Project 3  - Model 1 – Logistic Regression</a:t>
            </a:r>
            <a:endParaRPr lang="en-GB" sz="2000" dirty="0">
              <a:solidFill>
                <a:schemeClr val="tx1"/>
              </a:solidFill>
              <a:latin typeface="Titillium Web SemiBold" panose="00000700000000000000" pitchFamily="2" charset="0"/>
            </a:endParaRPr>
          </a:p>
        </p:txBody>
      </p:sp>
      <p:sp>
        <p:nvSpPr>
          <p:cNvPr id="3" name="Text Placeholder 4">
            <a:extLst>
              <a:ext uri="{FF2B5EF4-FFF2-40B4-BE49-F238E27FC236}">
                <a16:creationId xmlns:a16="http://schemas.microsoft.com/office/drawing/2014/main" id="{4128A828-1774-AD1B-2269-433F683E8D71}"/>
              </a:ext>
            </a:extLst>
          </p:cNvPr>
          <p:cNvSpPr txBox="1">
            <a:spLocks/>
          </p:cNvSpPr>
          <p:nvPr/>
        </p:nvSpPr>
        <p:spPr>
          <a:xfrm>
            <a:off x="687197" y="948889"/>
            <a:ext cx="9735928" cy="28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tx1">
                    <a:lumMod val="75000"/>
                    <a:lumOff val="25000"/>
                  </a:schemeClr>
                </a:solidFill>
              </a:rPr>
              <a:t>FEATURE SELECTION </a:t>
            </a:r>
          </a:p>
        </p:txBody>
      </p:sp>
      <p:sp>
        <p:nvSpPr>
          <p:cNvPr id="10" name="TextBox 9">
            <a:extLst>
              <a:ext uri="{FF2B5EF4-FFF2-40B4-BE49-F238E27FC236}">
                <a16:creationId xmlns:a16="http://schemas.microsoft.com/office/drawing/2014/main" id="{421AD50B-A380-4304-A400-590A2DCFC698}"/>
              </a:ext>
            </a:extLst>
          </p:cNvPr>
          <p:cNvSpPr txBox="1"/>
          <p:nvPr/>
        </p:nvSpPr>
        <p:spPr>
          <a:xfrm>
            <a:off x="376593" y="2974316"/>
            <a:ext cx="3731237" cy="830997"/>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endParaRPr lang="en-AU" sz="1200" dirty="0"/>
          </a:p>
        </p:txBody>
      </p:sp>
      <p:sp>
        <p:nvSpPr>
          <p:cNvPr id="11" name="Footer Placeholder 6">
            <a:extLst>
              <a:ext uri="{FF2B5EF4-FFF2-40B4-BE49-F238E27FC236}">
                <a16:creationId xmlns:a16="http://schemas.microsoft.com/office/drawing/2014/main" id="{237A401D-E400-4684-A865-AF5A195379A8}"/>
              </a:ext>
            </a:extLst>
          </p:cNvPr>
          <p:cNvSpPr txBox="1">
            <a:spLocks/>
          </p:cNvSpPr>
          <p:nvPr/>
        </p:nvSpPr>
        <p:spPr>
          <a:xfrm>
            <a:off x="369115" y="6492875"/>
            <a:ext cx="21081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solidFill>
                  <a:schemeClr val="tx1"/>
                </a:solidFill>
              </a:rPr>
              <a:t>Mini Project 3 – Coal</a:t>
            </a:r>
            <a:endParaRPr lang="en-AU" dirty="0">
              <a:solidFill>
                <a:schemeClr val="tx1"/>
              </a:solidFill>
            </a:endParaRPr>
          </a:p>
        </p:txBody>
      </p:sp>
      <p:pic>
        <p:nvPicPr>
          <p:cNvPr id="14" name="Picture 13">
            <a:extLst>
              <a:ext uri="{FF2B5EF4-FFF2-40B4-BE49-F238E27FC236}">
                <a16:creationId xmlns:a16="http://schemas.microsoft.com/office/drawing/2014/main" id="{2E873D17-63AF-4E64-A4BF-977C64AE4D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06525" y="1741711"/>
            <a:ext cx="3570001" cy="3230376"/>
          </a:xfrm>
          <a:prstGeom prst="rect">
            <a:avLst/>
          </a:prstGeom>
        </p:spPr>
      </p:pic>
      <p:sp>
        <p:nvSpPr>
          <p:cNvPr id="15" name="TextBox 14">
            <a:extLst>
              <a:ext uri="{FF2B5EF4-FFF2-40B4-BE49-F238E27FC236}">
                <a16:creationId xmlns:a16="http://schemas.microsoft.com/office/drawing/2014/main" id="{8D4EC583-A1BA-4CC4-B57E-B2F3FCBDB44A}"/>
              </a:ext>
            </a:extLst>
          </p:cNvPr>
          <p:cNvSpPr txBox="1"/>
          <p:nvPr/>
        </p:nvSpPr>
        <p:spPr>
          <a:xfrm>
            <a:off x="4501775" y="2892507"/>
            <a:ext cx="3731237" cy="1015663"/>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endParaRPr lang="en-AU" sz="1200" dirty="0"/>
          </a:p>
        </p:txBody>
      </p:sp>
      <p:pic>
        <p:nvPicPr>
          <p:cNvPr id="16" name="Picture 15">
            <a:extLst>
              <a:ext uri="{FF2B5EF4-FFF2-40B4-BE49-F238E27FC236}">
                <a16:creationId xmlns:a16="http://schemas.microsoft.com/office/drawing/2014/main" id="{FA2E9968-E98E-43BF-995E-A796ECC4A17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64383" y="1711351"/>
            <a:ext cx="3560727" cy="3291096"/>
          </a:xfrm>
          <a:prstGeom prst="rect">
            <a:avLst/>
          </a:prstGeom>
        </p:spPr>
      </p:pic>
      <p:sp>
        <p:nvSpPr>
          <p:cNvPr id="17" name="TextBox 16">
            <a:extLst>
              <a:ext uri="{FF2B5EF4-FFF2-40B4-BE49-F238E27FC236}">
                <a16:creationId xmlns:a16="http://schemas.microsoft.com/office/drawing/2014/main" id="{FC3858D0-EA80-4F2C-83AA-AC573766830A}"/>
              </a:ext>
            </a:extLst>
          </p:cNvPr>
          <p:cNvSpPr txBox="1"/>
          <p:nvPr/>
        </p:nvSpPr>
        <p:spPr>
          <a:xfrm>
            <a:off x="8443918" y="2800175"/>
            <a:ext cx="3731237" cy="1200329"/>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r>
              <a:rPr lang="en-AU" sz="1200" dirty="0">
                <a:highlight>
                  <a:srgbClr val="FFFF00"/>
                </a:highlight>
              </a:rPr>
              <a:t>4. Torque</a:t>
            </a:r>
          </a:p>
          <a:p>
            <a:pPr algn="ctr"/>
            <a:endParaRPr lang="en-AU" sz="1200" dirty="0"/>
          </a:p>
        </p:txBody>
      </p:sp>
      <p:sp>
        <p:nvSpPr>
          <p:cNvPr id="18" name="Rectangle 17">
            <a:extLst>
              <a:ext uri="{FF2B5EF4-FFF2-40B4-BE49-F238E27FC236}">
                <a16:creationId xmlns:a16="http://schemas.microsoft.com/office/drawing/2014/main" id="{656AE931-599C-4D11-B885-002CAC04AEB5}"/>
              </a:ext>
            </a:extLst>
          </p:cNvPr>
          <p:cNvSpPr/>
          <p:nvPr/>
        </p:nvSpPr>
        <p:spPr>
          <a:xfrm>
            <a:off x="687197" y="1772070"/>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430FA04-7A67-4BB0-9200-AC47BDB09B10}"/>
              </a:ext>
            </a:extLst>
          </p:cNvPr>
          <p:cNvSpPr/>
          <p:nvPr/>
        </p:nvSpPr>
        <p:spPr>
          <a:xfrm>
            <a:off x="4777839" y="1777185"/>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FA0C2213-51DF-4165-8A28-F62D38167319}"/>
              </a:ext>
            </a:extLst>
          </p:cNvPr>
          <p:cNvSpPr/>
          <p:nvPr/>
        </p:nvSpPr>
        <p:spPr>
          <a:xfrm>
            <a:off x="8707117" y="1711351"/>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FFD8FD49-A64C-4948-AEE4-491A95C95EA0}"/>
              </a:ext>
            </a:extLst>
          </p:cNvPr>
          <p:cNvSpPr/>
          <p:nvPr/>
        </p:nvSpPr>
        <p:spPr>
          <a:xfrm>
            <a:off x="9081247" y="3581240"/>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B80E039A-DF73-4E32-A187-954816677B0C}"/>
              </a:ext>
            </a:extLst>
          </p:cNvPr>
          <p:cNvSpPr/>
          <p:nvPr/>
        </p:nvSpPr>
        <p:spPr>
          <a:xfrm>
            <a:off x="10680403" y="3600853"/>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B79D69E0-9DEC-4CB7-8A87-B3CDF5EE4F0A}"/>
              </a:ext>
            </a:extLst>
          </p:cNvPr>
          <p:cNvSpPr/>
          <p:nvPr/>
        </p:nvSpPr>
        <p:spPr>
          <a:xfrm>
            <a:off x="6776725" y="2145876"/>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27FE0B98-9D08-4280-9867-016E245F0891}"/>
              </a:ext>
            </a:extLst>
          </p:cNvPr>
          <p:cNvSpPr/>
          <p:nvPr/>
        </p:nvSpPr>
        <p:spPr>
          <a:xfrm>
            <a:off x="5145231" y="2145876"/>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90E26945-A781-4E20-BB5F-B8244C81D583}"/>
              </a:ext>
            </a:extLst>
          </p:cNvPr>
          <p:cNvSpPr txBox="1"/>
          <p:nvPr/>
        </p:nvSpPr>
        <p:spPr>
          <a:xfrm>
            <a:off x="9693713" y="4712197"/>
            <a:ext cx="1102066" cy="646331"/>
          </a:xfrm>
          <a:prstGeom prst="rect">
            <a:avLst/>
          </a:prstGeom>
          <a:noFill/>
        </p:spPr>
        <p:txBody>
          <a:bodyPr wrap="square" rtlCol="0">
            <a:spAutoFit/>
          </a:bodyPr>
          <a:lstStyle/>
          <a:p>
            <a:pPr algn="ctr"/>
            <a:r>
              <a:rPr lang="en-AU" dirty="0"/>
              <a:t>Accuracy 90.2%</a:t>
            </a:r>
          </a:p>
        </p:txBody>
      </p:sp>
      <p:sp>
        <p:nvSpPr>
          <p:cNvPr id="27" name="TextBox 26">
            <a:extLst>
              <a:ext uri="{FF2B5EF4-FFF2-40B4-BE49-F238E27FC236}">
                <a16:creationId xmlns:a16="http://schemas.microsoft.com/office/drawing/2014/main" id="{4FCB598B-5DCF-47A1-B658-E93B3F5916B7}"/>
              </a:ext>
            </a:extLst>
          </p:cNvPr>
          <p:cNvSpPr txBox="1"/>
          <p:nvPr/>
        </p:nvSpPr>
        <p:spPr>
          <a:xfrm>
            <a:off x="5816360" y="4712197"/>
            <a:ext cx="1102066" cy="646331"/>
          </a:xfrm>
          <a:prstGeom prst="rect">
            <a:avLst/>
          </a:prstGeom>
          <a:noFill/>
        </p:spPr>
        <p:txBody>
          <a:bodyPr wrap="square" rtlCol="0">
            <a:spAutoFit/>
          </a:bodyPr>
          <a:lstStyle/>
          <a:p>
            <a:pPr algn="ctr"/>
            <a:r>
              <a:rPr lang="en-AU" dirty="0"/>
              <a:t>Accuracy 84.9%</a:t>
            </a:r>
          </a:p>
        </p:txBody>
      </p:sp>
      <p:sp>
        <p:nvSpPr>
          <p:cNvPr id="28" name="TextBox 27">
            <a:extLst>
              <a:ext uri="{FF2B5EF4-FFF2-40B4-BE49-F238E27FC236}">
                <a16:creationId xmlns:a16="http://schemas.microsoft.com/office/drawing/2014/main" id="{D51B6977-EC52-42D8-A7A7-8F6FDF56638F}"/>
              </a:ext>
            </a:extLst>
          </p:cNvPr>
          <p:cNvSpPr txBox="1"/>
          <p:nvPr/>
        </p:nvSpPr>
        <p:spPr>
          <a:xfrm>
            <a:off x="1691178" y="4711022"/>
            <a:ext cx="1102066" cy="646331"/>
          </a:xfrm>
          <a:prstGeom prst="rect">
            <a:avLst/>
          </a:prstGeom>
          <a:noFill/>
        </p:spPr>
        <p:txBody>
          <a:bodyPr wrap="square" rtlCol="0">
            <a:spAutoFit/>
          </a:bodyPr>
          <a:lstStyle/>
          <a:p>
            <a:pPr algn="ctr"/>
            <a:r>
              <a:rPr lang="en-AU" dirty="0"/>
              <a:t>Accuracy 88.6%</a:t>
            </a:r>
          </a:p>
        </p:txBody>
      </p:sp>
      <p:sp>
        <p:nvSpPr>
          <p:cNvPr id="30" name="Rectangle 29">
            <a:extLst>
              <a:ext uri="{FF2B5EF4-FFF2-40B4-BE49-F238E27FC236}">
                <a16:creationId xmlns:a16="http://schemas.microsoft.com/office/drawing/2014/main" id="{C0B42490-E0CE-4C02-B056-0F80C9C3102E}"/>
              </a:ext>
            </a:extLst>
          </p:cNvPr>
          <p:cNvSpPr/>
          <p:nvPr/>
        </p:nvSpPr>
        <p:spPr>
          <a:xfrm>
            <a:off x="8408219" y="948888"/>
            <a:ext cx="3670829" cy="54743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a:extLst>
              <a:ext uri="{FF2B5EF4-FFF2-40B4-BE49-F238E27FC236}">
                <a16:creationId xmlns:a16="http://schemas.microsoft.com/office/drawing/2014/main" id="{EA2DCD74-C2A4-4A15-A3AB-C5C5DBE2BDAE}"/>
              </a:ext>
            </a:extLst>
          </p:cNvPr>
          <p:cNvSpPr txBox="1"/>
          <p:nvPr/>
        </p:nvSpPr>
        <p:spPr>
          <a:xfrm>
            <a:off x="1516224" y="1372379"/>
            <a:ext cx="1253178" cy="369332"/>
          </a:xfrm>
          <a:prstGeom prst="rect">
            <a:avLst/>
          </a:prstGeom>
          <a:noFill/>
        </p:spPr>
        <p:txBody>
          <a:bodyPr wrap="square" rtlCol="0">
            <a:spAutoFit/>
          </a:bodyPr>
          <a:lstStyle/>
          <a:p>
            <a:r>
              <a:rPr lang="en-AU" dirty="0"/>
              <a:t>LR Model 1</a:t>
            </a:r>
          </a:p>
        </p:txBody>
      </p:sp>
      <p:sp>
        <p:nvSpPr>
          <p:cNvPr id="32" name="TextBox 31">
            <a:extLst>
              <a:ext uri="{FF2B5EF4-FFF2-40B4-BE49-F238E27FC236}">
                <a16:creationId xmlns:a16="http://schemas.microsoft.com/office/drawing/2014/main" id="{0C790EE4-7AB0-4515-971F-54775FFF47B4}"/>
              </a:ext>
            </a:extLst>
          </p:cNvPr>
          <p:cNvSpPr txBox="1"/>
          <p:nvPr/>
        </p:nvSpPr>
        <p:spPr>
          <a:xfrm>
            <a:off x="5643264" y="1390116"/>
            <a:ext cx="1253178" cy="369332"/>
          </a:xfrm>
          <a:prstGeom prst="rect">
            <a:avLst/>
          </a:prstGeom>
          <a:noFill/>
        </p:spPr>
        <p:txBody>
          <a:bodyPr wrap="square" rtlCol="0">
            <a:spAutoFit/>
          </a:bodyPr>
          <a:lstStyle/>
          <a:p>
            <a:r>
              <a:rPr lang="en-AU" dirty="0"/>
              <a:t>LR Model 2</a:t>
            </a:r>
          </a:p>
        </p:txBody>
      </p:sp>
      <p:sp>
        <p:nvSpPr>
          <p:cNvPr id="33" name="TextBox 32">
            <a:extLst>
              <a:ext uri="{FF2B5EF4-FFF2-40B4-BE49-F238E27FC236}">
                <a16:creationId xmlns:a16="http://schemas.microsoft.com/office/drawing/2014/main" id="{0824B972-AD05-436F-AB23-EBD7B83D4804}"/>
              </a:ext>
            </a:extLst>
          </p:cNvPr>
          <p:cNvSpPr txBox="1"/>
          <p:nvPr/>
        </p:nvSpPr>
        <p:spPr>
          <a:xfrm>
            <a:off x="9543515" y="1355270"/>
            <a:ext cx="1253178" cy="369332"/>
          </a:xfrm>
          <a:prstGeom prst="rect">
            <a:avLst/>
          </a:prstGeom>
          <a:noFill/>
        </p:spPr>
        <p:txBody>
          <a:bodyPr wrap="square" rtlCol="0">
            <a:spAutoFit/>
          </a:bodyPr>
          <a:lstStyle/>
          <a:p>
            <a:r>
              <a:rPr lang="en-AU" dirty="0"/>
              <a:t>LR Model 3</a:t>
            </a:r>
          </a:p>
        </p:txBody>
      </p:sp>
    </p:spTree>
    <p:extLst>
      <p:ext uri="{BB962C8B-B14F-4D97-AF65-F5344CB8AC3E}">
        <p14:creationId xmlns:p14="http://schemas.microsoft.com/office/powerpoint/2010/main" val="27624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873D17-63AF-4E64-A4BF-977C64AE4D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46834" y="2174438"/>
            <a:ext cx="3512642" cy="3230376"/>
          </a:xfrm>
          <a:prstGeom prst="rect">
            <a:avLst/>
          </a:prstGeom>
        </p:spPr>
      </p:pic>
      <p:pic>
        <p:nvPicPr>
          <p:cNvPr id="13" name="Picture 12">
            <a:extLst>
              <a:ext uri="{FF2B5EF4-FFF2-40B4-BE49-F238E27FC236}">
                <a16:creationId xmlns:a16="http://schemas.microsoft.com/office/drawing/2014/main" id="{9FC3CDCD-0689-4AA9-93B2-418D659176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9115" y="2219922"/>
            <a:ext cx="3570001" cy="3205240"/>
          </a:xfrm>
          <a:prstGeom prst="rect">
            <a:avLst/>
          </a:prstGeom>
        </p:spPr>
      </p:pic>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Mini Project 3  - Model 1 – Logistic Regression</a:t>
            </a:r>
            <a:endParaRPr lang="en-GB" sz="2000" dirty="0">
              <a:solidFill>
                <a:schemeClr val="tx1"/>
              </a:solidFill>
              <a:latin typeface="Titillium Web SemiBold" panose="00000700000000000000" pitchFamily="2" charset="0"/>
            </a:endParaRPr>
          </a:p>
        </p:txBody>
      </p:sp>
      <p:sp>
        <p:nvSpPr>
          <p:cNvPr id="3" name="Text Placeholder 4">
            <a:extLst>
              <a:ext uri="{FF2B5EF4-FFF2-40B4-BE49-F238E27FC236}">
                <a16:creationId xmlns:a16="http://schemas.microsoft.com/office/drawing/2014/main" id="{4128A828-1774-AD1B-2269-433F683E8D71}"/>
              </a:ext>
            </a:extLst>
          </p:cNvPr>
          <p:cNvSpPr txBox="1">
            <a:spLocks/>
          </p:cNvSpPr>
          <p:nvPr/>
        </p:nvSpPr>
        <p:spPr>
          <a:xfrm>
            <a:off x="687197" y="948889"/>
            <a:ext cx="9735928" cy="28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tx1">
                    <a:lumMod val="75000"/>
                    <a:lumOff val="25000"/>
                  </a:schemeClr>
                </a:solidFill>
              </a:rPr>
              <a:t>HYPERPARAMETER TUNING </a:t>
            </a:r>
          </a:p>
        </p:txBody>
      </p:sp>
      <p:sp>
        <p:nvSpPr>
          <p:cNvPr id="11" name="Footer Placeholder 6">
            <a:extLst>
              <a:ext uri="{FF2B5EF4-FFF2-40B4-BE49-F238E27FC236}">
                <a16:creationId xmlns:a16="http://schemas.microsoft.com/office/drawing/2014/main" id="{237A401D-E400-4684-A865-AF5A195379A8}"/>
              </a:ext>
            </a:extLst>
          </p:cNvPr>
          <p:cNvSpPr txBox="1">
            <a:spLocks/>
          </p:cNvSpPr>
          <p:nvPr/>
        </p:nvSpPr>
        <p:spPr>
          <a:xfrm>
            <a:off x="369115" y="6492875"/>
            <a:ext cx="21081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solidFill>
                  <a:schemeClr val="tx1"/>
                </a:solidFill>
              </a:rPr>
              <a:t>Mini Project 3 – Coal</a:t>
            </a:r>
            <a:endParaRPr lang="en-AU" dirty="0">
              <a:solidFill>
                <a:schemeClr val="tx1"/>
              </a:solidFill>
            </a:endParaRPr>
          </a:p>
        </p:txBody>
      </p:sp>
      <p:pic>
        <p:nvPicPr>
          <p:cNvPr id="16" name="Picture 15">
            <a:extLst>
              <a:ext uri="{FF2B5EF4-FFF2-40B4-BE49-F238E27FC236}">
                <a16:creationId xmlns:a16="http://schemas.microsoft.com/office/drawing/2014/main" id="{FA2E9968-E98E-43BF-995E-A796ECC4A17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6013" y="2144078"/>
            <a:ext cx="3560727" cy="3291096"/>
          </a:xfrm>
          <a:prstGeom prst="rect">
            <a:avLst/>
          </a:prstGeom>
        </p:spPr>
      </p:pic>
      <p:sp>
        <p:nvSpPr>
          <p:cNvPr id="17" name="TextBox 16">
            <a:extLst>
              <a:ext uri="{FF2B5EF4-FFF2-40B4-BE49-F238E27FC236}">
                <a16:creationId xmlns:a16="http://schemas.microsoft.com/office/drawing/2014/main" id="{FC3858D0-EA80-4F2C-83AA-AC573766830A}"/>
              </a:ext>
            </a:extLst>
          </p:cNvPr>
          <p:cNvSpPr txBox="1"/>
          <p:nvPr/>
        </p:nvSpPr>
        <p:spPr>
          <a:xfrm>
            <a:off x="9789993" y="107888"/>
            <a:ext cx="3731237" cy="1200329"/>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r>
              <a:rPr lang="en-AU" sz="1200" dirty="0">
                <a:highlight>
                  <a:srgbClr val="FFFF00"/>
                </a:highlight>
              </a:rPr>
              <a:t>4. Torque</a:t>
            </a:r>
          </a:p>
          <a:p>
            <a:pPr algn="ctr"/>
            <a:endParaRPr lang="en-AU" sz="1200" dirty="0"/>
          </a:p>
        </p:txBody>
      </p:sp>
      <p:sp>
        <p:nvSpPr>
          <p:cNvPr id="18" name="Rectangle 17">
            <a:extLst>
              <a:ext uri="{FF2B5EF4-FFF2-40B4-BE49-F238E27FC236}">
                <a16:creationId xmlns:a16="http://schemas.microsoft.com/office/drawing/2014/main" id="{656AE931-599C-4D11-B885-002CAC04AEB5}"/>
              </a:ext>
            </a:extLst>
          </p:cNvPr>
          <p:cNvSpPr/>
          <p:nvPr/>
        </p:nvSpPr>
        <p:spPr>
          <a:xfrm>
            <a:off x="698827" y="2204797"/>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430FA04-7A67-4BB0-9200-AC47BDB09B10}"/>
              </a:ext>
            </a:extLst>
          </p:cNvPr>
          <p:cNvSpPr/>
          <p:nvPr/>
        </p:nvSpPr>
        <p:spPr>
          <a:xfrm>
            <a:off x="4789469" y="2209912"/>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FA0C2213-51DF-4165-8A28-F62D38167319}"/>
              </a:ext>
            </a:extLst>
          </p:cNvPr>
          <p:cNvSpPr/>
          <p:nvPr/>
        </p:nvSpPr>
        <p:spPr>
          <a:xfrm>
            <a:off x="8718747" y="2144078"/>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FFD8FD49-A64C-4948-AEE4-491A95C95EA0}"/>
              </a:ext>
            </a:extLst>
          </p:cNvPr>
          <p:cNvSpPr/>
          <p:nvPr/>
        </p:nvSpPr>
        <p:spPr>
          <a:xfrm>
            <a:off x="5202432" y="4033580"/>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B80E039A-DF73-4E32-A187-954816677B0C}"/>
              </a:ext>
            </a:extLst>
          </p:cNvPr>
          <p:cNvSpPr/>
          <p:nvPr/>
        </p:nvSpPr>
        <p:spPr>
          <a:xfrm>
            <a:off x="6740270" y="4033580"/>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B79D69E0-9DEC-4CB7-8A87-B3CDF5EE4F0A}"/>
              </a:ext>
            </a:extLst>
          </p:cNvPr>
          <p:cNvSpPr/>
          <p:nvPr/>
        </p:nvSpPr>
        <p:spPr>
          <a:xfrm>
            <a:off x="10664651" y="2578603"/>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27FE0B98-9D08-4280-9867-016E245F0891}"/>
              </a:ext>
            </a:extLst>
          </p:cNvPr>
          <p:cNvSpPr/>
          <p:nvPr/>
        </p:nvSpPr>
        <p:spPr>
          <a:xfrm>
            <a:off x="9092876" y="2578603"/>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90E26945-A781-4E20-BB5F-B8244C81D583}"/>
              </a:ext>
            </a:extLst>
          </p:cNvPr>
          <p:cNvSpPr txBox="1"/>
          <p:nvPr/>
        </p:nvSpPr>
        <p:spPr>
          <a:xfrm>
            <a:off x="9705343" y="5144924"/>
            <a:ext cx="1102066" cy="646331"/>
          </a:xfrm>
          <a:prstGeom prst="rect">
            <a:avLst/>
          </a:prstGeom>
          <a:noFill/>
        </p:spPr>
        <p:txBody>
          <a:bodyPr wrap="square" rtlCol="0">
            <a:spAutoFit/>
          </a:bodyPr>
          <a:lstStyle/>
          <a:p>
            <a:pPr algn="ctr"/>
            <a:r>
              <a:rPr lang="en-AU" dirty="0"/>
              <a:t>Accuracy 90.2%</a:t>
            </a:r>
          </a:p>
        </p:txBody>
      </p:sp>
      <p:sp>
        <p:nvSpPr>
          <p:cNvPr id="27" name="TextBox 26">
            <a:extLst>
              <a:ext uri="{FF2B5EF4-FFF2-40B4-BE49-F238E27FC236}">
                <a16:creationId xmlns:a16="http://schemas.microsoft.com/office/drawing/2014/main" id="{4FCB598B-5DCF-47A1-B658-E93B3F5916B7}"/>
              </a:ext>
            </a:extLst>
          </p:cNvPr>
          <p:cNvSpPr txBox="1"/>
          <p:nvPr/>
        </p:nvSpPr>
        <p:spPr>
          <a:xfrm>
            <a:off x="5827990" y="5144924"/>
            <a:ext cx="1102066" cy="646331"/>
          </a:xfrm>
          <a:prstGeom prst="rect">
            <a:avLst/>
          </a:prstGeom>
          <a:noFill/>
        </p:spPr>
        <p:txBody>
          <a:bodyPr wrap="square" rtlCol="0">
            <a:spAutoFit/>
          </a:bodyPr>
          <a:lstStyle/>
          <a:p>
            <a:pPr algn="ctr"/>
            <a:r>
              <a:rPr lang="en-AU" dirty="0"/>
              <a:t>Accuracy 90.5%</a:t>
            </a:r>
          </a:p>
        </p:txBody>
      </p:sp>
      <p:sp>
        <p:nvSpPr>
          <p:cNvPr id="28" name="TextBox 27">
            <a:extLst>
              <a:ext uri="{FF2B5EF4-FFF2-40B4-BE49-F238E27FC236}">
                <a16:creationId xmlns:a16="http://schemas.microsoft.com/office/drawing/2014/main" id="{D51B6977-EC52-42D8-A7A7-8F6FDF56638F}"/>
              </a:ext>
            </a:extLst>
          </p:cNvPr>
          <p:cNvSpPr txBox="1"/>
          <p:nvPr/>
        </p:nvSpPr>
        <p:spPr>
          <a:xfrm>
            <a:off x="1702808" y="5143749"/>
            <a:ext cx="1102066" cy="646331"/>
          </a:xfrm>
          <a:prstGeom prst="rect">
            <a:avLst/>
          </a:prstGeom>
          <a:noFill/>
        </p:spPr>
        <p:txBody>
          <a:bodyPr wrap="square" rtlCol="0">
            <a:spAutoFit/>
          </a:bodyPr>
          <a:lstStyle/>
          <a:p>
            <a:pPr algn="ctr"/>
            <a:r>
              <a:rPr lang="en-AU" dirty="0"/>
              <a:t>Accuracy 82%</a:t>
            </a:r>
          </a:p>
        </p:txBody>
      </p:sp>
      <p:sp>
        <p:nvSpPr>
          <p:cNvPr id="31" name="TextBox 30">
            <a:extLst>
              <a:ext uri="{FF2B5EF4-FFF2-40B4-BE49-F238E27FC236}">
                <a16:creationId xmlns:a16="http://schemas.microsoft.com/office/drawing/2014/main" id="{EA2DCD74-C2A4-4A15-A3AB-C5C5DBE2BDAE}"/>
              </a:ext>
            </a:extLst>
          </p:cNvPr>
          <p:cNvSpPr txBox="1"/>
          <p:nvPr/>
        </p:nvSpPr>
        <p:spPr>
          <a:xfrm>
            <a:off x="1527526" y="1450680"/>
            <a:ext cx="1253178" cy="646331"/>
          </a:xfrm>
          <a:prstGeom prst="rect">
            <a:avLst/>
          </a:prstGeom>
          <a:noFill/>
        </p:spPr>
        <p:txBody>
          <a:bodyPr wrap="square" rtlCol="0">
            <a:spAutoFit/>
          </a:bodyPr>
          <a:lstStyle/>
          <a:p>
            <a:pPr algn="ctr"/>
            <a:r>
              <a:rPr lang="en-AU" dirty="0"/>
              <a:t>LR Model 3</a:t>
            </a:r>
          </a:p>
          <a:p>
            <a:pPr algn="ctr"/>
            <a:r>
              <a:rPr lang="en-AU" dirty="0"/>
              <a:t>sag</a:t>
            </a:r>
          </a:p>
        </p:txBody>
      </p:sp>
      <p:sp>
        <p:nvSpPr>
          <p:cNvPr id="32" name="TextBox 31">
            <a:extLst>
              <a:ext uri="{FF2B5EF4-FFF2-40B4-BE49-F238E27FC236}">
                <a16:creationId xmlns:a16="http://schemas.microsoft.com/office/drawing/2014/main" id="{0C790EE4-7AB0-4515-971F-54775FFF47B4}"/>
              </a:ext>
            </a:extLst>
          </p:cNvPr>
          <p:cNvSpPr txBox="1"/>
          <p:nvPr/>
        </p:nvSpPr>
        <p:spPr>
          <a:xfrm>
            <a:off x="5329106" y="1408666"/>
            <a:ext cx="2173745" cy="646331"/>
          </a:xfrm>
          <a:prstGeom prst="rect">
            <a:avLst/>
          </a:prstGeom>
          <a:noFill/>
        </p:spPr>
        <p:txBody>
          <a:bodyPr wrap="square" rtlCol="0">
            <a:spAutoFit/>
          </a:bodyPr>
          <a:lstStyle/>
          <a:p>
            <a:pPr algn="ctr"/>
            <a:r>
              <a:rPr lang="en-AU" dirty="0"/>
              <a:t>LR Model 3</a:t>
            </a:r>
          </a:p>
          <a:p>
            <a:pPr algn="ctr"/>
            <a:r>
              <a:rPr lang="en-AU" dirty="0"/>
              <a:t>Newton-cg &amp; </a:t>
            </a:r>
            <a:r>
              <a:rPr lang="en-AU" dirty="0" err="1"/>
              <a:t>lpfgs</a:t>
            </a:r>
            <a:endParaRPr lang="en-AU" dirty="0"/>
          </a:p>
        </p:txBody>
      </p:sp>
      <p:sp>
        <p:nvSpPr>
          <p:cNvPr id="33" name="TextBox 32">
            <a:extLst>
              <a:ext uri="{FF2B5EF4-FFF2-40B4-BE49-F238E27FC236}">
                <a16:creationId xmlns:a16="http://schemas.microsoft.com/office/drawing/2014/main" id="{0824B972-AD05-436F-AB23-EBD7B83D4804}"/>
              </a:ext>
            </a:extLst>
          </p:cNvPr>
          <p:cNvSpPr txBox="1"/>
          <p:nvPr/>
        </p:nvSpPr>
        <p:spPr>
          <a:xfrm>
            <a:off x="9554231" y="1432010"/>
            <a:ext cx="1253178" cy="646331"/>
          </a:xfrm>
          <a:prstGeom prst="rect">
            <a:avLst/>
          </a:prstGeom>
          <a:noFill/>
        </p:spPr>
        <p:txBody>
          <a:bodyPr wrap="square" rtlCol="0">
            <a:spAutoFit/>
          </a:bodyPr>
          <a:lstStyle/>
          <a:p>
            <a:r>
              <a:rPr lang="en-AU" dirty="0"/>
              <a:t>LR Model 3</a:t>
            </a:r>
          </a:p>
          <a:p>
            <a:pPr algn="ctr"/>
            <a:r>
              <a:rPr lang="en-AU" dirty="0" err="1"/>
              <a:t>liblinear</a:t>
            </a:r>
            <a:endParaRPr lang="en-AU" dirty="0"/>
          </a:p>
        </p:txBody>
      </p:sp>
      <p:sp>
        <p:nvSpPr>
          <p:cNvPr id="25" name="Rectangle 24">
            <a:extLst>
              <a:ext uri="{FF2B5EF4-FFF2-40B4-BE49-F238E27FC236}">
                <a16:creationId xmlns:a16="http://schemas.microsoft.com/office/drawing/2014/main" id="{2D0E6415-6431-4799-9854-CF2E8D6EDE0D}"/>
              </a:ext>
            </a:extLst>
          </p:cNvPr>
          <p:cNvSpPr/>
          <p:nvPr/>
        </p:nvSpPr>
        <p:spPr>
          <a:xfrm>
            <a:off x="4497179" y="1018552"/>
            <a:ext cx="3670829" cy="54743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221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C3CDCD-0689-4AA9-93B2-418D659176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8191" y="1744268"/>
            <a:ext cx="3548589" cy="3291095"/>
          </a:xfrm>
          <a:prstGeom prst="rect">
            <a:avLst/>
          </a:prstGeom>
        </p:spPr>
      </p:pic>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Mini Project 3  - Model 2 – Naïve Bayes </a:t>
            </a:r>
            <a:endParaRPr lang="en-GB" sz="2000" dirty="0">
              <a:solidFill>
                <a:schemeClr val="tx1"/>
              </a:solidFill>
              <a:latin typeface="Titillium Web SemiBold" panose="00000700000000000000" pitchFamily="2" charset="0"/>
            </a:endParaRPr>
          </a:p>
        </p:txBody>
      </p:sp>
      <p:sp>
        <p:nvSpPr>
          <p:cNvPr id="3" name="Text Placeholder 4">
            <a:extLst>
              <a:ext uri="{FF2B5EF4-FFF2-40B4-BE49-F238E27FC236}">
                <a16:creationId xmlns:a16="http://schemas.microsoft.com/office/drawing/2014/main" id="{4128A828-1774-AD1B-2269-433F683E8D71}"/>
              </a:ext>
            </a:extLst>
          </p:cNvPr>
          <p:cNvSpPr txBox="1">
            <a:spLocks/>
          </p:cNvSpPr>
          <p:nvPr/>
        </p:nvSpPr>
        <p:spPr>
          <a:xfrm>
            <a:off x="687197" y="948889"/>
            <a:ext cx="9735928" cy="28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tx1">
                    <a:lumMod val="75000"/>
                    <a:lumOff val="25000"/>
                  </a:schemeClr>
                </a:solidFill>
              </a:rPr>
              <a:t>FEATURE SELECTION </a:t>
            </a:r>
          </a:p>
        </p:txBody>
      </p:sp>
      <p:sp>
        <p:nvSpPr>
          <p:cNvPr id="10" name="TextBox 9">
            <a:extLst>
              <a:ext uri="{FF2B5EF4-FFF2-40B4-BE49-F238E27FC236}">
                <a16:creationId xmlns:a16="http://schemas.microsoft.com/office/drawing/2014/main" id="{421AD50B-A380-4304-A400-590A2DCFC698}"/>
              </a:ext>
            </a:extLst>
          </p:cNvPr>
          <p:cNvSpPr txBox="1"/>
          <p:nvPr/>
        </p:nvSpPr>
        <p:spPr>
          <a:xfrm>
            <a:off x="376593" y="2974316"/>
            <a:ext cx="3731237" cy="830997"/>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endParaRPr lang="en-AU" sz="1200" dirty="0"/>
          </a:p>
        </p:txBody>
      </p:sp>
      <p:sp>
        <p:nvSpPr>
          <p:cNvPr id="11" name="Footer Placeholder 6">
            <a:extLst>
              <a:ext uri="{FF2B5EF4-FFF2-40B4-BE49-F238E27FC236}">
                <a16:creationId xmlns:a16="http://schemas.microsoft.com/office/drawing/2014/main" id="{237A401D-E400-4684-A865-AF5A195379A8}"/>
              </a:ext>
            </a:extLst>
          </p:cNvPr>
          <p:cNvSpPr txBox="1">
            <a:spLocks/>
          </p:cNvSpPr>
          <p:nvPr/>
        </p:nvSpPr>
        <p:spPr>
          <a:xfrm>
            <a:off x="369115" y="6492875"/>
            <a:ext cx="21081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solidFill>
                  <a:schemeClr val="tx1"/>
                </a:solidFill>
              </a:rPr>
              <a:t>Mini Project 3 – Coal</a:t>
            </a:r>
            <a:endParaRPr lang="en-AU" dirty="0">
              <a:solidFill>
                <a:schemeClr val="tx1"/>
              </a:solidFill>
            </a:endParaRPr>
          </a:p>
        </p:txBody>
      </p:sp>
      <p:pic>
        <p:nvPicPr>
          <p:cNvPr id="14" name="Picture 13">
            <a:extLst>
              <a:ext uri="{FF2B5EF4-FFF2-40B4-BE49-F238E27FC236}">
                <a16:creationId xmlns:a16="http://schemas.microsoft.com/office/drawing/2014/main" id="{2E873D17-63AF-4E64-A4BF-977C64AE4D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9577" y="1741711"/>
            <a:ext cx="3463896" cy="3230376"/>
          </a:xfrm>
          <a:prstGeom prst="rect">
            <a:avLst/>
          </a:prstGeom>
        </p:spPr>
      </p:pic>
      <p:sp>
        <p:nvSpPr>
          <p:cNvPr id="15" name="TextBox 14">
            <a:extLst>
              <a:ext uri="{FF2B5EF4-FFF2-40B4-BE49-F238E27FC236}">
                <a16:creationId xmlns:a16="http://schemas.microsoft.com/office/drawing/2014/main" id="{8D4EC583-A1BA-4CC4-B57E-B2F3FCBDB44A}"/>
              </a:ext>
            </a:extLst>
          </p:cNvPr>
          <p:cNvSpPr txBox="1"/>
          <p:nvPr/>
        </p:nvSpPr>
        <p:spPr>
          <a:xfrm>
            <a:off x="4501775" y="2892507"/>
            <a:ext cx="3731237" cy="1015663"/>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endParaRPr lang="en-AU" sz="1200" dirty="0"/>
          </a:p>
        </p:txBody>
      </p:sp>
      <p:pic>
        <p:nvPicPr>
          <p:cNvPr id="16" name="Picture 15">
            <a:extLst>
              <a:ext uri="{FF2B5EF4-FFF2-40B4-BE49-F238E27FC236}">
                <a16:creationId xmlns:a16="http://schemas.microsoft.com/office/drawing/2014/main" id="{FA2E9968-E98E-43BF-995E-A796ECC4A17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64383" y="1721952"/>
            <a:ext cx="3560727" cy="3269894"/>
          </a:xfrm>
          <a:prstGeom prst="rect">
            <a:avLst/>
          </a:prstGeom>
        </p:spPr>
      </p:pic>
      <p:sp>
        <p:nvSpPr>
          <p:cNvPr id="17" name="TextBox 16">
            <a:extLst>
              <a:ext uri="{FF2B5EF4-FFF2-40B4-BE49-F238E27FC236}">
                <a16:creationId xmlns:a16="http://schemas.microsoft.com/office/drawing/2014/main" id="{FC3858D0-EA80-4F2C-83AA-AC573766830A}"/>
              </a:ext>
            </a:extLst>
          </p:cNvPr>
          <p:cNvSpPr txBox="1"/>
          <p:nvPr/>
        </p:nvSpPr>
        <p:spPr>
          <a:xfrm>
            <a:off x="8443918" y="2800175"/>
            <a:ext cx="3731237" cy="1200329"/>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r>
              <a:rPr lang="en-AU" sz="1200" dirty="0">
                <a:highlight>
                  <a:srgbClr val="FFFF00"/>
                </a:highlight>
              </a:rPr>
              <a:t>4. Torque</a:t>
            </a:r>
          </a:p>
          <a:p>
            <a:pPr algn="ctr"/>
            <a:endParaRPr lang="en-AU" sz="1200" dirty="0"/>
          </a:p>
        </p:txBody>
      </p:sp>
      <p:sp>
        <p:nvSpPr>
          <p:cNvPr id="18" name="Rectangle 17">
            <a:extLst>
              <a:ext uri="{FF2B5EF4-FFF2-40B4-BE49-F238E27FC236}">
                <a16:creationId xmlns:a16="http://schemas.microsoft.com/office/drawing/2014/main" id="{656AE931-599C-4D11-B885-002CAC04AEB5}"/>
              </a:ext>
            </a:extLst>
          </p:cNvPr>
          <p:cNvSpPr/>
          <p:nvPr/>
        </p:nvSpPr>
        <p:spPr>
          <a:xfrm>
            <a:off x="687197" y="1772070"/>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430FA04-7A67-4BB0-9200-AC47BDB09B10}"/>
              </a:ext>
            </a:extLst>
          </p:cNvPr>
          <p:cNvSpPr/>
          <p:nvPr/>
        </p:nvSpPr>
        <p:spPr>
          <a:xfrm>
            <a:off x="4777839" y="1777185"/>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FA0C2213-51DF-4165-8A28-F62D38167319}"/>
              </a:ext>
            </a:extLst>
          </p:cNvPr>
          <p:cNvSpPr/>
          <p:nvPr/>
        </p:nvSpPr>
        <p:spPr>
          <a:xfrm>
            <a:off x="8707117" y="1711351"/>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FFD8FD49-A64C-4948-AEE4-491A95C95EA0}"/>
              </a:ext>
            </a:extLst>
          </p:cNvPr>
          <p:cNvSpPr/>
          <p:nvPr/>
        </p:nvSpPr>
        <p:spPr>
          <a:xfrm>
            <a:off x="9081247" y="3581240"/>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B80E039A-DF73-4E32-A187-954816677B0C}"/>
              </a:ext>
            </a:extLst>
          </p:cNvPr>
          <p:cNvSpPr/>
          <p:nvPr/>
        </p:nvSpPr>
        <p:spPr>
          <a:xfrm>
            <a:off x="10680403" y="3600853"/>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B79D69E0-9DEC-4CB7-8A87-B3CDF5EE4F0A}"/>
              </a:ext>
            </a:extLst>
          </p:cNvPr>
          <p:cNvSpPr/>
          <p:nvPr/>
        </p:nvSpPr>
        <p:spPr>
          <a:xfrm>
            <a:off x="2604283" y="2135109"/>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27FE0B98-9D08-4280-9867-016E245F0891}"/>
              </a:ext>
            </a:extLst>
          </p:cNvPr>
          <p:cNvSpPr/>
          <p:nvPr/>
        </p:nvSpPr>
        <p:spPr>
          <a:xfrm>
            <a:off x="1013283" y="2175843"/>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90E26945-A781-4E20-BB5F-B8244C81D583}"/>
              </a:ext>
            </a:extLst>
          </p:cNvPr>
          <p:cNvSpPr txBox="1"/>
          <p:nvPr/>
        </p:nvSpPr>
        <p:spPr>
          <a:xfrm>
            <a:off x="9693713" y="4712197"/>
            <a:ext cx="1102066" cy="646331"/>
          </a:xfrm>
          <a:prstGeom prst="rect">
            <a:avLst/>
          </a:prstGeom>
          <a:noFill/>
        </p:spPr>
        <p:txBody>
          <a:bodyPr wrap="square" rtlCol="0">
            <a:spAutoFit/>
          </a:bodyPr>
          <a:lstStyle/>
          <a:p>
            <a:pPr algn="ctr"/>
            <a:r>
              <a:rPr lang="en-AU" dirty="0"/>
              <a:t>Accuracy 85.9%</a:t>
            </a:r>
          </a:p>
        </p:txBody>
      </p:sp>
      <p:sp>
        <p:nvSpPr>
          <p:cNvPr id="27" name="TextBox 26">
            <a:extLst>
              <a:ext uri="{FF2B5EF4-FFF2-40B4-BE49-F238E27FC236}">
                <a16:creationId xmlns:a16="http://schemas.microsoft.com/office/drawing/2014/main" id="{4FCB598B-5DCF-47A1-B658-E93B3F5916B7}"/>
              </a:ext>
            </a:extLst>
          </p:cNvPr>
          <p:cNvSpPr txBox="1"/>
          <p:nvPr/>
        </p:nvSpPr>
        <p:spPr>
          <a:xfrm>
            <a:off x="5816360" y="4712197"/>
            <a:ext cx="1102066" cy="646331"/>
          </a:xfrm>
          <a:prstGeom prst="rect">
            <a:avLst/>
          </a:prstGeom>
          <a:noFill/>
        </p:spPr>
        <p:txBody>
          <a:bodyPr wrap="square" rtlCol="0">
            <a:spAutoFit/>
          </a:bodyPr>
          <a:lstStyle/>
          <a:p>
            <a:pPr algn="ctr"/>
            <a:r>
              <a:rPr lang="en-AU" dirty="0"/>
              <a:t>Accuracy 83.8%</a:t>
            </a:r>
          </a:p>
        </p:txBody>
      </p:sp>
      <p:sp>
        <p:nvSpPr>
          <p:cNvPr id="28" name="TextBox 27">
            <a:extLst>
              <a:ext uri="{FF2B5EF4-FFF2-40B4-BE49-F238E27FC236}">
                <a16:creationId xmlns:a16="http://schemas.microsoft.com/office/drawing/2014/main" id="{D51B6977-EC52-42D8-A7A7-8F6FDF56638F}"/>
              </a:ext>
            </a:extLst>
          </p:cNvPr>
          <p:cNvSpPr txBox="1"/>
          <p:nvPr/>
        </p:nvSpPr>
        <p:spPr>
          <a:xfrm>
            <a:off x="1691178" y="4711022"/>
            <a:ext cx="1102066" cy="646331"/>
          </a:xfrm>
          <a:prstGeom prst="rect">
            <a:avLst/>
          </a:prstGeom>
          <a:noFill/>
        </p:spPr>
        <p:txBody>
          <a:bodyPr wrap="square" rtlCol="0">
            <a:spAutoFit/>
          </a:bodyPr>
          <a:lstStyle/>
          <a:p>
            <a:pPr algn="ctr"/>
            <a:r>
              <a:rPr lang="en-AU" dirty="0"/>
              <a:t>Accuracy 83.7%</a:t>
            </a:r>
          </a:p>
        </p:txBody>
      </p:sp>
      <p:sp>
        <p:nvSpPr>
          <p:cNvPr id="30" name="Rectangle 29">
            <a:extLst>
              <a:ext uri="{FF2B5EF4-FFF2-40B4-BE49-F238E27FC236}">
                <a16:creationId xmlns:a16="http://schemas.microsoft.com/office/drawing/2014/main" id="{C0B42490-E0CE-4C02-B056-0F80C9C3102E}"/>
              </a:ext>
            </a:extLst>
          </p:cNvPr>
          <p:cNvSpPr/>
          <p:nvPr/>
        </p:nvSpPr>
        <p:spPr>
          <a:xfrm>
            <a:off x="8408219" y="948888"/>
            <a:ext cx="3670829" cy="54743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a:extLst>
              <a:ext uri="{FF2B5EF4-FFF2-40B4-BE49-F238E27FC236}">
                <a16:creationId xmlns:a16="http://schemas.microsoft.com/office/drawing/2014/main" id="{EA2DCD74-C2A4-4A15-A3AB-C5C5DBE2BDAE}"/>
              </a:ext>
            </a:extLst>
          </p:cNvPr>
          <p:cNvSpPr txBox="1"/>
          <p:nvPr/>
        </p:nvSpPr>
        <p:spPr>
          <a:xfrm>
            <a:off x="1516224" y="1372379"/>
            <a:ext cx="1707946" cy="369332"/>
          </a:xfrm>
          <a:prstGeom prst="rect">
            <a:avLst/>
          </a:prstGeom>
          <a:noFill/>
        </p:spPr>
        <p:txBody>
          <a:bodyPr wrap="square" rtlCol="0">
            <a:spAutoFit/>
          </a:bodyPr>
          <a:lstStyle/>
          <a:p>
            <a:r>
              <a:rPr lang="en-AU" dirty="0"/>
              <a:t>NB Model 1</a:t>
            </a:r>
          </a:p>
        </p:txBody>
      </p:sp>
      <p:sp>
        <p:nvSpPr>
          <p:cNvPr id="32" name="TextBox 31">
            <a:extLst>
              <a:ext uri="{FF2B5EF4-FFF2-40B4-BE49-F238E27FC236}">
                <a16:creationId xmlns:a16="http://schemas.microsoft.com/office/drawing/2014/main" id="{0C790EE4-7AB0-4515-971F-54775FFF47B4}"/>
              </a:ext>
            </a:extLst>
          </p:cNvPr>
          <p:cNvSpPr txBox="1"/>
          <p:nvPr/>
        </p:nvSpPr>
        <p:spPr>
          <a:xfrm>
            <a:off x="5643264" y="1390116"/>
            <a:ext cx="1482600" cy="369332"/>
          </a:xfrm>
          <a:prstGeom prst="rect">
            <a:avLst/>
          </a:prstGeom>
          <a:noFill/>
        </p:spPr>
        <p:txBody>
          <a:bodyPr wrap="square" rtlCol="0">
            <a:spAutoFit/>
          </a:bodyPr>
          <a:lstStyle/>
          <a:p>
            <a:r>
              <a:rPr lang="en-AU" dirty="0"/>
              <a:t>NB Model 2</a:t>
            </a:r>
          </a:p>
        </p:txBody>
      </p:sp>
      <p:sp>
        <p:nvSpPr>
          <p:cNvPr id="33" name="TextBox 32">
            <a:extLst>
              <a:ext uri="{FF2B5EF4-FFF2-40B4-BE49-F238E27FC236}">
                <a16:creationId xmlns:a16="http://schemas.microsoft.com/office/drawing/2014/main" id="{0824B972-AD05-436F-AB23-EBD7B83D4804}"/>
              </a:ext>
            </a:extLst>
          </p:cNvPr>
          <p:cNvSpPr txBox="1"/>
          <p:nvPr/>
        </p:nvSpPr>
        <p:spPr>
          <a:xfrm>
            <a:off x="9448278" y="1355270"/>
            <a:ext cx="1348415" cy="369332"/>
          </a:xfrm>
          <a:prstGeom prst="rect">
            <a:avLst/>
          </a:prstGeom>
          <a:noFill/>
        </p:spPr>
        <p:txBody>
          <a:bodyPr wrap="square" rtlCol="0">
            <a:spAutoFit/>
          </a:bodyPr>
          <a:lstStyle/>
          <a:p>
            <a:r>
              <a:rPr lang="en-AU" dirty="0"/>
              <a:t>NB Model 3</a:t>
            </a:r>
          </a:p>
        </p:txBody>
      </p:sp>
    </p:spTree>
    <p:extLst>
      <p:ext uri="{BB962C8B-B14F-4D97-AF65-F5344CB8AC3E}">
        <p14:creationId xmlns:p14="http://schemas.microsoft.com/office/powerpoint/2010/main" val="338745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0B42490-E0CE-4C02-B056-0F80C9C3102E}"/>
              </a:ext>
            </a:extLst>
          </p:cNvPr>
          <p:cNvSpPr/>
          <p:nvPr/>
        </p:nvSpPr>
        <p:spPr>
          <a:xfrm>
            <a:off x="8382647" y="1160440"/>
            <a:ext cx="3670829" cy="5474323"/>
          </a:xfrm>
          <a:prstGeom prst="rect">
            <a:avLst/>
          </a:prstGeom>
          <a:pattFill prst="wdUpDiag">
            <a:fgClr>
              <a:schemeClr val="bg1">
                <a:lumMod val="9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a:extLst>
              <a:ext uri="{FF2B5EF4-FFF2-40B4-BE49-F238E27FC236}">
                <a16:creationId xmlns:a16="http://schemas.microsoft.com/office/drawing/2014/main" id="{9FC3CDCD-0689-4AA9-93B2-418D659176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4900" y="1744268"/>
            <a:ext cx="3535171" cy="3291095"/>
          </a:xfrm>
          <a:prstGeom prst="rect">
            <a:avLst/>
          </a:prstGeom>
        </p:spPr>
      </p:pic>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Mini Project 3  - Model 3 – Support Vector Machine</a:t>
            </a:r>
            <a:endParaRPr lang="en-GB" sz="2000" dirty="0">
              <a:solidFill>
                <a:schemeClr val="tx1"/>
              </a:solidFill>
              <a:latin typeface="Titillium Web SemiBold" panose="00000700000000000000" pitchFamily="2" charset="0"/>
            </a:endParaRPr>
          </a:p>
        </p:txBody>
      </p:sp>
      <p:sp>
        <p:nvSpPr>
          <p:cNvPr id="3" name="Text Placeholder 4">
            <a:extLst>
              <a:ext uri="{FF2B5EF4-FFF2-40B4-BE49-F238E27FC236}">
                <a16:creationId xmlns:a16="http://schemas.microsoft.com/office/drawing/2014/main" id="{4128A828-1774-AD1B-2269-433F683E8D71}"/>
              </a:ext>
            </a:extLst>
          </p:cNvPr>
          <p:cNvSpPr txBox="1">
            <a:spLocks/>
          </p:cNvSpPr>
          <p:nvPr/>
        </p:nvSpPr>
        <p:spPr>
          <a:xfrm>
            <a:off x="687197" y="948889"/>
            <a:ext cx="9735928" cy="28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tx1">
                    <a:lumMod val="75000"/>
                    <a:lumOff val="25000"/>
                  </a:schemeClr>
                </a:solidFill>
              </a:rPr>
              <a:t>FEATURE SELECTION </a:t>
            </a:r>
          </a:p>
        </p:txBody>
      </p:sp>
      <p:sp>
        <p:nvSpPr>
          <p:cNvPr id="10" name="TextBox 9">
            <a:extLst>
              <a:ext uri="{FF2B5EF4-FFF2-40B4-BE49-F238E27FC236}">
                <a16:creationId xmlns:a16="http://schemas.microsoft.com/office/drawing/2014/main" id="{421AD50B-A380-4304-A400-590A2DCFC698}"/>
              </a:ext>
            </a:extLst>
          </p:cNvPr>
          <p:cNvSpPr txBox="1"/>
          <p:nvPr/>
        </p:nvSpPr>
        <p:spPr>
          <a:xfrm>
            <a:off x="376593" y="2974316"/>
            <a:ext cx="3731237" cy="830997"/>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endParaRPr lang="en-AU" sz="1200" dirty="0"/>
          </a:p>
        </p:txBody>
      </p:sp>
      <p:sp>
        <p:nvSpPr>
          <p:cNvPr id="11" name="Footer Placeholder 6">
            <a:extLst>
              <a:ext uri="{FF2B5EF4-FFF2-40B4-BE49-F238E27FC236}">
                <a16:creationId xmlns:a16="http://schemas.microsoft.com/office/drawing/2014/main" id="{237A401D-E400-4684-A865-AF5A195379A8}"/>
              </a:ext>
            </a:extLst>
          </p:cNvPr>
          <p:cNvSpPr txBox="1">
            <a:spLocks/>
          </p:cNvSpPr>
          <p:nvPr/>
        </p:nvSpPr>
        <p:spPr>
          <a:xfrm>
            <a:off x="369115" y="6492875"/>
            <a:ext cx="21081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solidFill>
                  <a:schemeClr val="tx1"/>
                </a:solidFill>
              </a:rPr>
              <a:t>Mini Project 3 – Coal</a:t>
            </a:r>
            <a:endParaRPr lang="en-AU" dirty="0">
              <a:solidFill>
                <a:schemeClr val="tx1"/>
              </a:solidFill>
            </a:endParaRPr>
          </a:p>
        </p:txBody>
      </p:sp>
      <p:pic>
        <p:nvPicPr>
          <p:cNvPr id="14" name="Picture 13">
            <a:extLst>
              <a:ext uri="{FF2B5EF4-FFF2-40B4-BE49-F238E27FC236}">
                <a16:creationId xmlns:a16="http://schemas.microsoft.com/office/drawing/2014/main" id="{2E873D17-63AF-4E64-A4BF-977C64AE4D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9577" y="1762135"/>
            <a:ext cx="3463896" cy="3189527"/>
          </a:xfrm>
          <a:prstGeom prst="rect">
            <a:avLst/>
          </a:prstGeom>
        </p:spPr>
      </p:pic>
      <p:sp>
        <p:nvSpPr>
          <p:cNvPr id="15" name="TextBox 14">
            <a:extLst>
              <a:ext uri="{FF2B5EF4-FFF2-40B4-BE49-F238E27FC236}">
                <a16:creationId xmlns:a16="http://schemas.microsoft.com/office/drawing/2014/main" id="{8D4EC583-A1BA-4CC4-B57E-B2F3FCBDB44A}"/>
              </a:ext>
            </a:extLst>
          </p:cNvPr>
          <p:cNvSpPr txBox="1"/>
          <p:nvPr/>
        </p:nvSpPr>
        <p:spPr>
          <a:xfrm>
            <a:off x="4501775" y="2892507"/>
            <a:ext cx="3731237" cy="1015663"/>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endParaRPr lang="en-AU" sz="1200" dirty="0"/>
          </a:p>
        </p:txBody>
      </p:sp>
      <p:sp>
        <p:nvSpPr>
          <p:cNvPr id="17" name="TextBox 16">
            <a:extLst>
              <a:ext uri="{FF2B5EF4-FFF2-40B4-BE49-F238E27FC236}">
                <a16:creationId xmlns:a16="http://schemas.microsoft.com/office/drawing/2014/main" id="{FC3858D0-EA80-4F2C-83AA-AC573766830A}"/>
              </a:ext>
            </a:extLst>
          </p:cNvPr>
          <p:cNvSpPr txBox="1"/>
          <p:nvPr/>
        </p:nvSpPr>
        <p:spPr>
          <a:xfrm>
            <a:off x="8443918" y="2800175"/>
            <a:ext cx="3731237" cy="1200329"/>
          </a:xfrm>
          <a:prstGeom prst="rect">
            <a:avLst/>
          </a:prstGeom>
          <a:noFill/>
          <a:ln>
            <a:noFill/>
          </a:ln>
        </p:spPr>
        <p:txBody>
          <a:bodyPr wrap="square" rtlCol="0">
            <a:spAutoFit/>
          </a:bodyPr>
          <a:lstStyle/>
          <a:p>
            <a:pPr algn="ctr"/>
            <a:r>
              <a:rPr lang="en-AU" sz="1200" u="sng" dirty="0">
                <a:highlight>
                  <a:srgbClr val="FFFF00"/>
                </a:highlight>
              </a:rPr>
              <a:t>Features</a:t>
            </a:r>
          </a:p>
          <a:p>
            <a:pPr algn="ctr"/>
            <a:r>
              <a:rPr lang="en-AU" sz="1200" dirty="0">
                <a:highlight>
                  <a:srgbClr val="FFFF00"/>
                </a:highlight>
              </a:rPr>
              <a:t>1. </a:t>
            </a:r>
            <a:r>
              <a:rPr lang="en-AU" sz="1200" dirty="0" err="1">
                <a:highlight>
                  <a:srgbClr val="FFFF00"/>
                </a:highlight>
              </a:rPr>
              <a:t>WoB</a:t>
            </a:r>
            <a:r>
              <a:rPr lang="en-AU" sz="1200" dirty="0">
                <a:highlight>
                  <a:srgbClr val="FFFF00"/>
                </a:highlight>
              </a:rPr>
              <a:t> (</a:t>
            </a:r>
            <a:r>
              <a:rPr lang="en-AU" sz="1200" dirty="0" err="1">
                <a:highlight>
                  <a:srgbClr val="FFFF00"/>
                </a:highlight>
              </a:rPr>
              <a:t>kn</a:t>
            </a:r>
            <a:r>
              <a:rPr lang="en-AU" sz="1200" dirty="0">
                <a:highlight>
                  <a:srgbClr val="FFFF00"/>
                </a:highlight>
              </a:rPr>
              <a:t>)</a:t>
            </a:r>
          </a:p>
          <a:p>
            <a:pPr algn="ctr"/>
            <a:r>
              <a:rPr lang="en-AU" sz="1200" dirty="0">
                <a:highlight>
                  <a:srgbClr val="FFFF00"/>
                </a:highlight>
              </a:rPr>
              <a:t>2. </a:t>
            </a:r>
            <a:r>
              <a:rPr lang="en-AU" sz="1200" dirty="0" err="1">
                <a:highlight>
                  <a:srgbClr val="FFFF00"/>
                </a:highlight>
              </a:rPr>
              <a:t>RoP</a:t>
            </a:r>
            <a:r>
              <a:rPr lang="en-AU" sz="1200" dirty="0">
                <a:highlight>
                  <a:srgbClr val="FFFF00"/>
                </a:highlight>
              </a:rPr>
              <a:t> (m/s)</a:t>
            </a:r>
          </a:p>
          <a:p>
            <a:pPr algn="ctr"/>
            <a:r>
              <a:rPr lang="en-AU" sz="1200" dirty="0">
                <a:highlight>
                  <a:srgbClr val="FFFF00"/>
                </a:highlight>
              </a:rPr>
              <a:t>3. RPM</a:t>
            </a:r>
          </a:p>
          <a:p>
            <a:pPr algn="ctr"/>
            <a:r>
              <a:rPr lang="en-AU" sz="1200" dirty="0">
                <a:highlight>
                  <a:srgbClr val="FFFF00"/>
                </a:highlight>
              </a:rPr>
              <a:t>4. Torque</a:t>
            </a:r>
          </a:p>
          <a:p>
            <a:pPr algn="ctr"/>
            <a:endParaRPr lang="en-AU" sz="1200" dirty="0"/>
          </a:p>
        </p:txBody>
      </p:sp>
      <p:sp>
        <p:nvSpPr>
          <p:cNvPr id="18" name="Rectangle 17">
            <a:extLst>
              <a:ext uri="{FF2B5EF4-FFF2-40B4-BE49-F238E27FC236}">
                <a16:creationId xmlns:a16="http://schemas.microsoft.com/office/drawing/2014/main" id="{656AE931-599C-4D11-B885-002CAC04AEB5}"/>
              </a:ext>
            </a:extLst>
          </p:cNvPr>
          <p:cNvSpPr/>
          <p:nvPr/>
        </p:nvSpPr>
        <p:spPr>
          <a:xfrm>
            <a:off x="687197" y="1772070"/>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430FA04-7A67-4BB0-9200-AC47BDB09B10}"/>
              </a:ext>
            </a:extLst>
          </p:cNvPr>
          <p:cNvSpPr/>
          <p:nvPr/>
        </p:nvSpPr>
        <p:spPr>
          <a:xfrm>
            <a:off x="4777839" y="1777185"/>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FA0C2213-51DF-4165-8A28-F62D38167319}"/>
              </a:ext>
            </a:extLst>
          </p:cNvPr>
          <p:cNvSpPr/>
          <p:nvPr/>
        </p:nvSpPr>
        <p:spPr>
          <a:xfrm>
            <a:off x="8707117" y="1711351"/>
            <a:ext cx="3158662" cy="2970259"/>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FFD8FD49-A64C-4948-AEE4-491A95C95EA0}"/>
              </a:ext>
            </a:extLst>
          </p:cNvPr>
          <p:cNvSpPr/>
          <p:nvPr/>
        </p:nvSpPr>
        <p:spPr>
          <a:xfrm>
            <a:off x="1005435" y="3600853"/>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B80E039A-DF73-4E32-A187-954816677B0C}"/>
              </a:ext>
            </a:extLst>
          </p:cNvPr>
          <p:cNvSpPr/>
          <p:nvPr/>
        </p:nvSpPr>
        <p:spPr>
          <a:xfrm>
            <a:off x="2626303" y="3588502"/>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B79D69E0-9DEC-4CB7-8A87-B3CDF5EE4F0A}"/>
              </a:ext>
            </a:extLst>
          </p:cNvPr>
          <p:cNvSpPr/>
          <p:nvPr/>
        </p:nvSpPr>
        <p:spPr>
          <a:xfrm>
            <a:off x="6727580" y="2203218"/>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27FE0B98-9D08-4280-9867-016E245F0891}"/>
              </a:ext>
            </a:extLst>
          </p:cNvPr>
          <p:cNvSpPr/>
          <p:nvPr/>
        </p:nvSpPr>
        <p:spPr>
          <a:xfrm>
            <a:off x="5145231" y="2203218"/>
            <a:ext cx="819859" cy="7845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90E26945-A781-4E20-BB5F-B8244C81D583}"/>
              </a:ext>
            </a:extLst>
          </p:cNvPr>
          <p:cNvSpPr txBox="1"/>
          <p:nvPr/>
        </p:nvSpPr>
        <p:spPr>
          <a:xfrm>
            <a:off x="9693713" y="4712197"/>
            <a:ext cx="1102066" cy="646331"/>
          </a:xfrm>
          <a:prstGeom prst="rect">
            <a:avLst/>
          </a:prstGeom>
          <a:noFill/>
        </p:spPr>
        <p:txBody>
          <a:bodyPr wrap="square" rtlCol="0">
            <a:spAutoFit/>
          </a:bodyPr>
          <a:lstStyle/>
          <a:p>
            <a:pPr algn="ctr"/>
            <a:r>
              <a:rPr lang="en-AU" dirty="0"/>
              <a:t>Accuracy TBA</a:t>
            </a:r>
          </a:p>
        </p:txBody>
      </p:sp>
      <p:sp>
        <p:nvSpPr>
          <p:cNvPr id="27" name="TextBox 26">
            <a:extLst>
              <a:ext uri="{FF2B5EF4-FFF2-40B4-BE49-F238E27FC236}">
                <a16:creationId xmlns:a16="http://schemas.microsoft.com/office/drawing/2014/main" id="{4FCB598B-5DCF-47A1-B658-E93B3F5916B7}"/>
              </a:ext>
            </a:extLst>
          </p:cNvPr>
          <p:cNvSpPr txBox="1"/>
          <p:nvPr/>
        </p:nvSpPr>
        <p:spPr>
          <a:xfrm>
            <a:off x="5816360" y="4712197"/>
            <a:ext cx="1102066" cy="646331"/>
          </a:xfrm>
          <a:prstGeom prst="rect">
            <a:avLst/>
          </a:prstGeom>
          <a:noFill/>
        </p:spPr>
        <p:txBody>
          <a:bodyPr wrap="square" rtlCol="0">
            <a:spAutoFit/>
          </a:bodyPr>
          <a:lstStyle/>
          <a:p>
            <a:pPr algn="ctr"/>
            <a:r>
              <a:rPr lang="en-AU" dirty="0"/>
              <a:t>Accuracy 80.9%</a:t>
            </a:r>
          </a:p>
        </p:txBody>
      </p:sp>
      <p:sp>
        <p:nvSpPr>
          <p:cNvPr id="28" name="TextBox 27">
            <a:extLst>
              <a:ext uri="{FF2B5EF4-FFF2-40B4-BE49-F238E27FC236}">
                <a16:creationId xmlns:a16="http://schemas.microsoft.com/office/drawing/2014/main" id="{D51B6977-EC52-42D8-A7A7-8F6FDF56638F}"/>
              </a:ext>
            </a:extLst>
          </p:cNvPr>
          <p:cNvSpPr txBox="1"/>
          <p:nvPr/>
        </p:nvSpPr>
        <p:spPr>
          <a:xfrm>
            <a:off x="1691178" y="4711022"/>
            <a:ext cx="1102066" cy="646331"/>
          </a:xfrm>
          <a:prstGeom prst="rect">
            <a:avLst/>
          </a:prstGeom>
          <a:noFill/>
        </p:spPr>
        <p:txBody>
          <a:bodyPr wrap="square" rtlCol="0">
            <a:spAutoFit/>
          </a:bodyPr>
          <a:lstStyle/>
          <a:p>
            <a:pPr algn="ctr"/>
            <a:r>
              <a:rPr lang="en-AU" dirty="0"/>
              <a:t>Accuracy 94.1%</a:t>
            </a:r>
          </a:p>
        </p:txBody>
      </p:sp>
      <p:sp>
        <p:nvSpPr>
          <p:cNvPr id="31" name="TextBox 30">
            <a:extLst>
              <a:ext uri="{FF2B5EF4-FFF2-40B4-BE49-F238E27FC236}">
                <a16:creationId xmlns:a16="http://schemas.microsoft.com/office/drawing/2014/main" id="{EA2DCD74-C2A4-4A15-A3AB-C5C5DBE2BDAE}"/>
              </a:ext>
            </a:extLst>
          </p:cNvPr>
          <p:cNvSpPr txBox="1"/>
          <p:nvPr/>
        </p:nvSpPr>
        <p:spPr>
          <a:xfrm>
            <a:off x="1516224" y="1372379"/>
            <a:ext cx="1707946" cy="369332"/>
          </a:xfrm>
          <a:prstGeom prst="rect">
            <a:avLst/>
          </a:prstGeom>
          <a:noFill/>
        </p:spPr>
        <p:txBody>
          <a:bodyPr wrap="square" rtlCol="0">
            <a:spAutoFit/>
          </a:bodyPr>
          <a:lstStyle/>
          <a:p>
            <a:r>
              <a:rPr lang="en-AU" dirty="0"/>
              <a:t>SVM Model 1</a:t>
            </a:r>
          </a:p>
        </p:txBody>
      </p:sp>
      <p:sp>
        <p:nvSpPr>
          <p:cNvPr id="32" name="TextBox 31">
            <a:extLst>
              <a:ext uri="{FF2B5EF4-FFF2-40B4-BE49-F238E27FC236}">
                <a16:creationId xmlns:a16="http://schemas.microsoft.com/office/drawing/2014/main" id="{0C790EE4-7AB0-4515-971F-54775FFF47B4}"/>
              </a:ext>
            </a:extLst>
          </p:cNvPr>
          <p:cNvSpPr txBox="1"/>
          <p:nvPr/>
        </p:nvSpPr>
        <p:spPr>
          <a:xfrm>
            <a:off x="5643264" y="1390116"/>
            <a:ext cx="1482600" cy="369332"/>
          </a:xfrm>
          <a:prstGeom prst="rect">
            <a:avLst/>
          </a:prstGeom>
          <a:noFill/>
        </p:spPr>
        <p:txBody>
          <a:bodyPr wrap="square" rtlCol="0">
            <a:spAutoFit/>
          </a:bodyPr>
          <a:lstStyle/>
          <a:p>
            <a:r>
              <a:rPr lang="en-AU"/>
              <a:t>SVM </a:t>
            </a:r>
            <a:r>
              <a:rPr lang="en-AU" dirty="0"/>
              <a:t>Model 2</a:t>
            </a:r>
          </a:p>
        </p:txBody>
      </p:sp>
      <p:sp>
        <p:nvSpPr>
          <p:cNvPr id="33" name="TextBox 32">
            <a:extLst>
              <a:ext uri="{FF2B5EF4-FFF2-40B4-BE49-F238E27FC236}">
                <a16:creationId xmlns:a16="http://schemas.microsoft.com/office/drawing/2014/main" id="{0824B972-AD05-436F-AB23-EBD7B83D4804}"/>
              </a:ext>
            </a:extLst>
          </p:cNvPr>
          <p:cNvSpPr txBox="1"/>
          <p:nvPr/>
        </p:nvSpPr>
        <p:spPr>
          <a:xfrm>
            <a:off x="9448278" y="1355270"/>
            <a:ext cx="1471342" cy="369332"/>
          </a:xfrm>
          <a:prstGeom prst="rect">
            <a:avLst/>
          </a:prstGeom>
          <a:noFill/>
        </p:spPr>
        <p:txBody>
          <a:bodyPr wrap="square" rtlCol="0">
            <a:spAutoFit/>
          </a:bodyPr>
          <a:lstStyle/>
          <a:p>
            <a:r>
              <a:rPr lang="en-AU" dirty="0"/>
              <a:t>SVM Model 3</a:t>
            </a:r>
          </a:p>
        </p:txBody>
      </p:sp>
      <p:sp>
        <p:nvSpPr>
          <p:cNvPr id="34" name="TextBox 33">
            <a:extLst>
              <a:ext uri="{FF2B5EF4-FFF2-40B4-BE49-F238E27FC236}">
                <a16:creationId xmlns:a16="http://schemas.microsoft.com/office/drawing/2014/main" id="{FBA9C19F-2BC1-4A95-9B4A-740C8CE2DA5A}"/>
              </a:ext>
            </a:extLst>
          </p:cNvPr>
          <p:cNvSpPr txBox="1"/>
          <p:nvPr/>
        </p:nvSpPr>
        <p:spPr>
          <a:xfrm rot="1188249">
            <a:off x="8916150" y="3112796"/>
            <a:ext cx="3587080" cy="646331"/>
          </a:xfrm>
          <a:prstGeom prst="rect">
            <a:avLst/>
          </a:prstGeom>
          <a:noFill/>
        </p:spPr>
        <p:txBody>
          <a:bodyPr wrap="square" rtlCol="0">
            <a:spAutoFit/>
          </a:bodyPr>
          <a:lstStyle/>
          <a:p>
            <a:r>
              <a:rPr lang="en-AU" sz="3600" dirty="0">
                <a:solidFill>
                  <a:srgbClr val="FF0000"/>
                </a:solidFill>
              </a:rPr>
              <a:t>NOT UPDATED</a:t>
            </a:r>
          </a:p>
        </p:txBody>
      </p:sp>
      <p:sp>
        <p:nvSpPr>
          <p:cNvPr id="2" name="Rectangle 1">
            <a:extLst>
              <a:ext uri="{FF2B5EF4-FFF2-40B4-BE49-F238E27FC236}">
                <a16:creationId xmlns:a16="http://schemas.microsoft.com/office/drawing/2014/main" id="{19735E4A-CF47-E18B-0124-CF83B71B1B59}"/>
              </a:ext>
            </a:extLst>
          </p:cNvPr>
          <p:cNvSpPr/>
          <p:nvPr/>
        </p:nvSpPr>
        <p:spPr>
          <a:xfrm>
            <a:off x="529432" y="1201115"/>
            <a:ext cx="3670829" cy="5392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453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6DB813-1554-761B-D8BE-F146415B68A2}"/>
              </a:ext>
            </a:extLst>
          </p:cNvPr>
          <p:cNvPicPr>
            <a:picLocks noChangeAspect="1"/>
          </p:cNvPicPr>
          <p:nvPr/>
        </p:nvPicPr>
        <p:blipFill>
          <a:blip r:embed="rId3"/>
          <a:stretch>
            <a:fillRect/>
          </a:stretch>
        </p:blipFill>
        <p:spPr>
          <a:xfrm>
            <a:off x="8541835" y="4296992"/>
            <a:ext cx="2750712" cy="2561008"/>
          </a:xfrm>
          <a:prstGeom prst="rect">
            <a:avLst/>
          </a:prstGeom>
        </p:spPr>
      </p:pic>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Mini Project 3  - Initial Model Selection &amp; Evaluation</a:t>
            </a:r>
            <a:endParaRPr lang="en-GB" sz="2000" dirty="0">
              <a:solidFill>
                <a:schemeClr val="tx1"/>
              </a:solidFill>
              <a:latin typeface="Titillium Web SemiBold" panose="00000700000000000000" pitchFamily="2" charset="0"/>
            </a:endParaRPr>
          </a:p>
        </p:txBody>
      </p:sp>
      <p:sp>
        <p:nvSpPr>
          <p:cNvPr id="3" name="Text Placeholder 4">
            <a:extLst>
              <a:ext uri="{FF2B5EF4-FFF2-40B4-BE49-F238E27FC236}">
                <a16:creationId xmlns:a16="http://schemas.microsoft.com/office/drawing/2014/main" id="{4128A828-1774-AD1B-2269-433F683E8D71}"/>
              </a:ext>
            </a:extLst>
          </p:cNvPr>
          <p:cNvSpPr txBox="1">
            <a:spLocks/>
          </p:cNvSpPr>
          <p:nvPr/>
        </p:nvSpPr>
        <p:spPr>
          <a:xfrm>
            <a:off x="687197" y="948889"/>
            <a:ext cx="9735928" cy="28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tx1">
                    <a:lumMod val="75000"/>
                    <a:lumOff val="25000"/>
                  </a:schemeClr>
                </a:solidFill>
              </a:rPr>
              <a:t>The following 3 were the most accurate of each of the models run</a:t>
            </a:r>
          </a:p>
        </p:txBody>
      </p:sp>
      <p:graphicFrame>
        <p:nvGraphicFramePr>
          <p:cNvPr id="8" name="Table 8">
            <a:extLst>
              <a:ext uri="{FF2B5EF4-FFF2-40B4-BE49-F238E27FC236}">
                <a16:creationId xmlns:a16="http://schemas.microsoft.com/office/drawing/2014/main" id="{29A32E82-FF13-7411-0842-F3D6050576BB}"/>
              </a:ext>
            </a:extLst>
          </p:cNvPr>
          <p:cNvGraphicFramePr>
            <a:graphicFrameLocks noGrp="1"/>
          </p:cNvGraphicFramePr>
          <p:nvPr>
            <p:extLst>
              <p:ext uri="{D42A27DB-BD31-4B8C-83A1-F6EECF244321}">
                <p14:modId xmlns:p14="http://schemas.microsoft.com/office/powerpoint/2010/main" val="3603258336"/>
              </p:ext>
            </p:extLst>
          </p:nvPr>
        </p:nvGraphicFramePr>
        <p:xfrm>
          <a:off x="2087404" y="1573936"/>
          <a:ext cx="8017192" cy="2194560"/>
        </p:xfrm>
        <a:graphic>
          <a:graphicData uri="http://schemas.openxmlformats.org/drawingml/2006/table">
            <a:tbl>
              <a:tblPr firstRow="1" bandRow="1">
                <a:tableStyleId>{616DA210-FB5B-4158-B5E0-FEB733F419BA}</a:tableStyleId>
              </a:tblPr>
              <a:tblGrid>
                <a:gridCol w="1419922">
                  <a:extLst>
                    <a:ext uri="{9D8B030D-6E8A-4147-A177-3AD203B41FA5}">
                      <a16:colId xmlns:a16="http://schemas.microsoft.com/office/drawing/2014/main" val="1676520414"/>
                    </a:ext>
                  </a:extLst>
                </a:gridCol>
                <a:gridCol w="1099545">
                  <a:extLst>
                    <a:ext uri="{9D8B030D-6E8A-4147-A177-3AD203B41FA5}">
                      <a16:colId xmlns:a16="http://schemas.microsoft.com/office/drawing/2014/main" val="1986731075"/>
                    </a:ext>
                  </a:extLst>
                </a:gridCol>
                <a:gridCol w="1099545">
                  <a:extLst>
                    <a:ext uri="{9D8B030D-6E8A-4147-A177-3AD203B41FA5}">
                      <a16:colId xmlns:a16="http://schemas.microsoft.com/office/drawing/2014/main" val="2443251845"/>
                    </a:ext>
                  </a:extLst>
                </a:gridCol>
                <a:gridCol w="1099545">
                  <a:extLst>
                    <a:ext uri="{9D8B030D-6E8A-4147-A177-3AD203B41FA5}">
                      <a16:colId xmlns:a16="http://schemas.microsoft.com/office/drawing/2014/main" val="1267275408"/>
                    </a:ext>
                  </a:extLst>
                </a:gridCol>
                <a:gridCol w="1099545">
                  <a:extLst>
                    <a:ext uri="{9D8B030D-6E8A-4147-A177-3AD203B41FA5}">
                      <a16:colId xmlns:a16="http://schemas.microsoft.com/office/drawing/2014/main" val="3518367305"/>
                    </a:ext>
                  </a:extLst>
                </a:gridCol>
                <a:gridCol w="1099545">
                  <a:extLst>
                    <a:ext uri="{9D8B030D-6E8A-4147-A177-3AD203B41FA5}">
                      <a16:colId xmlns:a16="http://schemas.microsoft.com/office/drawing/2014/main" val="1532081296"/>
                    </a:ext>
                  </a:extLst>
                </a:gridCol>
                <a:gridCol w="1099545">
                  <a:extLst>
                    <a:ext uri="{9D8B030D-6E8A-4147-A177-3AD203B41FA5}">
                      <a16:colId xmlns:a16="http://schemas.microsoft.com/office/drawing/2014/main" val="2324355866"/>
                    </a:ext>
                  </a:extLst>
                </a:gridCol>
              </a:tblGrid>
              <a:tr h="0">
                <a:tc>
                  <a:txBody>
                    <a:bodyPr/>
                    <a:lstStyle/>
                    <a:p>
                      <a:r>
                        <a:rPr lang="en-AU" sz="1200" dirty="0"/>
                        <a:t>Model</a:t>
                      </a:r>
                    </a:p>
                  </a:txBody>
                  <a:tcPr/>
                </a:tc>
                <a:tc>
                  <a:txBody>
                    <a:bodyPr/>
                    <a:lstStyle/>
                    <a:p>
                      <a:r>
                        <a:rPr lang="en-AU" sz="1200" dirty="0"/>
                        <a:t>Coal or Not Coal?</a:t>
                      </a:r>
                    </a:p>
                  </a:txBody>
                  <a:tcPr/>
                </a:tc>
                <a:tc>
                  <a:txBody>
                    <a:bodyPr/>
                    <a:lstStyle/>
                    <a:p>
                      <a:r>
                        <a:rPr lang="en-AU" sz="1200" dirty="0"/>
                        <a:t>Precision</a:t>
                      </a:r>
                    </a:p>
                  </a:txBody>
                  <a:tcPr/>
                </a:tc>
                <a:tc>
                  <a:txBody>
                    <a:bodyPr/>
                    <a:lstStyle/>
                    <a:p>
                      <a:r>
                        <a:rPr lang="en-AU" sz="1200" dirty="0"/>
                        <a:t>Recall</a:t>
                      </a:r>
                    </a:p>
                  </a:txBody>
                  <a:tcPr/>
                </a:tc>
                <a:tc>
                  <a:txBody>
                    <a:bodyPr/>
                    <a:lstStyle/>
                    <a:p>
                      <a:r>
                        <a:rPr lang="en-AU" sz="1200" dirty="0"/>
                        <a:t>F1-score</a:t>
                      </a:r>
                    </a:p>
                  </a:txBody>
                  <a:tcPr/>
                </a:tc>
                <a:tc>
                  <a:txBody>
                    <a:bodyPr/>
                    <a:lstStyle/>
                    <a:p>
                      <a:r>
                        <a:rPr lang="en-AU" sz="1200" dirty="0"/>
                        <a:t>Accuracy</a:t>
                      </a:r>
                    </a:p>
                  </a:txBody>
                  <a:tcPr/>
                </a:tc>
                <a:tc>
                  <a:txBody>
                    <a:bodyPr/>
                    <a:lstStyle/>
                    <a:p>
                      <a:r>
                        <a:rPr lang="en-AU" sz="1200" dirty="0"/>
                        <a:t># of Features </a:t>
                      </a:r>
                    </a:p>
                  </a:txBody>
                  <a:tcPr/>
                </a:tc>
                <a:extLst>
                  <a:ext uri="{0D108BD9-81ED-4DB2-BD59-A6C34878D82A}">
                    <a16:rowId xmlns:a16="http://schemas.microsoft.com/office/drawing/2014/main" val="1017193207"/>
                  </a:ext>
                </a:extLst>
              </a:tr>
              <a:tr h="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t>Logistic Regression (model 3, newton-cg)</a:t>
                      </a:r>
                    </a:p>
                  </a:txBody>
                  <a:tcPr/>
                </a:tc>
                <a:tc>
                  <a:txBody>
                    <a:bodyPr/>
                    <a:lstStyle/>
                    <a:p>
                      <a:r>
                        <a:rPr lang="en-AU" sz="1200" dirty="0"/>
                        <a:t>0 = Not Coal</a:t>
                      </a:r>
                    </a:p>
                  </a:txBody>
                  <a:tcPr/>
                </a:tc>
                <a:tc>
                  <a:txBody>
                    <a:bodyPr/>
                    <a:lstStyle/>
                    <a:p>
                      <a:r>
                        <a:rPr lang="en-AU" sz="1200" dirty="0"/>
                        <a:t>0.91</a:t>
                      </a:r>
                    </a:p>
                  </a:txBody>
                  <a:tcPr/>
                </a:tc>
                <a:tc>
                  <a:txBody>
                    <a:bodyPr/>
                    <a:lstStyle/>
                    <a:p>
                      <a:r>
                        <a:rPr lang="en-AU" sz="1200" dirty="0"/>
                        <a:t>0.99</a:t>
                      </a:r>
                    </a:p>
                  </a:txBody>
                  <a:tcPr/>
                </a:tc>
                <a:tc>
                  <a:txBody>
                    <a:bodyPr/>
                    <a:lstStyle/>
                    <a:p>
                      <a:r>
                        <a:rPr lang="en-AU" sz="1200" dirty="0"/>
                        <a:t>0.94</a:t>
                      </a:r>
                    </a:p>
                  </a:txBody>
                  <a:tcPr/>
                </a:tc>
                <a:tc rowSpan="2">
                  <a:txBody>
                    <a:bodyPr/>
                    <a:lstStyle/>
                    <a:p>
                      <a:r>
                        <a:rPr lang="en-AU" sz="1200" dirty="0"/>
                        <a:t>0.91</a:t>
                      </a:r>
                    </a:p>
                  </a:txBody>
                  <a:tcPr/>
                </a:tc>
                <a:tc rowSpan="2">
                  <a:txBody>
                    <a:bodyPr/>
                    <a:lstStyle/>
                    <a:p>
                      <a:r>
                        <a:rPr lang="en-AU" sz="1200" dirty="0"/>
                        <a:t>4</a:t>
                      </a:r>
                    </a:p>
                  </a:txBody>
                  <a:tcPr/>
                </a:tc>
                <a:extLst>
                  <a:ext uri="{0D108BD9-81ED-4DB2-BD59-A6C34878D82A}">
                    <a16:rowId xmlns:a16="http://schemas.microsoft.com/office/drawing/2014/main" val="2233953903"/>
                  </a:ext>
                </a:extLst>
              </a:tr>
              <a:tr h="0">
                <a:tc vMerge="1">
                  <a:txBody>
                    <a:bodyPr/>
                    <a:lstStyle/>
                    <a:p>
                      <a:endParaRPr lang="en-AU"/>
                    </a:p>
                  </a:txBody>
                  <a:tcPr/>
                </a:tc>
                <a:tc>
                  <a:txBody>
                    <a:bodyPr/>
                    <a:lstStyle/>
                    <a:p>
                      <a:r>
                        <a:rPr lang="en-AU" sz="1200" dirty="0"/>
                        <a:t>1 = Coal</a:t>
                      </a:r>
                    </a:p>
                  </a:txBody>
                  <a:tcPr/>
                </a:tc>
                <a:tc>
                  <a:txBody>
                    <a:bodyPr/>
                    <a:lstStyle/>
                    <a:p>
                      <a:r>
                        <a:rPr lang="en-AU" sz="1200" dirty="0"/>
                        <a:t>0.90</a:t>
                      </a:r>
                    </a:p>
                  </a:txBody>
                  <a:tcPr/>
                </a:tc>
                <a:tc>
                  <a:txBody>
                    <a:bodyPr/>
                    <a:lstStyle/>
                    <a:p>
                      <a:r>
                        <a:rPr lang="en-AU" sz="1200" dirty="0"/>
                        <a:t>0.57</a:t>
                      </a:r>
                    </a:p>
                  </a:txBody>
                  <a:tcPr/>
                </a:tc>
                <a:tc>
                  <a:txBody>
                    <a:bodyPr/>
                    <a:lstStyle/>
                    <a:p>
                      <a:r>
                        <a:rPr lang="en-AU" sz="1200" dirty="0"/>
                        <a:t>0.70</a:t>
                      </a:r>
                    </a:p>
                  </a:txBody>
                  <a:tcPr/>
                </a:tc>
                <a:tc vMerge="1">
                  <a:txBody>
                    <a:bodyPr/>
                    <a:lstStyle/>
                    <a:p>
                      <a:endParaRPr lang="en-AU" sz="1400" dirty="0"/>
                    </a:p>
                  </a:txBody>
                  <a:tcPr/>
                </a:tc>
                <a:tc vMerge="1">
                  <a:txBody>
                    <a:bodyPr/>
                    <a:lstStyle/>
                    <a:p>
                      <a:endParaRPr lang="en-AU"/>
                    </a:p>
                  </a:txBody>
                  <a:tcPr/>
                </a:tc>
                <a:extLst>
                  <a:ext uri="{0D108BD9-81ED-4DB2-BD59-A6C34878D82A}">
                    <a16:rowId xmlns:a16="http://schemas.microsoft.com/office/drawing/2014/main" val="208326924"/>
                  </a:ext>
                </a:extLst>
              </a:tr>
              <a:tr h="0">
                <a:tc rowSpan="2">
                  <a:txBody>
                    <a:bodyPr/>
                    <a:lstStyle/>
                    <a:p>
                      <a:pPr algn="ctr"/>
                      <a:r>
                        <a:rPr lang="en-AU" sz="1200" dirty="0"/>
                        <a:t>Naïve Bayes</a:t>
                      </a:r>
                    </a:p>
                  </a:txBody>
                  <a:tcPr/>
                </a:tc>
                <a:tc>
                  <a:txBody>
                    <a:bodyPr/>
                    <a:lstStyle/>
                    <a:p>
                      <a:r>
                        <a:rPr lang="en-AU" sz="1200" dirty="0"/>
                        <a:t>0 = Not Coal</a:t>
                      </a:r>
                    </a:p>
                  </a:txBody>
                  <a:tcPr/>
                </a:tc>
                <a:tc>
                  <a:txBody>
                    <a:bodyPr/>
                    <a:lstStyle/>
                    <a:p>
                      <a:r>
                        <a:rPr lang="en-AU" sz="1200" dirty="0"/>
                        <a:t>0.87</a:t>
                      </a:r>
                    </a:p>
                  </a:txBody>
                  <a:tcPr/>
                </a:tc>
                <a:tc>
                  <a:txBody>
                    <a:bodyPr/>
                    <a:lstStyle/>
                    <a:p>
                      <a:r>
                        <a:rPr lang="en-AU" sz="1200" dirty="0"/>
                        <a:t>0.97</a:t>
                      </a:r>
                    </a:p>
                  </a:txBody>
                  <a:tcPr/>
                </a:tc>
                <a:tc>
                  <a:txBody>
                    <a:bodyPr/>
                    <a:lstStyle/>
                    <a:p>
                      <a:r>
                        <a:rPr lang="en-AU" sz="1200" dirty="0"/>
                        <a:t>0.92</a:t>
                      </a:r>
                    </a:p>
                  </a:txBody>
                  <a:tcPr/>
                </a:tc>
                <a:tc rowSpan="2">
                  <a:txBody>
                    <a:bodyPr/>
                    <a:lstStyle/>
                    <a:p>
                      <a:r>
                        <a:rPr lang="en-AU" sz="1200" dirty="0"/>
                        <a:t>0.86</a:t>
                      </a:r>
                    </a:p>
                  </a:txBody>
                  <a:tcPr/>
                </a:tc>
                <a:tc rowSpan="2">
                  <a:txBody>
                    <a:bodyPr/>
                    <a:lstStyle/>
                    <a:p>
                      <a:r>
                        <a:rPr lang="en-AU" sz="1200" dirty="0"/>
                        <a:t>4</a:t>
                      </a:r>
                    </a:p>
                  </a:txBody>
                  <a:tcPr/>
                </a:tc>
                <a:extLst>
                  <a:ext uri="{0D108BD9-81ED-4DB2-BD59-A6C34878D82A}">
                    <a16:rowId xmlns:a16="http://schemas.microsoft.com/office/drawing/2014/main" val="3201951024"/>
                  </a:ext>
                </a:extLst>
              </a:tr>
              <a:tr h="0">
                <a:tc vMerge="1">
                  <a:txBody>
                    <a:bodyPr/>
                    <a:lstStyle/>
                    <a:p>
                      <a:endParaRPr lang="en-AU" sz="1400" dirty="0"/>
                    </a:p>
                  </a:txBody>
                  <a:tcPr/>
                </a:tc>
                <a:tc>
                  <a:txBody>
                    <a:bodyPr/>
                    <a:lstStyle/>
                    <a:p>
                      <a:r>
                        <a:rPr lang="en-AU" sz="1200" dirty="0"/>
                        <a:t>1 = Coal</a:t>
                      </a:r>
                    </a:p>
                  </a:txBody>
                  <a:tcPr/>
                </a:tc>
                <a:tc>
                  <a:txBody>
                    <a:bodyPr/>
                    <a:lstStyle/>
                    <a:p>
                      <a:r>
                        <a:rPr lang="en-AU" sz="1200" dirty="0"/>
                        <a:t>0.77</a:t>
                      </a:r>
                    </a:p>
                  </a:txBody>
                  <a:tcPr/>
                </a:tc>
                <a:tc>
                  <a:txBody>
                    <a:bodyPr/>
                    <a:lstStyle/>
                    <a:p>
                      <a:r>
                        <a:rPr lang="en-AU" sz="1200" dirty="0"/>
                        <a:t>0.39</a:t>
                      </a:r>
                    </a:p>
                  </a:txBody>
                  <a:tcPr/>
                </a:tc>
                <a:tc>
                  <a:txBody>
                    <a:bodyPr/>
                    <a:lstStyle/>
                    <a:p>
                      <a:r>
                        <a:rPr lang="en-AU" sz="1200" dirty="0"/>
                        <a:t>0.52</a:t>
                      </a:r>
                    </a:p>
                  </a:txBody>
                  <a:tcPr/>
                </a:tc>
                <a:tc vMerge="1">
                  <a:txBody>
                    <a:bodyPr/>
                    <a:lstStyle/>
                    <a:p>
                      <a:endParaRPr lang="en-AU" sz="1400" dirty="0"/>
                    </a:p>
                  </a:txBody>
                  <a:tcPr/>
                </a:tc>
                <a:tc vMerge="1">
                  <a:txBody>
                    <a:bodyPr/>
                    <a:lstStyle/>
                    <a:p>
                      <a:endParaRPr lang="en-AU"/>
                    </a:p>
                  </a:txBody>
                  <a:tcPr/>
                </a:tc>
                <a:extLst>
                  <a:ext uri="{0D108BD9-81ED-4DB2-BD59-A6C34878D82A}">
                    <a16:rowId xmlns:a16="http://schemas.microsoft.com/office/drawing/2014/main" val="3330354287"/>
                  </a:ext>
                </a:extLst>
              </a:tr>
              <a:tr h="0">
                <a:tc rowSpan="2">
                  <a:txBody>
                    <a:bodyPr/>
                    <a:lstStyle/>
                    <a:p>
                      <a:pPr algn="ctr"/>
                      <a:r>
                        <a:rPr lang="en-AU" sz="1200" dirty="0"/>
                        <a:t>Support Vector Machine</a:t>
                      </a:r>
                    </a:p>
                  </a:txBody>
                  <a:tcPr/>
                </a:tc>
                <a:tc>
                  <a:txBody>
                    <a:bodyPr/>
                    <a:lstStyle/>
                    <a:p>
                      <a:r>
                        <a:rPr lang="en-AU" sz="1200" dirty="0"/>
                        <a:t>0 = Not Coal</a:t>
                      </a:r>
                    </a:p>
                  </a:txBody>
                  <a:tcPr/>
                </a:tc>
                <a:tc>
                  <a:txBody>
                    <a:bodyPr/>
                    <a:lstStyle/>
                    <a:p>
                      <a:r>
                        <a:rPr lang="en-AU" sz="1200" dirty="0"/>
                        <a:t>0.96</a:t>
                      </a:r>
                    </a:p>
                  </a:txBody>
                  <a:tcPr/>
                </a:tc>
                <a:tc>
                  <a:txBody>
                    <a:bodyPr/>
                    <a:lstStyle/>
                    <a:p>
                      <a:r>
                        <a:rPr lang="en-AU" sz="1200" dirty="0"/>
                        <a:t>0.97</a:t>
                      </a:r>
                    </a:p>
                  </a:txBody>
                  <a:tcPr/>
                </a:tc>
                <a:tc>
                  <a:txBody>
                    <a:bodyPr/>
                    <a:lstStyle/>
                    <a:p>
                      <a:r>
                        <a:rPr lang="en-AU" sz="1200" dirty="0"/>
                        <a:t>0.96</a:t>
                      </a:r>
                    </a:p>
                  </a:txBody>
                  <a:tcPr/>
                </a:tc>
                <a:tc rowSpan="2">
                  <a:txBody>
                    <a:bodyPr/>
                    <a:lstStyle/>
                    <a:p>
                      <a:r>
                        <a:rPr lang="en-AU" sz="1200" dirty="0"/>
                        <a:t>0.94</a:t>
                      </a:r>
                    </a:p>
                  </a:txBody>
                  <a:tcPr/>
                </a:tc>
                <a:tc rowSpan="2">
                  <a:txBody>
                    <a:bodyPr/>
                    <a:lstStyle/>
                    <a:p>
                      <a:r>
                        <a:rPr lang="en-AU" sz="1200" dirty="0"/>
                        <a:t>2</a:t>
                      </a:r>
                    </a:p>
                  </a:txBody>
                  <a:tcPr/>
                </a:tc>
                <a:extLst>
                  <a:ext uri="{0D108BD9-81ED-4DB2-BD59-A6C34878D82A}">
                    <a16:rowId xmlns:a16="http://schemas.microsoft.com/office/drawing/2014/main" val="856192245"/>
                  </a:ext>
                </a:extLst>
              </a:tr>
              <a:tr h="0">
                <a:tc vMerge="1">
                  <a:txBody>
                    <a:bodyPr/>
                    <a:lstStyle/>
                    <a:p>
                      <a:endParaRPr lang="en-AU" sz="1400" dirty="0"/>
                    </a:p>
                  </a:txBody>
                  <a:tcPr/>
                </a:tc>
                <a:tc>
                  <a:txBody>
                    <a:bodyPr/>
                    <a:lstStyle/>
                    <a:p>
                      <a:r>
                        <a:rPr lang="en-AU" sz="1200" dirty="0"/>
                        <a:t>1 = Coal</a:t>
                      </a:r>
                    </a:p>
                  </a:txBody>
                  <a:tcPr/>
                </a:tc>
                <a:tc>
                  <a:txBody>
                    <a:bodyPr/>
                    <a:lstStyle/>
                    <a:p>
                      <a:r>
                        <a:rPr lang="en-AU" sz="1200" dirty="0"/>
                        <a:t>0.85</a:t>
                      </a:r>
                    </a:p>
                  </a:txBody>
                  <a:tcPr/>
                </a:tc>
                <a:tc>
                  <a:txBody>
                    <a:bodyPr/>
                    <a:lstStyle/>
                    <a:p>
                      <a:r>
                        <a:rPr lang="en-AU" sz="1200" dirty="0"/>
                        <a:t>0.84</a:t>
                      </a:r>
                    </a:p>
                  </a:txBody>
                  <a:tcPr/>
                </a:tc>
                <a:tc>
                  <a:txBody>
                    <a:bodyPr/>
                    <a:lstStyle/>
                    <a:p>
                      <a:r>
                        <a:rPr lang="en-AU" sz="1200" dirty="0"/>
                        <a:t>0.85</a:t>
                      </a:r>
                    </a:p>
                  </a:txBody>
                  <a:tcPr/>
                </a:tc>
                <a:tc vMerge="1">
                  <a:txBody>
                    <a:bodyPr/>
                    <a:lstStyle/>
                    <a:p>
                      <a:endParaRPr lang="en-AU" sz="1200" dirty="0"/>
                    </a:p>
                  </a:txBody>
                  <a:tcPr/>
                </a:tc>
                <a:tc vMerge="1">
                  <a:txBody>
                    <a:bodyPr/>
                    <a:lstStyle/>
                    <a:p>
                      <a:endParaRPr lang="en-AU" sz="1200" dirty="0"/>
                    </a:p>
                  </a:txBody>
                  <a:tcPr/>
                </a:tc>
                <a:extLst>
                  <a:ext uri="{0D108BD9-81ED-4DB2-BD59-A6C34878D82A}">
                    <a16:rowId xmlns:a16="http://schemas.microsoft.com/office/drawing/2014/main" val="2546026532"/>
                  </a:ext>
                </a:extLst>
              </a:tr>
            </a:tbl>
          </a:graphicData>
        </a:graphic>
      </p:graphicFrame>
      <p:sp>
        <p:nvSpPr>
          <p:cNvPr id="11" name="Footer Placeholder 6">
            <a:extLst>
              <a:ext uri="{FF2B5EF4-FFF2-40B4-BE49-F238E27FC236}">
                <a16:creationId xmlns:a16="http://schemas.microsoft.com/office/drawing/2014/main" id="{C8DFE402-A18B-4800-8BB5-DBE00C9D219B}"/>
              </a:ext>
            </a:extLst>
          </p:cNvPr>
          <p:cNvSpPr txBox="1">
            <a:spLocks/>
          </p:cNvSpPr>
          <p:nvPr/>
        </p:nvSpPr>
        <p:spPr>
          <a:xfrm>
            <a:off x="369115" y="6492875"/>
            <a:ext cx="21081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solidFill>
                  <a:schemeClr val="tx1"/>
                </a:solidFill>
              </a:rPr>
              <a:t>Mini Project 3 – Coal</a:t>
            </a:r>
            <a:endParaRPr lang="en-AU" dirty="0">
              <a:solidFill>
                <a:schemeClr val="tx1"/>
              </a:solidFill>
            </a:endParaRPr>
          </a:p>
        </p:txBody>
      </p:sp>
      <p:pic>
        <p:nvPicPr>
          <p:cNvPr id="13" name="Picture 12">
            <a:extLst>
              <a:ext uri="{FF2B5EF4-FFF2-40B4-BE49-F238E27FC236}">
                <a16:creationId xmlns:a16="http://schemas.microsoft.com/office/drawing/2014/main" id="{737DA002-9A05-42A7-969D-B110CF0C9CA4}"/>
              </a:ext>
            </a:extLst>
          </p:cNvPr>
          <p:cNvPicPr>
            <a:picLocks noChangeAspect="1"/>
          </p:cNvPicPr>
          <p:nvPr/>
        </p:nvPicPr>
        <p:blipFill>
          <a:blip r:embed="rId4"/>
          <a:stretch>
            <a:fillRect/>
          </a:stretch>
        </p:blipFill>
        <p:spPr>
          <a:xfrm>
            <a:off x="369115" y="4296992"/>
            <a:ext cx="2783284" cy="2561008"/>
          </a:xfrm>
          <a:prstGeom prst="rect">
            <a:avLst/>
          </a:prstGeom>
        </p:spPr>
      </p:pic>
      <p:sp>
        <p:nvSpPr>
          <p:cNvPr id="18" name="TextBox 17">
            <a:extLst>
              <a:ext uri="{FF2B5EF4-FFF2-40B4-BE49-F238E27FC236}">
                <a16:creationId xmlns:a16="http://schemas.microsoft.com/office/drawing/2014/main" id="{59724846-E672-4B1B-929B-F25EA170960F}"/>
              </a:ext>
            </a:extLst>
          </p:cNvPr>
          <p:cNvSpPr txBox="1"/>
          <p:nvPr/>
        </p:nvSpPr>
        <p:spPr>
          <a:xfrm>
            <a:off x="873251" y="4064620"/>
            <a:ext cx="1775012" cy="338554"/>
          </a:xfrm>
          <a:prstGeom prst="rect">
            <a:avLst/>
          </a:prstGeom>
          <a:noFill/>
        </p:spPr>
        <p:txBody>
          <a:bodyPr wrap="square" rtlCol="0">
            <a:spAutoFit/>
          </a:bodyPr>
          <a:lstStyle/>
          <a:p>
            <a:r>
              <a:rPr lang="en-AU" sz="1600" dirty="0"/>
              <a:t>Logistic Regression</a:t>
            </a:r>
          </a:p>
        </p:txBody>
      </p:sp>
      <p:sp>
        <p:nvSpPr>
          <p:cNvPr id="19" name="TextBox 18">
            <a:extLst>
              <a:ext uri="{FF2B5EF4-FFF2-40B4-BE49-F238E27FC236}">
                <a16:creationId xmlns:a16="http://schemas.microsoft.com/office/drawing/2014/main" id="{8D9D113A-EB12-4D95-B72A-CE6F0E29135E}"/>
              </a:ext>
            </a:extLst>
          </p:cNvPr>
          <p:cNvSpPr txBox="1"/>
          <p:nvPr/>
        </p:nvSpPr>
        <p:spPr>
          <a:xfrm>
            <a:off x="5014945" y="4046691"/>
            <a:ext cx="1775012" cy="338554"/>
          </a:xfrm>
          <a:prstGeom prst="rect">
            <a:avLst/>
          </a:prstGeom>
          <a:noFill/>
        </p:spPr>
        <p:txBody>
          <a:bodyPr wrap="square" rtlCol="0">
            <a:spAutoFit/>
          </a:bodyPr>
          <a:lstStyle/>
          <a:p>
            <a:r>
              <a:rPr lang="en-AU" sz="1600" dirty="0"/>
              <a:t>Naïve Bayes</a:t>
            </a:r>
          </a:p>
        </p:txBody>
      </p:sp>
      <p:sp>
        <p:nvSpPr>
          <p:cNvPr id="20" name="TextBox 19">
            <a:extLst>
              <a:ext uri="{FF2B5EF4-FFF2-40B4-BE49-F238E27FC236}">
                <a16:creationId xmlns:a16="http://schemas.microsoft.com/office/drawing/2014/main" id="{54168CEF-63BE-4354-B646-DC787B6F11C8}"/>
              </a:ext>
            </a:extLst>
          </p:cNvPr>
          <p:cNvSpPr txBox="1"/>
          <p:nvPr/>
        </p:nvSpPr>
        <p:spPr>
          <a:xfrm>
            <a:off x="8800634" y="4066569"/>
            <a:ext cx="2666246" cy="338554"/>
          </a:xfrm>
          <a:prstGeom prst="rect">
            <a:avLst/>
          </a:prstGeom>
          <a:noFill/>
        </p:spPr>
        <p:txBody>
          <a:bodyPr wrap="square" rtlCol="0">
            <a:spAutoFit/>
          </a:bodyPr>
          <a:lstStyle/>
          <a:p>
            <a:r>
              <a:rPr lang="en-AU" sz="1600" dirty="0"/>
              <a:t>Support Vector Machine</a:t>
            </a:r>
          </a:p>
        </p:txBody>
      </p:sp>
      <p:pic>
        <p:nvPicPr>
          <p:cNvPr id="21" name="Picture 20">
            <a:extLst>
              <a:ext uri="{FF2B5EF4-FFF2-40B4-BE49-F238E27FC236}">
                <a16:creationId xmlns:a16="http://schemas.microsoft.com/office/drawing/2014/main" id="{9181DF92-B8EA-4925-A550-454DD600B634}"/>
              </a:ext>
            </a:extLst>
          </p:cNvPr>
          <p:cNvPicPr>
            <a:picLocks noChangeAspect="1"/>
          </p:cNvPicPr>
          <p:nvPr/>
        </p:nvPicPr>
        <p:blipFill>
          <a:blip r:embed="rId5"/>
          <a:stretch>
            <a:fillRect/>
          </a:stretch>
        </p:blipFill>
        <p:spPr>
          <a:xfrm>
            <a:off x="4510809" y="4298713"/>
            <a:ext cx="2783284" cy="2559287"/>
          </a:xfrm>
          <a:prstGeom prst="rect">
            <a:avLst/>
          </a:prstGeom>
        </p:spPr>
      </p:pic>
    </p:spTree>
    <p:extLst>
      <p:ext uri="{BB962C8B-B14F-4D97-AF65-F5344CB8AC3E}">
        <p14:creationId xmlns:p14="http://schemas.microsoft.com/office/powerpoint/2010/main" val="41228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BIO</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14593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BIO</a:t>
            </a:r>
          </a:p>
        </p:txBody>
      </p:sp>
      <p:sp>
        <p:nvSpPr>
          <p:cNvPr id="22"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36B3DF1F-2ACA-B706-5FB7-122B90E567B6}"/>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Chartered Accountant </a:t>
            </a:r>
          </a:p>
          <a:p>
            <a:pPr marL="285750" indent="-228600">
              <a:lnSpc>
                <a:spcPct val="90000"/>
              </a:lnSpc>
              <a:spcAft>
                <a:spcPts val="600"/>
              </a:spcAft>
              <a:buFont typeface="Arial" panose="020B0604020202020204" pitchFamily="34" charset="0"/>
              <a:buChar char="•"/>
            </a:pPr>
            <a:r>
              <a:rPr lang="en-US" dirty="0"/>
              <a:t>Commercial and Financial Specialist </a:t>
            </a:r>
          </a:p>
          <a:p>
            <a:pPr marL="285750" indent="-228600">
              <a:lnSpc>
                <a:spcPct val="90000"/>
              </a:lnSpc>
              <a:spcAft>
                <a:spcPts val="600"/>
              </a:spcAft>
              <a:buFont typeface="Arial" panose="020B0604020202020204" pitchFamily="34" charset="0"/>
              <a:buChar char="•"/>
            </a:pPr>
            <a:r>
              <a:rPr lang="en-US" dirty="0"/>
              <a:t>Use Excel A LOT</a:t>
            </a:r>
          </a:p>
          <a:p>
            <a:pPr marL="285750" indent="-228600">
              <a:lnSpc>
                <a:spcPct val="90000"/>
              </a:lnSpc>
              <a:spcAft>
                <a:spcPts val="600"/>
              </a:spcAft>
              <a:buFont typeface="Arial" panose="020B0604020202020204" pitchFamily="34" charset="0"/>
              <a:buChar char="•"/>
            </a:pPr>
            <a:r>
              <a:rPr lang="en-US" dirty="0"/>
              <a:t>Working with large data sets</a:t>
            </a:r>
          </a:p>
          <a:p>
            <a:pPr marL="285750" indent="-228600">
              <a:lnSpc>
                <a:spcPct val="90000"/>
              </a:lnSpc>
              <a:spcAft>
                <a:spcPts val="600"/>
              </a:spcAft>
              <a:buFont typeface="Arial" panose="020B0604020202020204" pitchFamily="34" charset="0"/>
              <a:buChar char="•"/>
            </a:pPr>
            <a:r>
              <a:rPr lang="en-US" dirty="0"/>
              <a:t>Data scientist skills extremely useful in my industry </a:t>
            </a:r>
          </a:p>
          <a:p>
            <a:pPr marL="285750" indent="-228600">
              <a:lnSpc>
                <a:spcPct val="90000"/>
              </a:lnSpc>
              <a:spcAft>
                <a:spcPts val="600"/>
              </a:spcAft>
              <a:buFont typeface="Arial" panose="020B0604020202020204" pitchFamily="34" charset="0"/>
              <a:buChar char="•"/>
            </a:pPr>
            <a:r>
              <a:rPr lang="en-US" dirty="0"/>
              <a:t>This capstone project will continue to be worked on after the course is finished </a:t>
            </a:r>
          </a:p>
          <a:p>
            <a:pPr marL="285750" indent="-228600">
              <a:lnSpc>
                <a:spcPct val="90000"/>
              </a:lnSpc>
              <a:spcAft>
                <a:spcPts val="600"/>
              </a:spcAft>
              <a:buFont typeface="Arial" panose="020B0604020202020204" pitchFamily="34" charset="0"/>
              <a:buChar char="•"/>
            </a:pPr>
            <a:endParaRPr lang="en-US" dirty="0"/>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89CD4B7-0518-42A2-917F-F29DB22D7967}" type="slidenum">
              <a:rPr lang="en-US" smtClean="0"/>
              <a:pPr>
                <a:spcAft>
                  <a:spcPts val="600"/>
                </a:spcAft>
              </a:pPr>
              <a:t>4</a:t>
            </a:fld>
            <a:endParaRPr lang="en-US"/>
          </a:p>
        </p:txBody>
      </p:sp>
    </p:spTree>
    <p:extLst>
      <p:ext uri="{BB962C8B-B14F-4D97-AF65-F5344CB8AC3E}">
        <p14:creationId xmlns:p14="http://schemas.microsoft.com/office/powerpoint/2010/main" val="294259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PROJECT CONTEXT</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36414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757106" y="402104"/>
            <a:ext cx="9144000" cy="492443"/>
          </a:xfrm>
          <a:prstGeom prst="rect">
            <a:avLst/>
          </a:prstGeom>
          <a:noFill/>
        </p:spPr>
        <p:txBody>
          <a:bodyPr vert="horz" wrap="square" lIns="0" tIns="0" rIns="0" bIns="0" rtlCol="0" anchor="t">
            <a:sp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r>
              <a:rPr lang="en-GB" sz="3200" dirty="0">
                <a:solidFill>
                  <a:schemeClr val="tx1"/>
                </a:solidFill>
                <a:latin typeface="Titillium Web SemiBold" panose="00000700000000000000" pitchFamily="2" charset="0"/>
              </a:rPr>
              <a:t>Business Context</a:t>
            </a:r>
            <a:endParaRPr lang="en-GB" sz="2000" dirty="0">
              <a:solidFill>
                <a:schemeClr val="tx1"/>
              </a:solidFill>
              <a:latin typeface="Titillium Web SemiBold" panose="00000700000000000000" pitchFamily="2" charset="0"/>
            </a:endParaRP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p:txBody>
          <a:bodyPr/>
          <a:lstStyle/>
          <a:p>
            <a:fld id="{E89CD4B7-0518-42A2-917F-F29DB22D7967}" type="slidenum">
              <a:rPr lang="en-AU" smtClean="0"/>
              <a:t>6</a:t>
            </a:fld>
            <a:endParaRPr lang="en-AU"/>
          </a:p>
        </p:txBody>
      </p:sp>
      <p:sp>
        <p:nvSpPr>
          <p:cNvPr id="3" name="Text Placeholder 4">
            <a:extLst>
              <a:ext uri="{FF2B5EF4-FFF2-40B4-BE49-F238E27FC236}">
                <a16:creationId xmlns:a16="http://schemas.microsoft.com/office/drawing/2014/main" id="{4128A828-1774-AD1B-2269-433F683E8D71}"/>
              </a:ext>
            </a:extLst>
          </p:cNvPr>
          <p:cNvSpPr txBox="1">
            <a:spLocks/>
          </p:cNvSpPr>
          <p:nvPr/>
        </p:nvSpPr>
        <p:spPr>
          <a:xfrm>
            <a:off x="687197" y="948889"/>
            <a:ext cx="9735928" cy="280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solidFill>
                  <a:schemeClr val="tx1">
                    <a:lumMod val="75000"/>
                    <a:lumOff val="25000"/>
                  </a:schemeClr>
                </a:solidFill>
              </a:rPr>
              <a:t>What’s happening in the Industry, why do we want to solve this problem?</a:t>
            </a:r>
          </a:p>
        </p:txBody>
      </p:sp>
      <p:sp>
        <p:nvSpPr>
          <p:cNvPr id="9" name="TextBox 8">
            <a:extLst>
              <a:ext uri="{FF2B5EF4-FFF2-40B4-BE49-F238E27FC236}">
                <a16:creationId xmlns:a16="http://schemas.microsoft.com/office/drawing/2014/main" id="{868AC603-3C14-DB4D-D6CD-D2F79780C641}"/>
              </a:ext>
            </a:extLst>
          </p:cNvPr>
          <p:cNvSpPr txBox="1"/>
          <p:nvPr/>
        </p:nvSpPr>
        <p:spPr>
          <a:xfrm>
            <a:off x="687197" y="1653827"/>
            <a:ext cx="11619728" cy="3477875"/>
          </a:xfrm>
          <a:prstGeom prst="rect">
            <a:avLst/>
          </a:prstGeom>
          <a:noFill/>
        </p:spPr>
        <p:txBody>
          <a:bodyPr wrap="square" rtlCol="0">
            <a:spAutoFit/>
          </a:bodyPr>
          <a:lstStyle/>
          <a:p>
            <a:pPr marL="285750" indent="-285750">
              <a:lnSpc>
                <a:spcPct val="150000"/>
              </a:lnSpc>
              <a:spcBef>
                <a:spcPts val="600"/>
              </a:spcBef>
              <a:buFont typeface="Courier New" panose="02070309020205020404" pitchFamily="49" charset="0"/>
              <a:buChar char="o"/>
            </a:pPr>
            <a:r>
              <a:rPr lang="en-AU" sz="1600" dirty="0">
                <a:latin typeface="Titillium Web" panose="00000500000000000000" pitchFamily="2" charset="0"/>
              </a:rPr>
              <a:t>Industry: Mining, particularly drill &amp; blast </a:t>
            </a:r>
          </a:p>
          <a:p>
            <a:pPr marL="285750" indent="-285750">
              <a:lnSpc>
                <a:spcPct val="150000"/>
              </a:lnSpc>
              <a:spcBef>
                <a:spcPts val="600"/>
              </a:spcBef>
              <a:buFont typeface="Courier New" panose="02070309020205020404" pitchFamily="49" charset="0"/>
              <a:buChar char="o"/>
            </a:pPr>
            <a:r>
              <a:rPr lang="en-AU" sz="1600" dirty="0">
                <a:latin typeface="Titillium Web" panose="00000500000000000000" pitchFamily="2" charset="0"/>
              </a:rPr>
              <a:t>Problem Area: An exploration process is trying to be used as part of BAU and it’s not cost or time effective</a:t>
            </a:r>
          </a:p>
          <a:p>
            <a:pPr marL="285750" indent="-285750">
              <a:lnSpc>
                <a:spcPct val="150000"/>
              </a:lnSpc>
              <a:spcBef>
                <a:spcPts val="600"/>
              </a:spcBef>
              <a:buFont typeface="Courier New" panose="02070309020205020404" pitchFamily="49" charset="0"/>
              <a:buChar char="o"/>
            </a:pPr>
            <a:r>
              <a:rPr lang="en-AU" sz="1600" dirty="0">
                <a:latin typeface="Titillium Web" panose="00000500000000000000" pitchFamily="2" charset="0"/>
              </a:rPr>
              <a:t>Metrics are recorded as part of BAU/Production drilling</a:t>
            </a:r>
          </a:p>
          <a:p>
            <a:pPr marL="285750" indent="-285750">
              <a:lnSpc>
                <a:spcPct val="150000"/>
              </a:lnSpc>
              <a:spcBef>
                <a:spcPts val="600"/>
              </a:spcBef>
              <a:buFont typeface="Courier New" panose="02070309020205020404" pitchFamily="49" charset="0"/>
              <a:buChar char="o"/>
            </a:pPr>
            <a:r>
              <a:rPr lang="en-AU" sz="1600" dirty="0">
                <a:latin typeface="Titillium Web" panose="00000500000000000000" pitchFamily="2" charset="0"/>
              </a:rPr>
              <a:t>If mining companies could accurately determine what type of rock is being drilled through while drilling as part of BAU work it would be a game changer in the industry</a:t>
            </a:r>
          </a:p>
          <a:p>
            <a:pPr marL="285750" indent="-285750">
              <a:lnSpc>
                <a:spcPct val="150000"/>
              </a:lnSpc>
              <a:spcBef>
                <a:spcPts val="600"/>
              </a:spcBef>
              <a:buFont typeface="Courier New" panose="02070309020205020404" pitchFamily="49" charset="0"/>
              <a:buChar char="o"/>
            </a:pPr>
            <a:r>
              <a:rPr lang="en-AU" sz="1600" dirty="0">
                <a:latin typeface="Titillium Web" panose="00000500000000000000" pitchFamily="2" charset="0"/>
              </a:rPr>
              <a:t>I previously worked at a logistics company focused on the mining </a:t>
            </a:r>
          </a:p>
          <a:p>
            <a:pPr>
              <a:lnSpc>
                <a:spcPct val="150000"/>
              </a:lnSpc>
              <a:spcBef>
                <a:spcPts val="600"/>
              </a:spcBef>
            </a:pPr>
            <a:r>
              <a:rPr lang="en-AU" sz="1600" dirty="0">
                <a:latin typeface="Titillium Web" panose="00000500000000000000" pitchFamily="2" charset="0"/>
              </a:rPr>
              <a:t>       Industry for over 10 years and my husband is a mining engineer</a:t>
            </a:r>
          </a:p>
          <a:p>
            <a:pPr marL="285750" indent="-285750">
              <a:lnSpc>
                <a:spcPct val="150000"/>
              </a:lnSpc>
              <a:spcBef>
                <a:spcPts val="600"/>
              </a:spcBef>
              <a:buFont typeface="Courier New" panose="02070309020205020404" pitchFamily="49" charset="0"/>
              <a:buChar char="o"/>
            </a:pPr>
            <a:endParaRPr lang="en-AU" sz="1600" dirty="0">
              <a:latin typeface="Titillium Web" panose="00000500000000000000" pitchFamily="2" charset="0"/>
            </a:endParaRPr>
          </a:p>
        </p:txBody>
      </p:sp>
      <p:pic>
        <p:nvPicPr>
          <p:cNvPr id="2" name="Online Media 1" title="World's Biggest Wireless Mine Blast">
            <a:hlinkClick r:id="" action="ppaction://media"/>
            <a:extLst>
              <a:ext uri="{FF2B5EF4-FFF2-40B4-BE49-F238E27FC236}">
                <a16:creationId xmlns:a16="http://schemas.microsoft.com/office/drawing/2014/main" id="{D06CF7E8-6F0A-4B58-AA2D-82A6B580677B}"/>
              </a:ext>
            </a:extLst>
          </p:cNvPr>
          <p:cNvPicPr>
            <a:picLocks noRot="1" noChangeAspect="1"/>
          </p:cNvPicPr>
          <p:nvPr>
            <a:videoFile r:link="rId1"/>
          </p:nvPr>
        </p:nvPicPr>
        <p:blipFill>
          <a:blip r:embed="rId4"/>
          <a:stretch>
            <a:fillRect/>
          </a:stretch>
        </p:blipFill>
        <p:spPr>
          <a:xfrm>
            <a:off x="7476935" y="4187253"/>
            <a:ext cx="4656237" cy="2630774"/>
          </a:xfrm>
          <a:prstGeom prst="rect">
            <a:avLst/>
          </a:prstGeom>
        </p:spPr>
      </p:pic>
      <p:pic>
        <p:nvPicPr>
          <p:cNvPr id="5" name="Picture 4" descr="A picture containing rock&#10;&#10;Description automatically generated">
            <a:extLst>
              <a:ext uri="{FF2B5EF4-FFF2-40B4-BE49-F238E27FC236}">
                <a16:creationId xmlns:a16="http://schemas.microsoft.com/office/drawing/2014/main" id="{3E095C82-C2A2-3A99-1C80-86F237FEB6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28" y="1653827"/>
            <a:ext cx="546155" cy="435183"/>
          </a:xfrm>
          <a:prstGeom prst="rect">
            <a:avLst/>
          </a:prstGeom>
        </p:spPr>
      </p:pic>
      <p:pic>
        <p:nvPicPr>
          <p:cNvPr id="6" name="Picture 5" descr="A picture containing rock&#10;&#10;Description automatically generated">
            <a:extLst>
              <a:ext uri="{FF2B5EF4-FFF2-40B4-BE49-F238E27FC236}">
                <a16:creationId xmlns:a16="http://schemas.microsoft.com/office/drawing/2014/main" id="{BED51CC1-2BDA-3D40-DBB3-49D1D9B3B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28" y="2075954"/>
            <a:ext cx="546155" cy="435183"/>
          </a:xfrm>
          <a:prstGeom prst="rect">
            <a:avLst/>
          </a:prstGeom>
        </p:spPr>
      </p:pic>
      <p:pic>
        <p:nvPicPr>
          <p:cNvPr id="7" name="Picture 6" descr="A picture containing rock&#10;&#10;Description automatically generated">
            <a:extLst>
              <a:ext uri="{FF2B5EF4-FFF2-40B4-BE49-F238E27FC236}">
                <a16:creationId xmlns:a16="http://schemas.microsoft.com/office/drawing/2014/main" id="{E9DE2BB0-4192-DB67-28A3-A891BA51C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25" y="2597033"/>
            <a:ext cx="546155" cy="435183"/>
          </a:xfrm>
          <a:prstGeom prst="rect">
            <a:avLst/>
          </a:prstGeom>
        </p:spPr>
      </p:pic>
      <p:pic>
        <p:nvPicPr>
          <p:cNvPr id="11" name="Picture 10" descr="A picture containing rock&#10;&#10;Description automatically generated">
            <a:extLst>
              <a:ext uri="{FF2B5EF4-FFF2-40B4-BE49-F238E27FC236}">
                <a16:creationId xmlns:a16="http://schemas.microsoft.com/office/drawing/2014/main" id="{C98AD7CA-6C50-585E-4926-B6B9F5267A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83" y="3045746"/>
            <a:ext cx="546155" cy="435183"/>
          </a:xfrm>
          <a:prstGeom prst="rect">
            <a:avLst/>
          </a:prstGeom>
        </p:spPr>
      </p:pic>
      <p:pic>
        <p:nvPicPr>
          <p:cNvPr id="12" name="Picture 11" descr="A picture containing rock&#10;&#10;Description automatically generated">
            <a:extLst>
              <a:ext uri="{FF2B5EF4-FFF2-40B4-BE49-F238E27FC236}">
                <a16:creationId xmlns:a16="http://schemas.microsoft.com/office/drawing/2014/main" id="{D1BD1937-7B27-0040-874E-6AEBE4FF31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25" y="3814885"/>
            <a:ext cx="546155" cy="435183"/>
          </a:xfrm>
          <a:prstGeom prst="rect">
            <a:avLst/>
          </a:prstGeom>
        </p:spPr>
      </p:pic>
      <p:sp>
        <p:nvSpPr>
          <p:cNvPr id="15" name="Footer Placeholder 6">
            <a:extLst>
              <a:ext uri="{FF2B5EF4-FFF2-40B4-BE49-F238E27FC236}">
                <a16:creationId xmlns:a16="http://schemas.microsoft.com/office/drawing/2014/main" id="{A811BDD5-805F-19E1-27F0-F2060DFFB2B2}"/>
              </a:ext>
            </a:extLst>
          </p:cNvPr>
          <p:cNvSpPr>
            <a:spLocks noGrp="1"/>
          </p:cNvSpPr>
          <p:nvPr>
            <p:ph type="ftr" sz="quarter" idx="11"/>
          </p:nvPr>
        </p:nvSpPr>
        <p:spPr>
          <a:xfrm>
            <a:off x="369115" y="6492875"/>
            <a:ext cx="4114800" cy="365125"/>
          </a:xfrm>
        </p:spPr>
        <p:txBody>
          <a:bodyPr/>
          <a:lstStyle/>
          <a:p>
            <a:pPr algn="l"/>
            <a:r>
              <a:rPr lang="en-GB" dirty="0">
                <a:solidFill>
                  <a:schemeClr val="tx1"/>
                </a:solidFill>
              </a:rPr>
              <a:t>Capstone Project – Coal</a:t>
            </a:r>
            <a:endParaRPr lang="en-AU" dirty="0">
              <a:solidFill>
                <a:schemeClr val="tx1"/>
              </a:solidFill>
            </a:endParaRPr>
          </a:p>
        </p:txBody>
      </p:sp>
    </p:spTree>
    <p:extLst>
      <p:ext uri="{BB962C8B-B14F-4D97-AF65-F5344CB8AC3E}">
        <p14:creationId xmlns:p14="http://schemas.microsoft.com/office/powerpoint/2010/main" val="398734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ck, megalith&#10;&#10;Description automatically generated">
            <a:extLst>
              <a:ext uri="{FF2B5EF4-FFF2-40B4-BE49-F238E27FC236}">
                <a16:creationId xmlns:a16="http://schemas.microsoft.com/office/drawing/2014/main" id="{29DE4D5B-850B-4A97-9A3A-3D98AA37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543287"/>
            <a:ext cx="3368969" cy="1771425"/>
          </a:xfrm>
          <a:prstGeom prst="rect">
            <a:avLst/>
          </a:prstGeom>
        </p:spPr>
      </p:pic>
      <p:sp>
        <p:nvSpPr>
          <p:cNvPr id="16" name="Freeform: Shape 1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868AC603-3C14-DB4D-D6CD-D2F79780C641}"/>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DEFINE</a:t>
            </a:r>
          </a:p>
        </p:txBody>
      </p:sp>
      <p:sp>
        <p:nvSpPr>
          <p:cNvPr id="18"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6">
            <a:extLst>
              <a:ext uri="{FF2B5EF4-FFF2-40B4-BE49-F238E27FC236}">
                <a16:creationId xmlns:a16="http://schemas.microsoft.com/office/drawing/2014/main" id="{A179C565-62FA-17BF-0428-516675B85F7F}"/>
              </a:ext>
            </a:extLst>
          </p:cNvPr>
          <p:cNvSpPr>
            <a:spLocks noGrp="1"/>
          </p:cNvSpPr>
          <p:nvPr>
            <p:ph type="ftr" sz="quarter" idx="11"/>
          </p:nvPr>
        </p:nvSpPr>
        <p:spPr>
          <a:xfrm>
            <a:off x="5718048" y="6356350"/>
            <a:ext cx="4114800"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Capstone Project – Coal</a:t>
            </a:r>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832848" y="6356350"/>
            <a:ext cx="1520952" cy="365125"/>
          </a:xfrm>
        </p:spPr>
        <p:txBody>
          <a:bodyPr vert="horz" lIns="91440" tIns="45720" rIns="91440" bIns="45720" rtlCol="0" anchor="ctr">
            <a:normAutofit/>
          </a:bodyPr>
          <a:lstStyle/>
          <a:p>
            <a:pPr>
              <a:spcAft>
                <a:spcPts val="600"/>
              </a:spcAft>
            </a:pPr>
            <a:fld id="{E89CD4B7-0518-42A2-917F-F29DB22D7967}"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198507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nSpc>
                <a:spcPct val="90000"/>
              </a:lnSpc>
            </a:pPr>
            <a:r>
              <a:rPr lang="en-US" sz="5400" kern="1200">
                <a:solidFill>
                  <a:schemeClr val="tx1"/>
                </a:solidFill>
                <a:latin typeface="+mj-lt"/>
                <a:ea typeface="+mj-ea"/>
                <a:cs typeface="+mj-cs"/>
              </a:rPr>
              <a:t>Business Aspects</a:t>
            </a: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10467937" y="6618976"/>
            <a:ext cx="1724063" cy="229476"/>
          </a:xfrm>
        </p:spPr>
        <p:txBody>
          <a:bodyPr/>
          <a:lstStyle/>
          <a:p>
            <a:pPr defTabSz="566928">
              <a:spcAft>
                <a:spcPts val="600"/>
              </a:spcAft>
            </a:pPr>
            <a:fld id="{E89CD4B7-0518-42A2-917F-F29DB22D7967}" type="slidenum">
              <a:rPr lang="en-AU" sz="744" kern="1200">
                <a:solidFill>
                  <a:schemeClr val="tx1">
                    <a:tint val="75000"/>
                  </a:schemeClr>
                </a:solidFill>
                <a:latin typeface="+mn-lt"/>
                <a:ea typeface="+mn-ea"/>
                <a:cs typeface="+mn-cs"/>
              </a:rPr>
              <a:pPr defTabSz="566928">
                <a:spcAft>
                  <a:spcPts val="600"/>
                </a:spcAft>
              </a:pPr>
              <a:t>8</a:t>
            </a:fld>
            <a:endParaRPr lang="en-AU" dirty="0"/>
          </a:p>
        </p:txBody>
      </p:sp>
      <p:sp>
        <p:nvSpPr>
          <p:cNvPr id="12" name="Rectangle 11">
            <a:extLst>
              <a:ext uri="{FF2B5EF4-FFF2-40B4-BE49-F238E27FC236}">
                <a16:creationId xmlns:a16="http://schemas.microsoft.com/office/drawing/2014/main" id="{24AE0289-96CD-4333-A582-5E5828FD29BA}"/>
              </a:ext>
            </a:extLst>
          </p:cNvPr>
          <p:cNvSpPr/>
          <p:nvPr/>
        </p:nvSpPr>
        <p:spPr>
          <a:xfrm>
            <a:off x="5562199" y="3494675"/>
            <a:ext cx="5394597" cy="232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TextBox 13">
            <a:extLst>
              <a:ext uri="{FF2B5EF4-FFF2-40B4-BE49-F238E27FC236}">
                <a16:creationId xmlns:a16="http://schemas.microsoft.com/office/drawing/2014/main" id="{875D4DB4-03FB-45B7-B296-875ECCFE487B}"/>
              </a:ext>
            </a:extLst>
          </p:cNvPr>
          <p:cNvSpPr txBox="1"/>
          <p:nvPr/>
        </p:nvSpPr>
        <p:spPr>
          <a:xfrm>
            <a:off x="10224192" y="2640881"/>
            <a:ext cx="841653" cy="435760"/>
          </a:xfrm>
          <a:prstGeom prst="rect">
            <a:avLst/>
          </a:prstGeom>
          <a:noFill/>
        </p:spPr>
        <p:txBody>
          <a:bodyPr wrap="square" rtlCol="0">
            <a:spAutoFit/>
          </a:bodyPr>
          <a:lstStyle/>
          <a:p>
            <a:pPr defTabSz="566928">
              <a:spcAft>
                <a:spcPts val="600"/>
              </a:spcAft>
            </a:pPr>
            <a:r>
              <a:rPr lang="en-AU" sz="1116" kern="1200">
                <a:solidFill>
                  <a:schemeClr val="bg1"/>
                </a:solidFill>
                <a:latin typeface="+mn-lt"/>
                <a:ea typeface="+mn-ea"/>
                <a:cs typeface="+mn-cs"/>
              </a:rPr>
              <a:t>Model Evaluation</a:t>
            </a:r>
            <a:endParaRPr lang="en-AU">
              <a:solidFill>
                <a:schemeClr val="bg1"/>
              </a:solidFill>
            </a:endParaRPr>
          </a:p>
        </p:txBody>
      </p:sp>
      <p:sp>
        <p:nvSpPr>
          <p:cNvPr id="7" name="TextBox 6">
            <a:extLst>
              <a:ext uri="{FF2B5EF4-FFF2-40B4-BE49-F238E27FC236}">
                <a16:creationId xmlns:a16="http://schemas.microsoft.com/office/drawing/2014/main" id="{AAAD12D5-4ABD-3956-8284-03AF2658F65D}"/>
              </a:ext>
            </a:extLst>
          </p:cNvPr>
          <p:cNvSpPr txBox="1"/>
          <p:nvPr/>
        </p:nvSpPr>
        <p:spPr>
          <a:xfrm>
            <a:off x="5275466" y="1668591"/>
            <a:ext cx="6036326" cy="4632037"/>
          </a:xfrm>
          <a:prstGeom prst="rect">
            <a:avLst/>
          </a:prstGeom>
          <a:noFill/>
        </p:spPr>
        <p:txBody>
          <a:bodyPr wrap="square" rtlCol="0">
            <a:spAutoFit/>
          </a:bodyPr>
          <a:lstStyle/>
          <a:p>
            <a:pPr defTabSz="566928"/>
            <a:r>
              <a:rPr lang="en-AU" b="1" kern="1200" dirty="0">
                <a:solidFill>
                  <a:schemeClr val="tx1"/>
                </a:solidFill>
                <a:latin typeface="+mn-lt"/>
                <a:ea typeface="+mn-ea"/>
                <a:cs typeface="+mn-cs"/>
              </a:rPr>
              <a:t>Stakeholders </a:t>
            </a:r>
            <a:endParaRPr lang="en-AU" b="1" dirty="0"/>
          </a:p>
          <a:p>
            <a:pPr marL="285750" indent="-285750" defTabSz="566928">
              <a:buFont typeface="Arial" panose="020B0604020202020204" pitchFamily="34" charset="0"/>
              <a:buChar char="•"/>
            </a:pPr>
            <a:r>
              <a:rPr lang="en-AU" kern="1200" dirty="0">
                <a:solidFill>
                  <a:schemeClr val="tx1"/>
                </a:solidFill>
                <a:latin typeface="+mn-lt"/>
                <a:ea typeface="+mn-ea"/>
                <a:cs typeface="+mn-cs"/>
              </a:rPr>
              <a:t>Drill &amp; Blast employees</a:t>
            </a:r>
          </a:p>
          <a:p>
            <a:pPr marL="285750" indent="-285750" defTabSz="566928">
              <a:buFont typeface="Arial" panose="020B0604020202020204" pitchFamily="34" charset="0"/>
              <a:buChar char="•"/>
            </a:pPr>
            <a:r>
              <a:rPr lang="en-AU" kern="1200" dirty="0">
                <a:solidFill>
                  <a:schemeClr val="tx1"/>
                </a:solidFill>
                <a:latin typeface="+mn-lt"/>
                <a:ea typeface="+mn-ea"/>
                <a:cs typeface="+mn-cs"/>
              </a:rPr>
              <a:t>Mine Planning Engineers</a:t>
            </a:r>
          </a:p>
          <a:p>
            <a:pPr marL="285750" indent="-285750" defTabSz="566928">
              <a:buFont typeface="Arial" panose="020B0604020202020204" pitchFamily="34" charset="0"/>
              <a:buChar char="•"/>
            </a:pPr>
            <a:r>
              <a:rPr lang="en-AU" kern="1200" dirty="0">
                <a:solidFill>
                  <a:schemeClr val="tx1"/>
                </a:solidFill>
                <a:latin typeface="+mn-lt"/>
                <a:ea typeface="+mn-ea"/>
                <a:cs typeface="+mn-cs"/>
              </a:rPr>
              <a:t>Shareholders </a:t>
            </a:r>
          </a:p>
          <a:p>
            <a:pPr marL="285750" indent="-285750" defTabSz="566928">
              <a:buFont typeface="Arial" panose="020B0604020202020204" pitchFamily="34" charset="0"/>
              <a:buChar char="•"/>
            </a:pPr>
            <a:endParaRPr lang="en-AU" kern="1200" dirty="0">
              <a:solidFill>
                <a:schemeClr val="tx1"/>
              </a:solidFill>
              <a:latin typeface="+mn-lt"/>
              <a:ea typeface="+mn-ea"/>
              <a:cs typeface="+mn-cs"/>
            </a:endParaRPr>
          </a:p>
          <a:p>
            <a:pPr defTabSz="566928">
              <a:spcAft>
                <a:spcPts val="496"/>
              </a:spcAft>
            </a:pPr>
            <a:r>
              <a:rPr lang="en-AU" b="1" kern="1200" dirty="0">
                <a:solidFill>
                  <a:schemeClr val="tx1"/>
                </a:solidFill>
                <a:latin typeface="+mn-lt"/>
                <a:ea typeface="+mn-ea"/>
                <a:cs typeface="+mn-cs"/>
              </a:rPr>
              <a:t>Business question </a:t>
            </a:r>
            <a:endParaRPr lang="en-AU" b="1" dirty="0"/>
          </a:p>
          <a:p>
            <a:pPr defTabSz="566928">
              <a:spcAft>
                <a:spcPts val="496"/>
              </a:spcAft>
            </a:pPr>
            <a:r>
              <a:rPr lang="en-AU" kern="1200" dirty="0">
                <a:solidFill>
                  <a:schemeClr val="tx1"/>
                </a:solidFill>
                <a:latin typeface="Calibri" panose="020F0502020204030204" pitchFamily="34" charset="0"/>
                <a:ea typeface="+mn-ea"/>
                <a:cs typeface="Times New Roman" panose="02020603050405020304" pitchFamily="18" charset="0"/>
              </a:rPr>
              <a:t>How can I get a high-resolution model of my geology quickly and accurately to determine if the rock being drilled through is coal or not, without relying on expensive exploration drilling that can weeks to get results? </a:t>
            </a:r>
          </a:p>
          <a:p>
            <a:pPr defTabSz="566928">
              <a:spcAft>
                <a:spcPts val="496"/>
              </a:spcAft>
            </a:pPr>
            <a:endParaRPr lang="en-AU" kern="1200" dirty="0">
              <a:solidFill>
                <a:schemeClr val="tx1"/>
              </a:solidFill>
              <a:latin typeface="Calibri" panose="020F0502020204030204" pitchFamily="34" charset="0"/>
              <a:ea typeface="+mn-ea"/>
              <a:cs typeface="Times New Roman" panose="02020603050405020304" pitchFamily="18" charset="0"/>
            </a:endParaRPr>
          </a:p>
          <a:p>
            <a:pPr defTabSz="566928">
              <a:spcAft>
                <a:spcPts val="496"/>
              </a:spcAft>
            </a:pPr>
            <a:r>
              <a:rPr lang="en-AU" b="1" kern="1200" dirty="0">
                <a:solidFill>
                  <a:schemeClr val="tx1"/>
                </a:solidFill>
                <a:latin typeface="+mn-lt"/>
                <a:ea typeface="+mn-ea"/>
                <a:cs typeface="+mn-cs"/>
              </a:rPr>
              <a:t>Business value:</a:t>
            </a:r>
            <a:r>
              <a:rPr lang="en-AU" kern="1200" dirty="0">
                <a:solidFill>
                  <a:schemeClr val="tx1"/>
                </a:solidFill>
                <a:latin typeface="Calibri" panose="020F0502020204030204" pitchFamily="34" charset="0"/>
                <a:ea typeface="+mn-ea"/>
                <a:cs typeface="Times New Roman" panose="02020603050405020304" pitchFamily="18" charset="0"/>
              </a:rPr>
              <a:t> </a:t>
            </a:r>
          </a:p>
          <a:p>
            <a:pPr marL="285750" indent="-285750" defTabSz="566928">
              <a:spcAft>
                <a:spcPts val="496"/>
              </a:spcAft>
              <a:buFont typeface="Arial" panose="020B0604020202020204" pitchFamily="34" charset="0"/>
              <a:buChar char="•"/>
            </a:pPr>
            <a:r>
              <a:rPr lang="en-AU" kern="1200" dirty="0">
                <a:solidFill>
                  <a:schemeClr val="tx1"/>
                </a:solidFill>
                <a:latin typeface="Calibri" panose="020F0502020204030204" pitchFamily="34" charset="0"/>
                <a:ea typeface="+mn-ea"/>
                <a:cs typeface="Times New Roman" panose="02020603050405020304" pitchFamily="18" charset="0"/>
              </a:rPr>
              <a:t>Improved optimisation of the mine planning </a:t>
            </a:r>
          </a:p>
          <a:p>
            <a:pPr marL="285750" indent="-285750" defTabSz="566928">
              <a:spcAft>
                <a:spcPts val="496"/>
              </a:spcAft>
              <a:buFont typeface="Arial" panose="020B0604020202020204" pitchFamily="34" charset="0"/>
              <a:buChar char="•"/>
            </a:pPr>
            <a:r>
              <a:rPr lang="en-AU" kern="1200" dirty="0">
                <a:solidFill>
                  <a:schemeClr val="tx1"/>
                </a:solidFill>
                <a:latin typeface="Calibri" panose="020F0502020204030204" pitchFamily="34" charset="0"/>
                <a:ea typeface="+mn-ea"/>
                <a:cs typeface="Times New Roman" panose="02020603050405020304" pitchFamily="18" charset="0"/>
              </a:rPr>
              <a:t>Avoidance of damaging coal</a:t>
            </a:r>
          </a:p>
          <a:p>
            <a:pPr marL="285750" indent="-285750" defTabSz="566928">
              <a:spcAft>
                <a:spcPts val="496"/>
              </a:spcAft>
              <a:buFont typeface="Arial" panose="020B0604020202020204" pitchFamily="34" charset="0"/>
              <a:buChar char="•"/>
            </a:pPr>
            <a:r>
              <a:rPr lang="en-AU" dirty="0">
                <a:latin typeface="Calibri" panose="020F0502020204030204" pitchFamily="34" charset="0"/>
                <a:cs typeface="Times New Roman" panose="02020603050405020304" pitchFamily="18" charset="0"/>
              </a:rPr>
              <a:t>Achieving Contractual obligations </a:t>
            </a:r>
            <a:endParaRPr lang="en-AU" sz="3200" dirty="0"/>
          </a:p>
        </p:txBody>
      </p:sp>
      <p:sp>
        <p:nvSpPr>
          <p:cNvPr id="20" name="Footer Placeholder 6">
            <a:extLst>
              <a:ext uri="{FF2B5EF4-FFF2-40B4-BE49-F238E27FC236}">
                <a16:creationId xmlns:a16="http://schemas.microsoft.com/office/drawing/2014/main" id="{77AC1A62-F374-C541-FAE9-500744BD63C7}"/>
              </a:ext>
            </a:extLst>
          </p:cNvPr>
          <p:cNvSpPr>
            <a:spLocks noGrp="1"/>
          </p:cNvSpPr>
          <p:nvPr>
            <p:ph type="ftr" sz="quarter" idx="11"/>
          </p:nvPr>
        </p:nvSpPr>
        <p:spPr>
          <a:xfrm>
            <a:off x="0" y="6621368"/>
            <a:ext cx="2586094" cy="229476"/>
          </a:xfrm>
        </p:spPr>
        <p:txBody>
          <a:bodyPr/>
          <a:lstStyle/>
          <a:p>
            <a:pPr algn="l" defTabSz="566928">
              <a:spcAft>
                <a:spcPts val="600"/>
              </a:spcAft>
            </a:pPr>
            <a:r>
              <a:rPr lang="en-GB" sz="744" kern="1200" dirty="0">
                <a:solidFill>
                  <a:schemeClr val="tx1"/>
                </a:solidFill>
                <a:latin typeface="+mn-lt"/>
                <a:ea typeface="+mn-ea"/>
                <a:cs typeface="+mn-cs"/>
              </a:rPr>
              <a:t>Capstone Project – Coal</a:t>
            </a:r>
            <a:endParaRPr lang="en-AU" dirty="0">
              <a:solidFill>
                <a:schemeClr val="tx1"/>
              </a:solidFill>
            </a:endParaRPr>
          </a:p>
        </p:txBody>
      </p:sp>
    </p:spTree>
    <p:extLst>
      <p:ext uri="{BB962C8B-B14F-4D97-AF65-F5344CB8AC3E}">
        <p14:creationId xmlns:p14="http://schemas.microsoft.com/office/powerpoint/2010/main" val="372550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27F55178-330D-1AAE-B67B-8F4AED4C9C66}"/>
              </a:ext>
            </a:extLst>
          </p:cNvPr>
          <p:cNvSpPr txBox="1">
            <a:spLocks noGrp="1"/>
          </p:cNvSpPr>
          <p:nvPr>
            <p:ph type="ctrTitle"/>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AU" sz="6000" b="1" kern="1200" dirty="0">
                <a:solidFill>
                  <a:schemeClr val="accent1"/>
                </a:solidFill>
                <a:latin typeface="+mj-lt"/>
                <a:ea typeface="+mn-ea"/>
                <a:cs typeface="+mn-cs"/>
              </a:defRPr>
            </a:lvl1pPr>
          </a:lstStyle>
          <a:p>
            <a:pPr>
              <a:lnSpc>
                <a:spcPct val="90000"/>
              </a:lnSpc>
            </a:pPr>
            <a:r>
              <a:rPr lang="en-US" sz="5000" kern="1200">
                <a:solidFill>
                  <a:schemeClr val="tx1"/>
                </a:solidFill>
                <a:latin typeface="+mj-lt"/>
                <a:ea typeface="+mj-ea"/>
                <a:cs typeface="+mj-cs"/>
              </a:rPr>
              <a:t>Data Science Aspects</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0DDEE452-40FF-C33A-F157-1377F9DEB876}"/>
              </a:ext>
            </a:extLst>
          </p:cNvPr>
          <p:cNvSpPr>
            <a:spLocks noGrp="1"/>
          </p:cNvSpPr>
          <p:nvPr>
            <p:ph type="sldNum" sz="quarter" idx="12"/>
          </p:nvPr>
        </p:nvSpPr>
        <p:spPr>
          <a:xfrm>
            <a:off x="9128858" y="4775511"/>
            <a:ext cx="1489370" cy="198238"/>
          </a:xfrm>
        </p:spPr>
        <p:txBody>
          <a:bodyPr/>
          <a:lstStyle/>
          <a:p>
            <a:pPr defTabSz="493776">
              <a:spcAft>
                <a:spcPts val="600"/>
              </a:spcAft>
            </a:pPr>
            <a:fld id="{E89CD4B7-0518-42A2-917F-F29DB22D7967}" type="slidenum">
              <a:rPr lang="en-AU" sz="648" kern="1200">
                <a:solidFill>
                  <a:schemeClr val="tx1">
                    <a:tint val="75000"/>
                  </a:schemeClr>
                </a:solidFill>
                <a:latin typeface="+mn-lt"/>
                <a:ea typeface="+mn-ea"/>
                <a:cs typeface="+mn-cs"/>
              </a:rPr>
              <a:pPr defTabSz="493776">
                <a:spcAft>
                  <a:spcPts val="600"/>
                </a:spcAft>
              </a:pPr>
              <a:t>9</a:t>
            </a:fld>
            <a:endParaRPr lang="en-AU"/>
          </a:p>
        </p:txBody>
      </p:sp>
      <p:sp>
        <p:nvSpPr>
          <p:cNvPr id="12" name="Rectangle 11">
            <a:extLst>
              <a:ext uri="{FF2B5EF4-FFF2-40B4-BE49-F238E27FC236}">
                <a16:creationId xmlns:a16="http://schemas.microsoft.com/office/drawing/2014/main" id="{24AE0289-96CD-4333-A582-5E5828FD29BA}"/>
              </a:ext>
            </a:extLst>
          </p:cNvPr>
          <p:cNvSpPr/>
          <p:nvPr/>
        </p:nvSpPr>
        <p:spPr>
          <a:xfrm>
            <a:off x="5438608" y="3681782"/>
            <a:ext cx="4660242" cy="200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TextBox 13">
            <a:extLst>
              <a:ext uri="{FF2B5EF4-FFF2-40B4-BE49-F238E27FC236}">
                <a16:creationId xmlns:a16="http://schemas.microsoft.com/office/drawing/2014/main" id="{875D4DB4-03FB-45B7-B296-875ECCFE487B}"/>
              </a:ext>
            </a:extLst>
          </p:cNvPr>
          <p:cNvSpPr txBox="1"/>
          <p:nvPr/>
        </p:nvSpPr>
        <p:spPr>
          <a:xfrm>
            <a:off x="9465974" y="2944213"/>
            <a:ext cx="727080" cy="391517"/>
          </a:xfrm>
          <a:prstGeom prst="rect">
            <a:avLst/>
          </a:prstGeom>
          <a:noFill/>
        </p:spPr>
        <p:txBody>
          <a:bodyPr wrap="square" rtlCol="0">
            <a:spAutoFit/>
          </a:bodyPr>
          <a:lstStyle/>
          <a:p>
            <a:pPr defTabSz="493776">
              <a:spcAft>
                <a:spcPts val="600"/>
              </a:spcAft>
            </a:pPr>
            <a:r>
              <a:rPr lang="en-AU" sz="972" kern="1200">
                <a:solidFill>
                  <a:schemeClr val="bg1"/>
                </a:solidFill>
                <a:latin typeface="+mn-lt"/>
                <a:ea typeface="+mn-ea"/>
                <a:cs typeface="+mn-cs"/>
              </a:rPr>
              <a:t>Model Evaluation</a:t>
            </a:r>
            <a:endParaRPr lang="en-AU">
              <a:solidFill>
                <a:schemeClr val="bg1"/>
              </a:solidFill>
            </a:endParaRPr>
          </a:p>
        </p:txBody>
      </p:sp>
      <p:sp>
        <p:nvSpPr>
          <p:cNvPr id="5" name="TextBox 4">
            <a:extLst>
              <a:ext uri="{FF2B5EF4-FFF2-40B4-BE49-F238E27FC236}">
                <a16:creationId xmlns:a16="http://schemas.microsoft.com/office/drawing/2014/main" id="{13173A17-C8D3-2DAB-B52A-DBCDE8A08F1D}"/>
              </a:ext>
            </a:extLst>
          </p:cNvPr>
          <p:cNvSpPr txBox="1"/>
          <p:nvPr/>
        </p:nvSpPr>
        <p:spPr>
          <a:xfrm>
            <a:off x="5249447" y="1180383"/>
            <a:ext cx="5765237" cy="4865434"/>
          </a:xfrm>
          <a:prstGeom prst="rect">
            <a:avLst/>
          </a:prstGeom>
          <a:noFill/>
        </p:spPr>
        <p:txBody>
          <a:bodyPr wrap="square">
            <a:spAutoFit/>
          </a:bodyPr>
          <a:lstStyle/>
          <a:p>
            <a:pPr defTabSz="493776"/>
            <a:endParaRPr lang="en-AU" dirty="0"/>
          </a:p>
          <a:p>
            <a:pPr defTabSz="493776"/>
            <a:endParaRPr lang="en-AU" dirty="0"/>
          </a:p>
          <a:p>
            <a:pPr defTabSz="566928">
              <a:spcAft>
                <a:spcPts val="496"/>
              </a:spcAft>
            </a:pPr>
            <a:r>
              <a:rPr lang="en-AU" b="1" dirty="0"/>
              <a:t>Data question: </a:t>
            </a:r>
            <a:r>
              <a:rPr lang="en-AU" dirty="0"/>
              <a:t>Can I use the Measurements While Drilling (MWD) data to determine if the rock being drilled through is coal or not coal? </a:t>
            </a:r>
          </a:p>
          <a:p>
            <a:pPr defTabSz="493776"/>
            <a:endParaRPr lang="en-AU" dirty="0"/>
          </a:p>
          <a:p>
            <a:pPr defTabSz="493776"/>
            <a:r>
              <a:rPr lang="en-AU" b="1" dirty="0"/>
              <a:t>Data required: </a:t>
            </a:r>
            <a:r>
              <a:rPr lang="en-AU" dirty="0"/>
              <a:t>MWD data </a:t>
            </a:r>
          </a:p>
          <a:p>
            <a:pPr defTabSz="493776"/>
            <a:endParaRPr lang="en-AU" dirty="0"/>
          </a:p>
          <a:p>
            <a:pPr defTabSz="493776"/>
            <a:r>
              <a:rPr lang="en-AU" b="1" dirty="0"/>
              <a:t>Data sourced: </a:t>
            </a:r>
            <a:r>
              <a:rPr lang="en-AU" dirty="0"/>
              <a:t>Deidentified data from unknown mining company</a:t>
            </a:r>
          </a:p>
          <a:p>
            <a:pPr defTabSz="493776"/>
            <a:endParaRPr lang="en-AU" dirty="0"/>
          </a:p>
          <a:p>
            <a:pPr defTabSz="493776"/>
            <a:r>
              <a:rPr lang="en-AU" b="1" dirty="0"/>
              <a:t>How is the data generated? </a:t>
            </a:r>
            <a:r>
              <a:rPr lang="en-AU" dirty="0"/>
              <a:t>While drilling, data about the type of rock being drilled through is captured</a:t>
            </a:r>
          </a:p>
          <a:p>
            <a:pPr defTabSz="493776"/>
            <a:endParaRPr lang="en-AU" dirty="0"/>
          </a:p>
          <a:p>
            <a:pPr defTabSz="493776"/>
            <a:r>
              <a:rPr lang="en-AU" b="1" dirty="0"/>
              <a:t>How it can be sourced in the future?  </a:t>
            </a:r>
            <a:r>
              <a:rPr lang="en-AU" dirty="0"/>
              <a:t>Working directly with coal mining companies to develop something that can benefit both parties </a:t>
            </a:r>
          </a:p>
        </p:txBody>
      </p:sp>
      <p:sp>
        <p:nvSpPr>
          <p:cNvPr id="11" name="Footer Placeholder 6">
            <a:extLst>
              <a:ext uri="{FF2B5EF4-FFF2-40B4-BE49-F238E27FC236}">
                <a16:creationId xmlns:a16="http://schemas.microsoft.com/office/drawing/2014/main" id="{A52F9550-0F2E-2718-F592-B5D28DA359C7}"/>
              </a:ext>
            </a:extLst>
          </p:cNvPr>
          <p:cNvSpPr>
            <a:spLocks noGrp="1"/>
          </p:cNvSpPr>
          <p:nvPr>
            <p:ph type="ftr" sz="quarter" idx="11"/>
          </p:nvPr>
        </p:nvSpPr>
        <p:spPr>
          <a:xfrm>
            <a:off x="0" y="6659762"/>
            <a:ext cx="2234055" cy="198238"/>
          </a:xfrm>
        </p:spPr>
        <p:txBody>
          <a:bodyPr/>
          <a:lstStyle/>
          <a:p>
            <a:pPr algn="l" defTabSz="493776">
              <a:spcAft>
                <a:spcPts val="600"/>
              </a:spcAft>
            </a:pPr>
            <a:r>
              <a:rPr lang="en-GB" sz="648" kern="1200">
                <a:solidFill>
                  <a:schemeClr val="tx1"/>
                </a:solidFill>
                <a:latin typeface="+mn-lt"/>
                <a:ea typeface="+mn-ea"/>
                <a:cs typeface="+mn-cs"/>
              </a:rPr>
              <a:t>Capstone Project – Coal</a:t>
            </a:r>
            <a:endParaRPr lang="en-AU">
              <a:solidFill>
                <a:schemeClr val="tx1"/>
              </a:solidFill>
            </a:endParaRPr>
          </a:p>
        </p:txBody>
      </p:sp>
    </p:spTree>
    <p:extLst>
      <p:ext uri="{BB962C8B-B14F-4D97-AF65-F5344CB8AC3E}">
        <p14:creationId xmlns:p14="http://schemas.microsoft.com/office/powerpoint/2010/main" val="1528821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B054AA1D00DF46A2EFBA040D4E2B3E" ma:contentTypeVersion="5" ma:contentTypeDescription="Create a new document." ma:contentTypeScope="" ma:versionID="72c0835fa19a3c686d72838dc7af350c">
  <xsd:schema xmlns:xsd="http://www.w3.org/2001/XMLSchema" xmlns:xs="http://www.w3.org/2001/XMLSchema" xmlns:p="http://schemas.microsoft.com/office/2006/metadata/properties" xmlns:ns3="11173984-ab12-4c07-8a9a-2db233f27b7b" xmlns:ns4="9d651a1e-73ee-4b7a-9609-87bab14b4bbd" targetNamespace="http://schemas.microsoft.com/office/2006/metadata/properties" ma:root="true" ma:fieldsID="f05b3b668f07c55844ff36626ac2d371" ns3:_="" ns4:_="">
    <xsd:import namespace="11173984-ab12-4c07-8a9a-2db233f27b7b"/>
    <xsd:import namespace="9d651a1e-73ee-4b7a-9609-87bab14b4b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73984-ab12-4c07-8a9a-2db233f27b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651a1e-73ee-4b7a-9609-87bab14b4b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9D8BA8-05A9-4804-ACCA-5702EA7DD695}">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www.w3.org/XML/1998/namespace"/>
    <ds:schemaRef ds:uri="http://schemas.microsoft.com/office/infopath/2007/PartnerControls"/>
    <ds:schemaRef ds:uri="9d651a1e-73ee-4b7a-9609-87bab14b4bbd"/>
    <ds:schemaRef ds:uri="11173984-ab12-4c07-8a9a-2db233f27b7b"/>
    <ds:schemaRef ds:uri="http://purl.org/dc/dcmitype/"/>
  </ds:schemaRefs>
</ds:datastoreItem>
</file>

<file path=customXml/itemProps2.xml><?xml version="1.0" encoding="utf-8"?>
<ds:datastoreItem xmlns:ds="http://schemas.openxmlformats.org/officeDocument/2006/customXml" ds:itemID="{DCBE8539-6F88-48A5-A5BB-C66C8B4E4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173984-ab12-4c07-8a9a-2db233f27b7b"/>
    <ds:schemaRef ds:uri="9d651a1e-73ee-4b7a-9609-87bab14b4b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EF666F-947A-4B23-9067-6F73A72CFC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26068</TotalTime>
  <Words>3179</Words>
  <Application>Microsoft Office PowerPoint</Application>
  <PresentationFormat>Widescreen</PresentationFormat>
  <Paragraphs>360</Paragraphs>
  <Slides>26</Slides>
  <Notes>18</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Google Sans</vt:lpstr>
      <vt:lpstr>Titillium Web</vt:lpstr>
      <vt:lpstr>Titillium Web SemiBold</vt:lpstr>
      <vt:lpstr>Office Theme</vt:lpstr>
      <vt:lpstr>Capstone Project: Searching for coal Leah Pettigrew, Data Scientist</vt:lpstr>
      <vt:lpstr>Agenda</vt:lpstr>
      <vt:lpstr>PowerPoint Presentation</vt:lpstr>
      <vt:lpstr>PowerPoint Presentation</vt:lpstr>
      <vt:lpstr>PowerPoint Presentation</vt:lpstr>
      <vt:lpstr>Business Context</vt:lpstr>
      <vt:lpstr>PowerPoint Presentation</vt:lpstr>
      <vt:lpstr>Business Aspects</vt:lpstr>
      <vt:lpstr>Data Science Aspects</vt:lpstr>
      <vt:lpstr>PowerPoint Presentation</vt:lpstr>
      <vt:lpstr>Data exploration, analysis and visualisation</vt:lpstr>
      <vt:lpstr>PowerPoint Presentation</vt:lpstr>
      <vt:lpstr>PowerPoint Presentation</vt:lpstr>
      <vt:lpstr>PowerPoint Presentation</vt:lpstr>
      <vt:lpstr>Machine models used and their evaluation metrics </vt:lpstr>
      <vt:lpstr>PowerPoint Presentation</vt:lpstr>
      <vt:lpstr>Summary, conclusions and next steps </vt:lpstr>
      <vt:lpstr>PowerPoint Presentation</vt:lpstr>
      <vt:lpstr>PowerPoint Presentation</vt:lpstr>
      <vt:lpstr>PowerPoint Presentation</vt:lpstr>
      <vt:lpstr>APPENDIX 2: MINI PROJECT 3 RESULTS</vt:lpstr>
      <vt:lpstr>Mini Project 3  - Model 1 – Logistic Regression</vt:lpstr>
      <vt:lpstr>Mini Project 3  - Model 1 – Logistic Regression</vt:lpstr>
      <vt:lpstr>Mini Project 3  - Model 2 – Naïve Bayes </vt:lpstr>
      <vt:lpstr>Mini Project 3  - Model 3 – Support Vector Machine</vt:lpstr>
      <vt:lpstr>Mini Project 3  - Initial Model Selection &amp;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QLD Health  Critical Supply Reserve Impact of Direct Purchasing</dc:title>
  <dc:creator>Leah Pettigrew</dc:creator>
  <cp:lastModifiedBy>Leah Pettigrew</cp:lastModifiedBy>
  <cp:revision>24</cp:revision>
  <dcterms:created xsi:type="dcterms:W3CDTF">2023-01-03T10:34:35Z</dcterms:created>
  <dcterms:modified xsi:type="dcterms:W3CDTF">2023-04-13T01:28:18Z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0x0101002BB054AA1D00DF46A2EFBA040D4E2B3E</vt:lpwstr>
  </property>
</Properties>
</file>