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303" r:id="rId3"/>
    <p:sldId id="302" r:id="rId4"/>
    <p:sldId id="301" r:id="rId5"/>
    <p:sldId id="304" r:id="rId6"/>
    <p:sldId id="306" r:id="rId7"/>
    <p:sldId id="305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9503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32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5" y="510609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307534" y="1862469"/>
            <a:ext cx="9275784" cy="132343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 </a:t>
            </a:r>
            <a:r>
              <a:rPr lang="en-US" altLang="zh-CN" sz="4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Illinois</a:t>
            </a:r>
            <a:r>
              <a:rPr lang="en-US" altLang="zh-CN" sz="40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have a better energy profile than California?</a:t>
            </a:r>
            <a:endParaRPr lang="zh-CN" altLang="en-US" sz="40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128"/>
          <p:cNvSpPr>
            <a:spLocks/>
          </p:cNvSpPr>
          <p:nvPr/>
        </p:nvSpPr>
        <p:spPr bwMode="auto">
          <a:xfrm>
            <a:off x="5945426" y="1569186"/>
            <a:ext cx="282294" cy="187316"/>
          </a:xfrm>
          <a:custGeom>
            <a:avLst/>
            <a:gdLst>
              <a:gd name="T0" fmla="*/ 305 w 321"/>
              <a:gd name="T1" fmla="*/ 12 h 213"/>
              <a:gd name="T2" fmla="*/ 163 w 321"/>
              <a:gd name="T3" fmla="*/ 97 h 213"/>
              <a:gd name="T4" fmla="*/ 21 w 321"/>
              <a:gd name="T5" fmla="*/ 12 h 213"/>
              <a:gd name="T6" fmla="*/ 21 w 321"/>
              <a:gd name="T7" fmla="*/ 12 h 213"/>
              <a:gd name="T8" fmla="*/ 19 w 321"/>
              <a:gd name="T9" fmla="*/ 12 h 213"/>
              <a:gd name="T10" fmla="*/ 0 w 321"/>
              <a:gd name="T11" fmla="*/ 0 h 213"/>
              <a:gd name="T12" fmla="*/ 0 w 321"/>
              <a:gd name="T13" fmla="*/ 213 h 213"/>
              <a:gd name="T14" fmla="*/ 321 w 321"/>
              <a:gd name="T15" fmla="*/ 213 h 213"/>
              <a:gd name="T16" fmla="*/ 321 w 321"/>
              <a:gd name="T17" fmla="*/ 3 h 213"/>
              <a:gd name="T18" fmla="*/ 305 w 321"/>
              <a:gd name="T19" fmla="*/ 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1" h="213">
                <a:moveTo>
                  <a:pt x="305" y="12"/>
                </a:moveTo>
                <a:lnTo>
                  <a:pt x="163" y="97"/>
                </a:lnTo>
                <a:lnTo>
                  <a:pt x="21" y="12"/>
                </a:lnTo>
                <a:lnTo>
                  <a:pt x="21" y="12"/>
                </a:lnTo>
                <a:lnTo>
                  <a:pt x="19" y="12"/>
                </a:lnTo>
                <a:lnTo>
                  <a:pt x="0" y="0"/>
                </a:lnTo>
                <a:lnTo>
                  <a:pt x="0" y="213"/>
                </a:lnTo>
                <a:lnTo>
                  <a:pt x="321" y="213"/>
                </a:lnTo>
                <a:lnTo>
                  <a:pt x="321" y="3"/>
                </a:lnTo>
                <a:lnTo>
                  <a:pt x="305" y="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73785" y="4844195"/>
            <a:ext cx="7225575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Jielu He</a:t>
            </a:r>
          </a:p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jieluh@uchicago.edu</a:t>
            </a:r>
            <a:endParaRPr lang="en-US" altLang="zh-CN" sz="2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April 14</a:t>
            </a:r>
            <a:endParaRPr lang="zh-CN" altLang="en-US" sz="2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3" y="4634619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30000">
        <p14:prism isContent="1"/>
      </p:transition>
    </mc:Choice>
    <mc:Fallback>
      <p:transition advTm="3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0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6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315492" y="3285780"/>
              <a:ext cx="6459457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EXPECTED RESULTS AND FUTURE STUDIES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046B608-CE38-BD49-A390-EE7963F9303B}"/>
              </a:ext>
            </a:extLst>
          </p:cNvPr>
          <p:cNvSpPr/>
          <p:nvPr/>
        </p:nvSpPr>
        <p:spPr>
          <a:xfrm>
            <a:off x="464449" y="2045567"/>
            <a:ext cx="10797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a typeface="SimSun" panose="02010600030101010101" pitchFamily="2" charset="-122"/>
                <a:cs typeface="Times New Roman" panose="02020603050405020304" pitchFamily="18" charset="0"/>
              </a:rPr>
              <a:t>Based on the energy transition theory, I will classify the variables to evaluate the energy profile and evolution. More specifically, I want to construct models to figure out the influential factors of renewable energy usage, estimate the energy utilization and finally predict the future optimal energy profile for different states.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2F6D60-C90D-3E41-863A-57C036D58842}"/>
              </a:ext>
            </a:extLst>
          </p:cNvPr>
          <p:cNvSpPr/>
          <p:nvPr/>
        </p:nvSpPr>
        <p:spPr>
          <a:xfrm>
            <a:off x="464448" y="4350420"/>
            <a:ext cx="10797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a typeface="SimSun" panose="02010600030101010101" pitchFamily="2" charset="-122"/>
                <a:cs typeface="Times New Roman" panose="02020603050405020304" pitchFamily="18" charset="0"/>
              </a:rPr>
              <a:t>My future work will focus on taking other elements like topography and history events into consideration so that I can provide more pragmatic and realistic recommendations to state governments.</a:t>
            </a:r>
          </a:p>
        </p:txBody>
      </p:sp>
    </p:spTree>
    <p:extLst>
      <p:ext uri="{BB962C8B-B14F-4D97-AF65-F5344CB8AC3E}">
        <p14:creationId xmlns:p14="http://schemas.microsoft.com/office/powerpoint/2010/main" val="292612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0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941640" y="3303059"/>
              <a:ext cx="2135517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MOTIVATION</a:t>
              </a:r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4A9367-9A30-4B43-836D-B0EBDE58F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/>
          <a:stretch/>
        </p:blipFill>
        <p:spPr>
          <a:xfrm>
            <a:off x="3168620" y="1515641"/>
            <a:ext cx="6323886" cy="52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0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0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941640" y="3303059"/>
              <a:ext cx="2135517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MOTIVATION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B3C8135-44E7-7C45-895A-D8EEAB09A153}"/>
              </a:ext>
            </a:extLst>
          </p:cNvPr>
          <p:cNvSpPr/>
          <p:nvPr/>
        </p:nvSpPr>
        <p:spPr>
          <a:xfrm>
            <a:off x="1101447" y="2297227"/>
            <a:ext cx="9851475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a typeface="SimSun" panose="02010600030101010101" pitchFamily="2" charset="-122"/>
                <a:cs typeface="Times New Roman" panose="02020603050405020304" pitchFamily="18" charset="0"/>
              </a:rPr>
              <a:t>Energy is on a journey of important change. Inspired by the interstate cooperation between states, the renewable energy industry in the U.S. is riding some strong tailwinds that will likely promote longer-term growth. </a:t>
            </a: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kern="1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a typeface="SimSun" panose="02010600030101010101" pitchFamily="2" charset="-122"/>
                <a:cs typeface="Times New Roman" panose="02020603050405020304" pitchFamily="18" charset="0"/>
              </a:rPr>
              <a:t>However, according to the information compiled by Looking Ahead: The 50 Global Trends That Matter, the majority of the planet’s electricity needs will still be fueled by coal and natural gas in 2040. </a:t>
            </a:r>
          </a:p>
        </p:txBody>
      </p:sp>
    </p:spTree>
    <p:extLst>
      <p:ext uri="{BB962C8B-B14F-4D97-AF65-F5344CB8AC3E}">
        <p14:creationId xmlns:p14="http://schemas.microsoft.com/office/powerpoint/2010/main" val="257247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0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286716" y="3303059"/>
              <a:ext cx="3445363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RESEARCH QUESTION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046B608-CE38-BD49-A390-EE7963F9303B}"/>
              </a:ext>
            </a:extLst>
          </p:cNvPr>
          <p:cNvSpPr/>
          <p:nvPr/>
        </p:nvSpPr>
        <p:spPr>
          <a:xfrm>
            <a:off x="958852" y="2418472"/>
            <a:ext cx="102742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 we quantify and compare the overall energy profiles in different states?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How to achieve a better energy profile in the future?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This study builds an Energy Profile Evaluation Model in light of Energy Transition Theory and creates a rule for the target decision on renewable energy usage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44558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0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035351" y="3303059"/>
              <a:ext cx="1948094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LITERATURE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046B608-CE38-BD49-A390-EE7963F9303B}"/>
              </a:ext>
            </a:extLst>
          </p:cNvPr>
          <p:cNvSpPr/>
          <p:nvPr/>
        </p:nvSpPr>
        <p:spPr>
          <a:xfrm>
            <a:off x="958852" y="2418472"/>
            <a:ext cx="102742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[1]	</a:t>
            </a:r>
            <a:r>
              <a:rPr lang="en-US" altLang="zh-CN" sz="2400" dirty="0" err="1"/>
              <a:t>Smil</a:t>
            </a:r>
            <a:r>
              <a:rPr lang="en-US" altLang="zh-CN" sz="2400" dirty="0"/>
              <a:t>, Vaclav. 2010. Energy Transitions. History, Requirements, Prospects. Praeger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[2]	</a:t>
            </a:r>
            <a:r>
              <a:rPr lang="en-US" altLang="zh-CN" sz="2400" dirty="0" err="1"/>
              <a:t>Grübler</a:t>
            </a:r>
            <a:r>
              <a:rPr lang="en-US" altLang="zh-CN" sz="2400" dirty="0"/>
              <a:t>, A. 1991. "Diffusion: Long-term patterns and discontinuities". Technological Forecasting and Social Change. 39 (1–2): 159–180.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[3]	</a:t>
            </a:r>
            <a:r>
              <a:rPr lang="en-US" altLang="zh-CN" sz="2400" dirty="0" err="1"/>
              <a:t>Grübler</a:t>
            </a:r>
            <a:r>
              <a:rPr lang="en-US" altLang="zh-CN" sz="2400" dirty="0"/>
              <a:t>, A; Wilson, C.; </a:t>
            </a:r>
            <a:r>
              <a:rPr lang="en-US" altLang="zh-CN" sz="2400" dirty="0" err="1"/>
              <a:t>Nemet</a:t>
            </a:r>
            <a:r>
              <a:rPr lang="en-US" altLang="zh-CN" sz="2400" dirty="0"/>
              <a:t>, G. 2016. "Apples, oranges, and consistent comparisons of the temporal dynamics of energy transitions". Energy Research &amp; Social Science. 22 (12): 18–25.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[4]	Christopher F. Jones 2016 : Energy Transitions in the United States - Worker opportunities past, present, and future</a:t>
            </a:r>
          </a:p>
        </p:txBody>
      </p:sp>
    </p:spTree>
    <p:extLst>
      <p:ext uri="{BB962C8B-B14F-4D97-AF65-F5344CB8AC3E}">
        <p14:creationId xmlns:p14="http://schemas.microsoft.com/office/powerpoint/2010/main" val="51044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0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522599" y="3303059"/>
              <a:ext cx="973597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DATA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ED1193-343E-F242-AEB6-4B7C95F9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40984"/>
              </p:ext>
            </p:extLst>
          </p:nvPr>
        </p:nvGraphicFramePr>
        <p:xfrm>
          <a:off x="1192696" y="1707689"/>
          <a:ext cx="10414587" cy="4898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1529">
                  <a:extLst>
                    <a:ext uri="{9D8B030D-6E8A-4147-A177-3AD203B41FA5}">
                      <a16:colId xmlns:a16="http://schemas.microsoft.com/office/drawing/2014/main" val="718120099"/>
                    </a:ext>
                  </a:extLst>
                </a:gridCol>
                <a:gridCol w="3471529">
                  <a:extLst>
                    <a:ext uri="{9D8B030D-6E8A-4147-A177-3AD203B41FA5}">
                      <a16:colId xmlns:a16="http://schemas.microsoft.com/office/drawing/2014/main" val="3382265590"/>
                    </a:ext>
                  </a:extLst>
                </a:gridCol>
                <a:gridCol w="3471529">
                  <a:extLst>
                    <a:ext uri="{9D8B030D-6E8A-4147-A177-3AD203B41FA5}">
                      <a16:colId xmlns:a16="http://schemas.microsoft.com/office/drawing/2014/main" val="2561419115"/>
                    </a:ext>
                  </a:extLst>
                </a:gridCol>
              </a:tblGrid>
              <a:tr h="316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MSN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Description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74001598"/>
                  </a:ext>
                </a:extLst>
              </a:tr>
              <a:tr h="31693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Expenditure per capita  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GDPRX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Real gross domestic product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1027767215"/>
                  </a:ext>
                </a:extLst>
              </a:tr>
              <a:tr h="316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TPOPP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Resident population including Armed Forces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3780107546"/>
                  </a:ext>
                </a:extLst>
              </a:tr>
              <a:tr h="16259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Resources endowment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CLPRB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Coal production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559440209"/>
                  </a:ext>
                </a:extLst>
              </a:tr>
              <a:tr h="339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PAPRB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Crude oil production (including lease condensate)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2800810111"/>
                  </a:ext>
                </a:extLst>
              </a:tr>
              <a:tr h="162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NGMPB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Natural gas marketed production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2329754993"/>
                  </a:ext>
                </a:extLst>
              </a:tr>
              <a:tr h="162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NUETB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Electricity produced from nuclear power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3943788005"/>
                  </a:ext>
                </a:extLst>
              </a:tr>
              <a:tr h="339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ROPRB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Renewable energy production, other than fuel ethanol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1485120181"/>
                  </a:ext>
                </a:extLst>
              </a:tr>
              <a:tr h="31693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Geography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TEMP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Temperature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3253828902"/>
                  </a:ext>
                </a:extLst>
              </a:tr>
              <a:tr h="316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PPT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Precipitation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3013251238"/>
                  </a:ext>
                </a:extLst>
              </a:tr>
              <a:tr h="27883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Consumer preference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CLTCD 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Coal average price, all sectors.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1719405589"/>
                  </a:ext>
                </a:extLst>
              </a:tr>
              <a:tr h="4175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CLTCB</a:t>
                      </a: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Coal total consumption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619321242"/>
                  </a:ext>
                </a:extLst>
              </a:tr>
              <a:tr h="4175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NGTCD </a:t>
                      </a: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Natural gas average price, all sectors (including supplemental gaseous fuels)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1330781105"/>
                  </a:ext>
                </a:extLst>
              </a:tr>
              <a:tr h="4175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NGTCB</a:t>
                      </a: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Natural gas total consumption (including supplemental gaseous fuels)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1916861020"/>
                  </a:ext>
                </a:extLst>
              </a:tr>
              <a:tr h="162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PATCD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All petroleum products average price, all sectors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2858580628"/>
                  </a:ext>
                </a:extLst>
              </a:tr>
              <a:tr h="162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PATCP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All petroleum products total consumption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2700606879"/>
                  </a:ext>
                </a:extLst>
              </a:tr>
              <a:tr h="291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>
                          <a:effectLst/>
                        </a:rPr>
                        <a:t>ESTCD</a:t>
                      </a:r>
                      <a:endParaRPr lang="en-US" sz="900" kern="10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" dirty="0">
                          <a:effectLst/>
                        </a:rPr>
                        <a:t>Electricity average price, all sectors.</a:t>
                      </a:r>
                      <a:endParaRPr lang="en-US" sz="900" kern="100" dirty="0">
                        <a:effectLst/>
                        <a:latin typeface="Palatino Linotype" panose="0204050205050503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503" marR="55503" marT="0" marB="0" anchor="ctr"/>
                </a:tc>
                <a:extLst>
                  <a:ext uri="{0D108BD9-81ED-4DB2-BD59-A6C34878D82A}">
                    <a16:rowId xmlns:a16="http://schemas.microsoft.com/office/drawing/2014/main" val="409910913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CC8332-A681-0445-9079-6265F0393CBC}"/>
              </a:ext>
            </a:extLst>
          </p:cNvPr>
          <p:cNvSpPr/>
          <p:nvPr/>
        </p:nvSpPr>
        <p:spPr>
          <a:xfrm>
            <a:off x="5006912" y="1260322"/>
            <a:ext cx="3132331" cy="447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 </a:t>
            </a:r>
            <a:r>
              <a:rPr lang="x-none" sz="2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Influential indictors</a:t>
            </a:r>
            <a:endParaRPr lang="en-US" sz="2000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7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0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522599" y="3303059"/>
              <a:ext cx="973597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DATA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046B608-CE38-BD49-A390-EE7963F9303B}"/>
              </a:ext>
            </a:extLst>
          </p:cNvPr>
          <p:cNvSpPr/>
          <p:nvPr/>
        </p:nvSpPr>
        <p:spPr>
          <a:xfrm>
            <a:off x="1025435" y="3429000"/>
            <a:ext cx="4001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https://</a:t>
            </a:r>
            <a:r>
              <a:rPr lang="en-US" altLang="zh-CN" sz="2400" dirty="0" err="1"/>
              <a:t>www.eia.gov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AF523-D815-0F4B-BF89-B91AE6F68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"/>
          <a:stretch/>
        </p:blipFill>
        <p:spPr>
          <a:xfrm>
            <a:off x="5305678" y="1926590"/>
            <a:ext cx="6159972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0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142529" y="3303059"/>
              <a:ext cx="1733740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METHODS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046B608-CE38-BD49-A390-EE7963F9303B}"/>
              </a:ext>
            </a:extLst>
          </p:cNvPr>
          <p:cNvSpPr/>
          <p:nvPr/>
        </p:nvSpPr>
        <p:spPr>
          <a:xfrm>
            <a:off x="464449" y="1286880"/>
            <a:ext cx="400176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Modified TOPSIS method</a:t>
            </a:r>
            <a:endParaRPr lang="en-US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B28820-2CBD-8544-A2F6-0EB2F1982DB7}"/>
                  </a:ext>
                </a:extLst>
              </p:cNvPr>
              <p:cNvSpPr/>
              <p:nvPr/>
            </p:nvSpPr>
            <p:spPr>
              <a:xfrm>
                <a:off x="-21103" y="1707689"/>
                <a:ext cx="11727547" cy="5081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sz="2000" b="1" kern="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Step1.	</a:t>
                </a:r>
                <a:r>
                  <a:rPr lang="en-US" sz="2000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Introducing the concept of the positive and negative ideal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ij</m:t>
                        </m:r>
                      </m:sub>
                      <m:sup>
                        <m:r>
                          <a:rPr lang="en-US" sz="2000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0" kern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20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ij</m:t>
                        </m:r>
                      </m:sub>
                      <m:sup>
                        <m:r>
                          <a:rPr lang="en-US" sz="20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into the model.</a:t>
                </a:r>
                <a:endParaRPr lang="en-US" sz="2400" kern="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sz="2000" b="1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Step2.	</a:t>
                </a:r>
                <a:r>
                  <a:rPr lang="en-US" sz="2000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Normalizing the scores for each indicator with the following equation:</a:t>
                </a:r>
                <a:endParaRPr lang="en-US" sz="2400" kern="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               </m:t>
                      </m:r>
                      <m:sSub>
                        <m:sSubPr>
                          <m:ctrlP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 ker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 ker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/</m:t>
                      </m:r>
                      <m:sSup>
                        <m:sSupPr>
                          <m:ctrlP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 ker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i="1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2000" i="1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000" i="1" ker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                   (2)</m:t>
                      </m:r>
                    </m:oMath>
                  </m:oMathPara>
                </a14:m>
                <a:endParaRPr lang="en-US" sz="2400" kern="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sz="2000" b="1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Step3.</a:t>
                </a:r>
                <a:r>
                  <a:rPr lang="en-US" sz="2000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                </m:t>
                    </m:r>
                    <m:r>
                      <a:rPr lang="en-US" sz="2000" b="0" i="1" kern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   </m:t>
                    </m:r>
                    <m:sSubSup>
                      <m:sSubSupPr>
                        <m:ctrlPr>
                          <a:rPr lang="en-US" sz="20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sz="2000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 ker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000" i="1" ker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</m:sup>
                              <m:e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2000" i="1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j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 </m:t>
                                </m:r>
                                <m:sSub>
                                  <m:sSubPr>
                                    <m:ctrlPr>
                                      <a:rPr lang="en-US" sz="2000" i="1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ij</m:t>
                                    </m:r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000" i="1" ker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sSubSup>
                                  <m:sSubSupPr>
                                    <m:ctrlPr>
                                      <a:rPr lang="en-US" sz="2000" i="1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ij</m:t>
                                    </m:r>
                                  </m:sub>
                                  <m:sup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) ]</m:t>
                                </m:r>
                              </m:e>
                            </m:nary>
                          </m:e>
                          <m:sup>
                            <m:r>
                              <a:rPr lang="en-US" sz="2000" ker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                                     (3)</m:t>
                    </m:r>
                  </m:oMath>
                </a14:m>
                <a:endParaRPr lang="en-US" sz="2400" kern="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                                </m:t>
                          </m:r>
                          <m:r>
                            <m:rPr>
                              <m:sty m:val="p"/>
                            </m:rPr>
                            <a:rPr lang="en-US" sz="2000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ker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 ker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ker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j</m:t>
                                  </m:r>
                                  <m:r>
                                    <a:rPr lang="en-US" sz="2000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sup>
                                <m:e>
                                  <m:r>
                                    <a:rPr lang="en-US" sz="2000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sz="2000" i="1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en-US" sz="2000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000" i="1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kern="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Z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kern="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ij</m:t>
                                          </m:r>
                                        </m:sub>
                                      </m:sSub>
                                      <m:r>
                                        <a:rPr lang="en-US" sz="2000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2000" i="1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kern="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 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kern="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Z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kern="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ij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ker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]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sz="2000" ker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 ker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                  (4)</m:t>
                      </m:r>
                    </m:oMath>
                  </m:oMathPara>
                </a14:m>
                <a:endParaRPr lang="en-US" sz="2400" kern="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en-US" sz="2000" b="1" kern="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Step4.              </a:t>
                </a:r>
                <a:r>
                  <a:rPr lang="en-US" sz="2000" kern="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Computing relative closeness 𝐶_𝑖 and ranking the energy profiles. </a:t>
                </a:r>
                <a:endParaRPr lang="en-US" sz="2000" kern="1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B28820-2CBD-8544-A2F6-0EB2F1982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03" y="1707689"/>
                <a:ext cx="11727547" cy="5081519"/>
              </a:xfrm>
              <a:prstGeom prst="rect">
                <a:avLst/>
              </a:prstGeom>
              <a:blipFill>
                <a:blip r:embed="rId2"/>
                <a:stretch>
                  <a:fillRect b="-1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0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0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142529" y="3303059"/>
              <a:ext cx="1733740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METHODS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046B608-CE38-BD49-A390-EE7963F9303B}"/>
              </a:ext>
            </a:extLst>
          </p:cNvPr>
          <p:cNvSpPr/>
          <p:nvPr/>
        </p:nvSpPr>
        <p:spPr>
          <a:xfrm>
            <a:off x="464449" y="1389584"/>
            <a:ext cx="53887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Single-hidden Layer BP Neural Network</a:t>
            </a:r>
            <a:endParaRPr lang="en-US" altLang="zh-CN" sz="2400" b="1" dirty="0"/>
          </a:p>
        </p:txBody>
      </p:sp>
      <p:pic>
        <p:nvPicPr>
          <p:cNvPr id="14" name="图片 15">
            <a:extLst>
              <a:ext uri="{FF2B5EF4-FFF2-40B4-BE49-F238E27FC236}">
                <a16:creationId xmlns:a16="http://schemas.microsoft.com/office/drawing/2014/main" id="{A9120321-118E-0E4E-8A0B-4EF16FC5970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2"/>
          <a:stretch/>
        </p:blipFill>
        <p:spPr bwMode="auto">
          <a:xfrm>
            <a:off x="3158835" y="1926667"/>
            <a:ext cx="4790661" cy="45576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文本框 42">
            <a:extLst>
              <a:ext uri="{FF2B5EF4-FFF2-40B4-BE49-F238E27FC236}">
                <a16:creationId xmlns:a16="http://schemas.microsoft.com/office/drawing/2014/main" id="{49A76B65-F871-2640-8B38-BB66DA5790FB}"/>
              </a:ext>
            </a:extLst>
          </p:cNvPr>
          <p:cNvSpPr txBox="1"/>
          <p:nvPr/>
        </p:nvSpPr>
        <p:spPr>
          <a:xfrm>
            <a:off x="3616214" y="6256760"/>
            <a:ext cx="3858012" cy="215444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Fig </a:t>
            </a:r>
            <a:r>
              <a:rPr lang="en-US" sz="14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The Diagram of Layers</a:t>
            </a:r>
            <a:endParaRPr lang="en-US" sz="1400" kern="100" dirty="0">
              <a:effectLst/>
              <a:latin typeface="Calibri" panose="020F0502020204030204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0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prism isContent="1"/>
      </p:transition>
    </mc:Choice>
    <mc:Fallback>
      <p:transition spd="slow" advTm="30000">
        <p:fade/>
      </p:transition>
    </mc:Fallback>
  </mc:AlternateContent>
</p:sld>
</file>

<file path=ppt/theme/theme1.xml><?xml version="1.0" encoding="utf-8"?>
<a:theme xmlns:a="http://schemas.openxmlformats.org/drawingml/2006/main" name="清风素材 12sc.taobao.com;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2667</TotalTime>
  <Words>595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微软雅黑</vt:lpstr>
      <vt:lpstr>Segoe UI Semilight</vt:lpstr>
      <vt:lpstr>Arial</vt:lpstr>
      <vt:lpstr>Calibri</vt:lpstr>
      <vt:lpstr>Cambria</vt:lpstr>
      <vt:lpstr>Cambria Math</vt:lpstr>
      <vt:lpstr>Century Gothic</vt:lpstr>
      <vt:lpstr>Palatino Linotype</vt:lpstr>
      <vt:lpstr>Times New Roman</vt:lpstr>
      <vt:lpstr>清风素材 12sc.taobao.com;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清风素材</dc:creator>
  <cp:keywords>12sc.taobao.com</cp:keywords>
  <dc:description/>
  <cp:lastModifiedBy>Jielu He</cp:lastModifiedBy>
  <cp:revision>260</cp:revision>
  <dcterms:created xsi:type="dcterms:W3CDTF">2015-04-07T16:28:23Z</dcterms:created>
  <dcterms:modified xsi:type="dcterms:W3CDTF">2020-04-15T02:59:57Z</dcterms:modified>
  <cp:category>12sc.taobao.com</cp:category>
  <cp:contentStatus>12sc.taobao.com;</cp:contentStatus>
</cp:coreProperties>
</file>