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85" r:id="rId2"/>
    <p:sldMasterId id="2147483660" r:id="rId3"/>
    <p:sldMasterId id="2147483673" r:id="rId4"/>
  </p:sldMasterIdLst>
  <p:notesMasterIdLst>
    <p:notesMasterId r:id="rId21"/>
  </p:notesMasterIdLst>
  <p:sldIdLst>
    <p:sldId id="257" r:id="rId5"/>
    <p:sldId id="272" r:id="rId6"/>
    <p:sldId id="260" r:id="rId7"/>
    <p:sldId id="274" r:id="rId8"/>
    <p:sldId id="256" r:id="rId9"/>
    <p:sldId id="258" r:id="rId10"/>
    <p:sldId id="259" r:id="rId11"/>
    <p:sldId id="261" r:id="rId12"/>
    <p:sldId id="265" r:id="rId13"/>
    <p:sldId id="262" r:id="rId14"/>
    <p:sldId id="266" r:id="rId15"/>
    <p:sldId id="263" r:id="rId16"/>
    <p:sldId id="267" r:id="rId17"/>
    <p:sldId id="268" r:id="rId18"/>
    <p:sldId id="271" r:id="rId19"/>
    <p:sldId id="270" r:id="rId2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97" autoAdjust="0"/>
  </p:normalViewPr>
  <p:slideViewPr>
    <p:cSldViewPr>
      <p:cViewPr varScale="1">
        <p:scale>
          <a:sx n="83" d="100"/>
          <a:sy n="83" d="100"/>
        </p:scale>
        <p:origin x="-24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8524C-789C-4858-8946-F6749A4D1F73}" type="datetimeFigureOut">
              <a:rPr lang="vi-VN" smtClean="0"/>
              <a:t>14/10/2020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C25CC-FB07-4185-8561-3DFD47A87278}" type="slidenum">
              <a:rPr lang="vi-VN" smtClean="0"/>
              <a:t>‹#›</a:t>
            </a:fld>
            <a:endParaRPr lang="vi-VN"/>
          </a:p>
        </p:txBody>
      </p:sp>
    </p:spTree>
    <p:extLst>
      <p:ext uri="{BB962C8B-B14F-4D97-AF65-F5344CB8AC3E}">
        <p14:creationId xmlns:p14="http://schemas.microsoft.com/office/powerpoint/2010/main" val="28647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Khi</a:t>
            </a:r>
            <a:r>
              <a:rPr lang="vi-VN" baseline="0" dirty="0" smtClean="0"/>
              <a:t> </a:t>
            </a:r>
            <a:r>
              <a:rPr lang="vi-VN" dirty="0" smtClean="0"/>
              <a:t>bạn lên trình duyệt browser gõ một địa chỉ ngay lập tức, trình duyệt sẽ dựa vào domain để gửi yêu cầu truy cập đến địa chỉ IP mà domain này đang trỏ tới. Lúc này, phía server sẽ phân tích yêu cầu và sẽ gửi luồng xử lý tới vị trí vị trí lưu trữ của mã nguồn PHP (hoặc mã nguồn bất kì).</a:t>
            </a:r>
          </a:p>
          <a:p>
            <a:r>
              <a:rPr lang="vi-VN" dirty="0" smtClean="0"/>
              <a:t>+ Nhiệm vụ của các mã nguồn là tiếp nhận yêu cầu, phân tích request đó và trả kết quả lại cho client.</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3</a:t>
            </a:fld>
            <a:endParaRPr lang="vi-VN"/>
          </a:p>
        </p:txBody>
      </p:sp>
    </p:spTree>
    <p:extLst>
      <p:ext uri="{BB962C8B-B14F-4D97-AF65-F5344CB8AC3E}">
        <p14:creationId xmlns:p14="http://schemas.microsoft.com/office/powerpoint/2010/main" val="3804555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gọi</a:t>
            </a:r>
            <a:r>
              <a:rPr lang="vi-VN" baseline="0" dirty="0" smtClean="0"/>
              <a:t> api check process, response trả về với thông tin sau:</a:t>
            </a:r>
          </a:p>
          <a:p>
            <a:r>
              <a:rPr lang="vi-VN" baseline="0" dirty="0" smtClean="0"/>
              <a:t>+ process vẫn còn đang chạy</a:t>
            </a:r>
          </a:p>
          <a:p>
            <a:r>
              <a:rPr lang="vi-VN" baseline="0" dirty="0" smtClean="0"/>
              <a:t>+ không cùng 1 user =&gt; không thể dừng tiến trình</a:t>
            </a:r>
          </a:p>
        </p:txBody>
      </p:sp>
      <p:sp>
        <p:nvSpPr>
          <p:cNvPr id="4" name="Slide Number Placeholder 3"/>
          <p:cNvSpPr>
            <a:spLocks noGrp="1"/>
          </p:cNvSpPr>
          <p:nvPr>
            <p:ph type="sldNum" sz="quarter" idx="10"/>
          </p:nvPr>
        </p:nvSpPr>
        <p:spPr/>
        <p:txBody>
          <a:bodyPr/>
          <a:lstStyle/>
          <a:p>
            <a:fld id="{B7DC25CC-FB07-4185-8561-3DFD47A87278}" type="slidenum">
              <a:rPr lang="vi-VN" smtClean="0"/>
              <a:t>12</a:t>
            </a:fld>
            <a:endParaRPr lang="vi-VN"/>
          </a:p>
        </p:txBody>
      </p:sp>
    </p:spTree>
    <p:extLst>
      <p:ext uri="{BB962C8B-B14F-4D97-AF65-F5344CB8AC3E}">
        <p14:creationId xmlns:p14="http://schemas.microsoft.com/office/powerpoint/2010/main" val="1484052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dừng</a:t>
            </a:r>
            <a:r>
              <a:rPr lang="vi-VN" baseline="0" dirty="0" smtClean="0"/>
              <a:t> tiến trình, để đảm bảo toàn vẹn dữ liệu, hệ thống sẽ chỉ dừng ở function chính, các function con bên trong vẫn chạy hết.</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13</a:t>
            </a:fld>
            <a:endParaRPr lang="vi-VN"/>
          </a:p>
        </p:txBody>
      </p:sp>
    </p:spTree>
    <p:extLst>
      <p:ext uri="{BB962C8B-B14F-4D97-AF65-F5344CB8AC3E}">
        <p14:creationId xmlns:p14="http://schemas.microsoft.com/office/powerpoint/2010/main" val="92535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kill, api dừng</a:t>
            </a:r>
            <a:r>
              <a:rPr lang="vi-VN" baseline="0" dirty="0" smtClean="0"/>
              <a:t> ngay lập tức, api kill sẽ tiến hành revert toàn bộ dữ liệu để đảm bảo toàn vẹn data.</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14</a:t>
            </a:fld>
            <a:endParaRPr lang="vi-VN"/>
          </a:p>
        </p:txBody>
      </p:sp>
    </p:spTree>
    <p:extLst>
      <p:ext uri="{BB962C8B-B14F-4D97-AF65-F5344CB8AC3E}">
        <p14:creationId xmlns:p14="http://schemas.microsoft.com/office/powerpoint/2010/main" val="3039468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Lưu</a:t>
            </a:r>
            <a:r>
              <a:rPr lang="vi-VN" baseline="0" dirty="0" smtClean="0"/>
              <a:t> ý: khi kill khi upload file sẽ bao gồm 2 quá trình:</a:t>
            </a:r>
          </a:p>
          <a:p>
            <a:r>
              <a:rPr lang="vi-VN" baseline="0" dirty="0" smtClean="0"/>
              <a:t>+ quá trình file di chuyển từ browser lên server</a:t>
            </a:r>
          </a:p>
          <a:p>
            <a:r>
              <a:rPr lang="vi-VN" baseline="0" dirty="0" smtClean="0"/>
              <a:t>+ quá trình server tiếp nhận được request</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15</a:t>
            </a:fld>
            <a:endParaRPr lang="vi-VN"/>
          </a:p>
        </p:txBody>
      </p:sp>
    </p:spTree>
    <p:extLst>
      <p:ext uri="{BB962C8B-B14F-4D97-AF65-F5344CB8AC3E}">
        <p14:creationId xmlns:p14="http://schemas.microsoft.com/office/powerpoint/2010/main" val="234816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a:t>
            </a:r>
            <a:r>
              <a:rPr lang="vi-VN" sz="1200" b="0" i="0" kern="1200" dirty="0" smtClean="0">
                <a:solidFill>
                  <a:schemeClr val="tx1"/>
                </a:solidFill>
                <a:effectLst/>
                <a:latin typeface="+mn-lt"/>
                <a:ea typeface="+mn-ea"/>
                <a:cs typeface="+mn-cs"/>
              </a:rPr>
              <a:t>PHP không trực tiếp nhận các request từ trình duyệt, các web server (Nginx) sẽ chặn chúng</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a:t>
            </a:r>
            <a:r>
              <a:rPr lang="vi-VN" sz="1200" b="0" i="0" kern="1200" dirty="0" smtClean="0">
                <a:solidFill>
                  <a:schemeClr val="tx1"/>
                </a:solidFill>
                <a:effectLst/>
                <a:latin typeface="+mn-lt"/>
                <a:ea typeface="+mn-ea"/>
                <a:cs typeface="+mn-cs"/>
              </a:rPr>
              <a:t>Các web server biết cách kết nối tới các tiến trình PHP và gửi các dữ liệu tới chúng.</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a:t>
            </a:r>
            <a:r>
              <a:rPr lang="vi-VN" sz="1200" b="0" i="0" kern="1200" dirty="0" smtClean="0">
                <a:solidFill>
                  <a:schemeClr val="tx1"/>
                </a:solidFill>
                <a:effectLst/>
                <a:latin typeface="+mn-lt"/>
                <a:ea typeface="+mn-ea"/>
                <a:cs typeface="+mn-cs"/>
              </a:rPr>
              <a:t>Sau khi các tiến trình PHP xử lý xong chúng sẽ trả output về các web server, web server sẽ trả lại các client</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4</a:t>
            </a:fld>
            <a:endParaRPr lang="vi-VN"/>
          </a:p>
        </p:txBody>
      </p:sp>
    </p:spTree>
    <p:extLst>
      <p:ext uri="{BB962C8B-B14F-4D97-AF65-F5344CB8AC3E}">
        <p14:creationId xmlns:p14="http://schemas.microsoft.com/office/powerpoint/2010/main" val="380455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Tiến trình của Linux có các trạng thái: </a:t>
            </a:r>
          </a:p>
          <a:p>
            <a:r>
              <a:rPr lang="vi-VN" dirty="0" smtClean="0"/>
              <a:t>+ Đang chạy (running) : đây là lúc tiến trình chiếm quyền xử lý CPU dùng tính toán hay thực các công việc của mình. </a:t>
            </a:r>
          </a:p>
          <a:p>
            <a:r>
              <a:rPr lang="vi-VN" dirty="0" smtClean="0"/>
              <a:t>+ Chờ (waiting) : tiến trình bị </a:t>
            </a:r>
            <a:r>
              <a:rPr lang="vi-VN" dirty="0" smtClean="0"/>
              <a:t>HDH tước </a:t>
            </a:r>
            <a:r>
              <a:rPr lang="vi-VN" dirty="0" smtClean="0"/>
              <a:t>quyền xử lý CPU, và chờ đến lược cấp phát khác. </a:t>
            </a:r>
          </a:p>
          <a:p>
            <a:r>
              <a:rPr lang="vi-VN" dirty="0" smtClean="0"/>
              <a:t>+ Tạm dừng (suspend) : </a:t>
            </a:r>
            <a:r>
              <a:rPr lang="vi-VN" dirty="0" smtClean="0"/>
              <a:t>HDH tạm </a:t>
            </a:r>
            <a:r>
              <a:rPr lang="vi-VN" dirty="0" smtClean="0"/>
              <a:t>dừng tiến trình. Tiến trình được đưa vào trạng thái ngủ (sleep). Khi cần thiết và có nhu cầu, Hệ Điều Hành sẽ đánh thức (wake up) hay nạp lại mã lệnh của tiến trình vào bộ nhớ. Cấp phát tài nguyên CPU để tiến trình tiếp tục hoạt động.</a:t>
            </a:r>
          </a:p>
          <a:p>
            <a:r>
              <a:rPr lang="vi-VN" dirty="0" smtClean="0"/>
              <a:t>Nếu có hai người dùng: user1 và user2 cùng đăng nhập vào chạy chương trình grep đồng thời, thực tế, HDH sẽ quản lý và nạp mã của chương trình grep vào hai vùng nhớ khác nhau và gọi mỗi phân vùng như vậy là tiến trình. Hình sau cho thấy cách phân chia chương trình grep thành hai tiến trình cho hai người khác nhau sử dụng. </a:t>
            </a:r>
          </a:p>
          <a:p>
            <a:r>
              <a:rPr lang="vi-VN" dirty="0" smtClean="0"/>
              <a:t>Trong hình này, user1 chạy chương trình grep tìm chuỗi abc trong tập tin file1. user2 chạy chương trình grep và tìm chuỗi cde trong tập tin file 2.</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5</a:t>
            </a:fld>
            <a:endParaRPr lang="vi-VN"/>
          </a:p>
        </p:txBody>
      </p:sp>
    </p:spTree>
    <p:extLst>
      <p:ext uri="{BB962C8B-B14F-4D97-AF65-F5344CB8AC3E}">
        <p14:creationId xmlns:p14="http://schemas.microsoft.com/office/powerpoint/2010/main" val="278751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dirty="0" smtClean="0">
                <a:solidFill>
                  <a:schemeClr val="tx1"/>
                </a:solidFill>
                <a:effectLst/>
                <a:latin typeface="+mn-lt"/>
                <a:ea typeface="+mn-ea"/>
                <a:cs typeface="+mn-cs"/>
              </a:rPr>
              <a:t>PHP-FPM viết tắt của FastCGI Process Manager là chương trình có chức năng phiên dịch PHP khi chạy trang web cho web server.</a:t>
            </a:r>
          </a:p>
          <a:p>
            <a:r>
              <a:rPr lang="vi-VN" sz="1200" b="0" i="0" kern="1200" dirty="0" smtClean="0">
                <a:solidFill>
                  <a:schemeClr val="tx1"/>
                </a:solidFill>
                <a:effectLst/>
                <a:latin typeface="+mn-lt"/>
                <a:ea typeface="+mn-ea"/>
                <a:cs typeface="+mn-cs"/>
              </a:rPr>
              <a:t>Mỗi người màu xanh là các request từ NGINX. Ở trên mỗi</a:t>
            </a:r>
            <a:r>
              <a:rPr lang="vi-VN"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PHP-FPM worker giao dịch với mỗi request.</a:t>
            </a:r>
            <a:endParaRPr lang="vi-VN" sz="1200" b="1"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 pm = ondemand</a:t>
            </a:r>
            <a:r>
              <a:rPr lang="vi-VN" sz="1200" b="0" i="0" kern="1200" dirty="0" smtClean="0">
                <a:solidFill>
                  <a:schemeClr val="tx1"/>
                </a:solidFill>
                <a:effectLst/>
                <a:latin typeface="+mn-lt"/>
                <a:ea typeface="+mn-ea"/>
                <a:cs typeface="+mn-cs"/>
              </a:rPr>
              <a:t> Tên của nó đã giải thích ý nghĩa chính nó và đây là kiểu quản lý hiệu quả nhất - nó sẽ loại bỏ tất cả các PHP-FPM process chậm chạp, không hiệu quả để làm trống bộ nhớ và chỉ sản sinh lại chúng khi cần thiết.</a:t>
            </a:r>
            <a:r>
              <a:rPr lang="vi-VN" sz="1200" b="1" i="0" kern="1200" dirty="0" smtClean="0">
                <a:solidFill>
                  <a:schemeClr val="tx1"/>
                </a:solidFill>
                <a:effectLst/>
                <a:latin typeface="+mn-lt"/>
                <a:ea typeface="+mn-ea"/>
                <a:cs typeface="+mn-cs"/>
              </a:rPr>
              <a:t> Kiểu này tốt ít bộ nhớ nhất.</a:t>
            </a:r>
          </a:p>
          <a:p>
            <a:r>
              <a:rPr lang="vi-VN" sz="1200" b="1" i="0" kern="1200" dirty="0" smtClean="0">
                <a:solidFill>
                  <a:schemeClr val="tx1"/>
                </a:solidFill>
                <a:effectLst/>
                <a:latin typeface="+mn-lt"/>
                <a:ea typeface="+mn-ea"/>
                <a:cs typeface="+mn-cs"/>
              </a:rPr>
              <a:t>+ pm = static</a:t>
            </a:r>
            <a:r>
              <a:rPr lang="vi-VN" sz="1200" b="0" i="0" kern="1200" dirty="0" smtClean="0">
                <a:solidFill>
                  <a:schemeClr val="tx1"/>
                </a:solidFill>
                <a:effectLst/>
                <a:latin typeface="+mn-lt"/>
                <a:ea typeface="+mn-ea"/>
                <a:cs typeface="+mn-cs"/>
              </a:rPr>
              <a:t> fix cứng 1 số lượng process được duy trì. Điều này có một số lợi ích, chính là PHP-FPM không phải sản sinh lại processes mới khi cần. Nó rõ ràng là nhanh hơn để xử lý các requests nếu bạn đã có sẵn các child processes ở đó, không phải chậm chễ để sản sinh lại.</a:t>
            </a:r>
            <a:r>
              <a:rPr lang="vi-VN" sz="1200" b="0" i="0" kern="1200" baseline="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Kiểu này sử dụng nhiều bộ nhớ nhất</a:t>
            </a:r>
          </a:p>
          <a:p>
            <a:r>
              <a:rPr lang="vi-VN" sz="1200" b="1" i="0" kern="1200" dirty="0" smtClean="0">
                <a:solidFill>
                  <a:schemeClr val="tx1"/>
                </a:solidFill>
                <a:effectLst/>
                <a:latin typeface="+mn-lt"/>
                <a:ea typeface="+mn-ea"/>
                <a:cs typeface="+mn-cs"/>
              </a:rPr>
              <a:t>+ pm = dynamic</a:t>
            </a:r>
            <a:r>
              <a:rPr lang="vi-VN" sz="1200" b="0" i="0" kern="1200" dirty="0" smtClean="0">
                <a:solidFill>
                  <a:schemeClr val="tx1"/>
                </a:solidFill>
                <a:effectLst/>
                <a:latin typeface="+mn-lt"/>
                <a:ea typeface="+mn-ea"/>
                <a:cs typeface="+mn-cs"/>
              </a:rPr>
              <a:t> chia sẻ các hành xử tương tự như </a:t>
            </a:r>
            <a:r>
              <a:rPr lang="vi-VN" sz="1200" b="1" i="0" kern="1200" dirty="0" smtClean="0">
                <a:solidFill>
                  <a:schemeClr val="tx1"/>
                </a:solidFill>
                <a:effectLst/>
                <a:latin typeface="+mn-lt"/>
                <a:ea typeface="+mn-ea"/>
                <a:cs typeface="+mn-cs"/>
              </a:rPr>
              <a:t>static</a:t>
            </a:r>
            <a:r>
              <a:rPr lang="vi-VN" sz="1200" b="0" i="0" kern="1200" dirty="0" smtClean="0">
                <a:solidFill>
                  <a:schemeClr val="tx1"/>
                </a:solidFill>
                <a:effectLst/>
                <a:latin typeface="+mn-lt"/>
                <a:ea typeface="+mn-ea"/>
                <a:cs typeface="+mn-cs"/>
              </a:rPr>
              <a:t>, chỉ khác là bạn có thêm các thiết lập của </a:t>
            </a:r>
            <a:r>
              <a:rPr lang="vi-VN" sz="1200" b="1" i="0" kern="1200" dirty="0" smtClean="0">
                <a:solidFill>
                  <a:schemeClr val="tx1"/>
                </a:solidFill>
                <a:effectLst/>
                <a:latin typeface="+mn-lt"/>
                <a:ea typeface="+mn-ea"/>
                <a:cs typeface="+mn-cs"/>
              </a:rPr>
              <a:t>pm.min_spare_servers</a:t>
            </a:r>
            <a:r>
              <a:rPr lang="vi-VN" sz="1200" b="0" i="0" kern="1200" dirty="0" smtClean="0">
                <a:solidFill>
                  <a:schemeClr val="tx1"/>
                </a:solidFill>
                <a:effectLst/>
                <a:latin typeface="+mn-lt"/>
                <a:ea typeface="+mn-ea"/>
                <a:cs typeface="+mn-cs"/>
              </a:rPr>
              <a:t> và </a:t>
            </a:r>
            <a:r>
              <a:rPr lang="vi-VN" sz="1200" b="1" i="0" kern="1200" dirty="0" smtClean="0">
                <a:solidFill>
                  <a:schemeClr val="tx1"/>
                </a:solidFill>
                <a:effectLst/>
                <a:latin typeface="+mn-lt"/>
                <a:ea typeface="+mn-ea"/>
                <a:cs typeface="+mn-cs"/>
              </a:rPr>
              <a:t>pm.max_spare_servers</a:t>
            </a:r>
            <a:r>
              <a:rPr lang="vi-VN" sz="1200" b="0" i="0" kern="1200" dirty="0" smtClean="0">
                <a:solidFill>
                  <a:schemeClr val="tx1"/>
                </a:solidFill>
                <a:effectLst/>
                <a:latin typeface="+mn-lt"/>
                <a:ea typeface="+mn-ea"/>
                <a:cs typeface="+mn-cs"/>
              </a:rPr>
              <a:t>, trong đó có một số child processes được sản sinh từ khi khởi động và đợi các requests để xử lý.</a:t>
            </a:r>
            <a:r>
              <a:rPr lang="vi-VN" sz="1200" b="0" i="0" kern="1200" baseline="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Đây là sự cần bằng tốt giữa static và ondemand trong điều kiện sử dụng bộ nhớ</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6</a:t>
            </a:fld>
            <a:endParaRPr lang="vi-VN"/>
          </a:p>
        </p:txBody>
      </p:sp>
    </p:spTree>
    <p:extLst>
      <p:ext uri="{BB962C8B-B14F-4D97-AF65-F5344CB8AC3E}">
        <p14:creationId xmlns:p14="http://schemas.microsoft.com/office/powerpoint/2010/main" val="56053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Mỗi 1 process khi run sẽ chạy trên 1 cổng có pid.</a:t>
            </a:r>
          </a:p>
          <a:p>
            <a:r>
              <a:rPr lang="vi-VN" dirty="0" smtClean="0"/>
              <a:t>Khi api gọi, truyền tên api cần check, sẽ get được pid được lưu trước đó vd listName.pid</a:t>
            </a:r>
          </a:p>
          <a:p>
            <a:r>
              <a:rPr lang="vi-VN" dirty="0" smtClean="0"/>
              <a:t>Khi process kết thúc, 1 pid mới sẽ được khởi tạo thay thế.</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7</a:t>
            </a:fld>
            <a:endParaRPr lang="vi-VN"/>
          </a:p>
        </p:txBody>
      </p:sp>
    </p:spTree>
    <p:extLst>
      <p:ext uri="{BB962C8B-B14F-4D97-AF65-F5344CB8AC3E}">
        <p14:creationId xmlns:p14="http://schemas.microsoft.com/office/powerpoint/2010/main" val="350993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Ta có 2 phương pháp để tiến hành chạy ngầm 1 process</a:t>
            </a:r>
            <a:endParaRPr lang="en-US" dirty="0" smtClean="0"/>
          </a:p>
          <a:p>
            <a:r>
              <a:rPr lang="vi-VN" dirty="0" smtClean="0"/>
              <a:t>+ Dùng hàm exec</a:t>
            </a:r>
          </a:p>
          <a:p>
            <a:r>
              <a:rPr lang="vi-VN" dirty="0" smtClean="0"/>
              <a:t>Trước khi response về cho user, ta sẽ gọi đến function (batch) cần chạy, đồng thềm ở hàm đó sẽ import thêm đoạn code sau:</a:t>
            </a:r>
          </a:p>
          <a:p>
            <a:r>
              <a:rPr lang="vi-VN" dirty="0" smtClean="0"/>
              <a:t>&gt; /dev/null 2&gt;/dev/null &amp;</a:t>
            </a:r>
          </a:p>
          <a:p>
            <a:r>
              <a:rPr lang="vi-VN" dirty="0" smtClean="0"/>
              <a:t>Khi đó server sẽ tạo 1 flow pid mới để xử lý request trên.</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8</a:t>
            </a:fld>
            <a:endParaRPr lang="vi-VN"/>
          </a:p>
        </p:txBody>
      </p:sp>
    </p:spTree>
    <p:extLst>
      <p:ext uri="{BB962C8B-B14F-4D97-AF65-F5344CB8AC3E}">
        <p14:creationId xmlns:p14="http://schemas.microsoft.com/office/powerpoint/2010/main" val="131267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C2: Dùng function terminate trong middleware</a:t>
            </a:r>
          </a:p>
          <a:p>
            <a:r>
              <a:rPr lang="vi-VN" dirty="0" smtClean="0"/>
              <a:t>Hàm này có chức năng như sau: khi response đã được trả về cho user, request sẽ chạy vào hàm này, thực thi hết các action trong này thì mới kết thúc. </a:t>
            </a:r>
          </a:p>
          <a:p>
            <a:r>
              <a:rPr lang="vi-VN" dirty="0" smtClean="0"/>
              <a:t>Ở function này, ta có</a:t>
            </a:r>
            <a:r>
              <a:rPr lang="vi-VN" baseline="0" dirty="0" smtClean="0"/>
              <a:t> thể </a:t>
            </a:r>
          </a:p>
          <a:p>
            <a:r>
              <a:rPr lang="vi-VN" baseline="0" dirty="0" smtClean="0"/>
              <a:t>+ add action xử lý sau khi response.</a:t>
            </a:r>
          </a:p>
          <a:p>
            <a:r>
              <a:rPr lang="vi-VN" baseline="0" dirty="0" smtClean="0"/>
              <a:t>+ gọi </a:t>
            </a:r>
            <a:r>
              <a:rPr lang="vi-VN" dirty="0" smtClean="0"/>
              <a:t>execute đến cùng</a:t>
            </a:r>
            <a:r>
              <a:rPr lang="vi-VN" baseline="0" dirty="0" smtClean="0"/>
              <a:t> chính action này</a:t>
            </a:r>
            <a:r>
              <a:rPr lang="vi-VN" dirty="0" smtClean="0"/>
              <a:t>, với params và header được set như chính request này.</a:t>
            </a:r>
          </a:p>
          <a:p>
            <a:r>
              <a:rPr lang="vi-VN" dirty="0" smtClean="0"/>
              <a:t>Lưu ý: </a:t>
            </a:r>
          </a:p>
          <a:p>
            <a:r>
              <a:rPr lang="vi-VN" dirty="0" smtClean="0"/>
              <a:t>+ Đối với request có string, params lớn nên lưu vào file hơn là chuỗi string để tránh mất data</a:t>
            </a:r>
          </a:p>
          <a:p>
            <a:r>
              <a:rPr lang="vi-VN" dirty="0" smtClean="0"/>
              <a:t>+ Với request submit file, khi gọi 1 request mới, có thể dùng hàm UploadedFile để lấy data từ folder tmp được up lên từ function trước đó, tạo thành</a:t>
            </a:r>
          </a:p>
          <a:p>
            <a:r>
              <a:rPr lang="vi-VN" dirty="0" smtClean="0"/>
              <a:t>request chứa data như request thật.</a:t>
            </a:r>
          </a:p>
          <a:p>
            <a:r>
              <a:rPr lang="vi-VN" dirty="0" smtClean="0"/>
              <a:t>+ Nếu gọi chung api thì hàm terminate chỉ chạy 1 lần.</a:t>
            </a:r>
          </a:p>
          <a:p>
            <a:r>
              <a:rPr lang="vi-VN" dirty="0" smtClean="0"/>
              <a:t>Khi process kết thúc, có thể get status để check hàm đã chạy đúng hay chưa. Do process thứ hai này chạy trên server, user </a:t>
            </a:r>
          </a:p>
          <a:p>
            <a:r>
              <a:rPr lang="vi-VN" dirty="0" smtClean="0"/>
              <a:t>đã nhận response trước đó rồi, nên function exec không cần bỏ qua quá trình đợi.</a:t>
            </a:r>
          </a:p>
          <a:p>
            <a:r>
              <a:rPr lang="vi-VN" dirty="0" smtClean="0"/>
              <a:t>=&gt; Có thể gọi api để check tiến trình đã được kết thúc hay chưa.</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9</a:t>
            </a:fld>
            <a:endParaRPr lang="vi-VN"/>
          </a:p>
        </p:txBody>
      </p:sp>
    </p:spTree>
    <p:extLst>
      <p:ext uri="{BB962C8B-B14F-4D97-AF65-F5344CB8AC3E}">
        <p14:creationId xmlns:p14="http://schemas.microsoft.com/office/powerpoint/2010/main" val="365295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10</a:t>
            </a:fld>
            <a:endParaRPr lang="vi-VN"/>
          </a:p>
        </p:txBody>
      </p:sp>
    </p:spTree>
    <p:extLst>
      <p:ext uri="{BB962C8B-B14F-4D97-AF65-F5344CB8AC3E}">
        <p14:creationId xmlns:p14="http://schemas.microsoft.com/office/powerpoint/2010/main" val="1421346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1. Dùng posix_kill($pid, 15) để ngắt tiến trình ngay lập tức</a:t>
            </a:r>
          </a:p>
          <a:p>
            <a:r>
              <a:rPr lang="vi-VN" dirty="0" smtClean="0"/>
              <a:t>Để đảm bảo data không ảnh hưởng của quá trình kill, cần thực hiện biện pháp bảo vệ:</a:t>
            </a:r>
          </a:p>
          <a:p>
            <a:r>
              <a:rPr lang="vi-VN" dirty="0" smtClean="0"/>
              <a:t>+ Trước khi xử lý với file, backup lại các đường dẫn file sẽ thay đổi, không backup folder root để tối ưu performance</a:t>
            </a:r>
          </a:p>
          <a:p>
            <a:r>
              <a:rPr lang="vi-VN" dirty="0" smtClean="0"/>
              <a:t>+ Với data trong db, xử dụng transaction, khi function chạy đúng logic, hãy commit lại sau.</a:t>
            </a:r>
          </a:p>
          <a:p>
            <a:r>
              <a:rPr lang="vi-VN" dirty="0" smtClean="0"/>
              <a:t>2. Đọc file zip của function đó, thực hiện revert lại toàn bộ data để đảm bảo tính đúng đắn cho logic.</a:t>
            </a:r>
          </a:p>
          <a:p>
            <a:r>
              <a:rPr lang="vi-VN" dirty="0" smtClean="0"/>
              <a:t>3. Xóa file chứa pid để kết thúc tiến trình.</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11</a:t>
            </a:fld>
            <a:endParaRPr lang="vi-VN"/>
          </a:p>
        </p:txBody>
      </p:sp>
    </p:spTree>
    <p:extLst>
      <p:ext uri="{BB962C8B-B14F-4D97-AF65-F5344CB8AC3E}">
        <p14:creationId xmlns:p14="http://schemas.microsoft.com/office/powerpoint/2010/main" val="71482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8"/>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56234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3991257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1"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379758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8812157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8"/>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7056842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35769475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3"/>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8"/>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737936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6"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351141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7"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7"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490938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4767592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320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2600104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5"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3"/>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741771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10" y="5292730"/>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10"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10" y="5918205"/>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758813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4514230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1"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497667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602320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6"/>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7056842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35769475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1"/>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6"/>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737936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5"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3511419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6"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6"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49093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3"/>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8"/>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6535690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4767592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320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4"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1"/>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741771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09" y="5292728"/>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09"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09" y="5918203"/>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7588135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4514230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0"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49766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6023208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205430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039388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97404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6"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9954151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010897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C629AF2-F55D-4179-BF67-FB1AC8E48A57}" type="datetimeFigureOut">
              <a:rPr lang="vi-VN" smtClean="0"/>
              <a:t>14/10/2020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849402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C629AF2-F55D-4179-BF67-FB1AC8E48A57}" type="datetimeFigureOut">
              <a:rPr lang="vi-VN" smtClean="0"/>
              <a:t>14/10/2020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8360497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29AF2-F55D-4179-BF67-FB1AC8E48A57}" type="datetimeFigureOut">
              <a:rPr lang="vi-VN" smtClean="0"/>
              <a:t>14/10/2020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2762859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1468364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3306286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866478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46880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7"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7"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4540117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5220673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530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5"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3"/>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54930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10" y="5292730"/>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10"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10" y="5918205"/>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284381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1"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2" y="6564316"/>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8"/>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2"/>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709736" y="67817"/>
            <a:ext cx="2406161" cy="289821"/>
          </a:xfrm>
          <a:prstGeom prst="rect">
            <a:avLst/>
          </a:prstGeom>
        </p:spPr>
      </p:pic>
    </p:spTree>
    <p:extLst>
      <p:ext uri="{BB962C8B-B14F-4D97-AF65-F5344CB8AC3E}">
        <p14:creationId xmlns:p14="http://schemas.microsoft.com/office/powerpoint/2010/main" val="5507895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1"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2" y="6564316"/>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8"/>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2"/>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9736" y="67817"/>
            <a:ext cx="2406161" cy="289821"/>
          </a:xfrm>
          <a:prstGeom prst="rect">
            <a:avLst/>
          </a:prstGeom>
        </p:spPr>
      </p:pic>
    </p:spTree>
    <p:extLst>
      <p:ext uri="{BB962C8B-B14F-4D97-AF65-F5344CB8AC3E}">
        <p14:creationId xmlns:p14="http://schemas.microsoft.com/office/powerpoint/2010/main" val="33572026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0"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3" y="6564314"/>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6"/>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0"/>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9736" y="67815"/>
            <a:ext cx="2406161" cy="289821"/>
          </a:xfrm>
          <a:prstGeom prst="rect">
            <a:avLst/>
          </a:prstGeom>
        </p:spPr>
      </p:pic>
    </p:spTree>
    <p:extLst>
      <p:ext uri="{BB962C8B-B14F-4D97-AF65-F5344CB8AC3E}">
        <p14:creationId xmlns:p14="http://schemas.microsoft.com/office/powerpoint/2010/main" val="335720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29AF2-F55D-4179-BF67-FB1AC8E48A57}" type="datetimeFigureOut">
              <a:rPr lang="vi-VN" smtClean="0"/>
              <a:t>14/10/2020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EBF02-0496-4F13-95C2-B1A1AE22A567}" type="slidenum">
              <a:rPr lang="vi-VN" smtClean="0"/>
              <a:t>‹#›</a:t>
            </a:fld>
            <a:endParaRPr lang="vi-VN"/>
          </a:p>
        </p:txBody>
      </p:sp>
    </p:spTree>
    <p:extLst>
      <p:ext uri="{BB962C8B-B14F-4D97-AF65-F5344CB8AC3E}">
        <p14:creationId xmlns:p14="http://schemas.microsoft.com/office/powerpoint/2010/main" val="3046282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err="1" smtClean="0"/>
              <a:t>Quản</a:t>
            </a:r>
            <a:r>
              <a:rPr lang="en-US" dirty="0" smtClean="0"/>
              <a:t> </a:t>
            </a:r>
            <a:r>
              <a:rPr lang="en-US" dirty="0" err="1" smtClean="0"/>
              <a:t>lý</a:t>
            </a:r>
            <a:r>
              <a:rPr lang="en-US" dirty="0" smtClean="0"/>
              <a:t> </a:t>
            </a:r>
            <a:r>
              <a:rPr lang="en-US" dirty="0" err="1" smtClean="0"/>
              <a:t>tiến</a:t>
            </a:r>
            <a:r>
              <a:rPr lang="en-US" dirty="0" smtClean="0"/>
              <a:t> </a:t>
            </a:r>
            <a:r>
              <a:rPr lang="en-US" dirty="0" err="1" smtClean="0"/>
              <a:t>trình</a:t>
            </a:r>
            <a:endParaRPr lang="vi-VN" dirty="0"/>
          </a:p>
        </p:txBody>
      </p:sp>
      <p:sp>
        <p:nvSpPr>
          <p:cNvPr id="9" name="Subtitle 8"/>
          <p:cNvSpPr>
            <a:spLocks noGrp="1"/>
          </p:cNvSpPr>
          <p:nvPr>
            <p:ph type="subTitle" idx="1"/>
          </p:nvPr>
        </p:nvSpPr>
        <p:spPr/>
        <p:txBody>
          <a:bodyPr/>
          <a:lstStyle/>
          <a:p>
            <a:endParaRPr lang="vi-VN"/>
          </a:p>
        </p:txBody>
      </p:sp>
      <p:sp>
        <p:nvSpPr>
          <p:cNvPr id="4" name="Rectangle 3"/>
          <p:cNvSpPr/>
          <p:nvPr/>
        </p:nvSpPr>
        <p:spPr>
          <a:xfrm>
            <a:off x="1295400" y="5181600"/>
            <a:ext cx="7239000" cy="584775"/>
          </a:xfrm>
          <a:prstGeom prst="rect">
            <a:avLst/>
          </a:prstGeom>
        </p:spPr>
        <p:txBody>
          <a:bodyPr wrap="square">
            <a:spAutoFit/>
          </a:bodyPr>
          <a:lstStyle/>
          <a:p>
            <a:r>
              <a:rPr lang="vi-VN" sz="3200" dirty="0" smtClean="0"/>
              <a:t>Trình bày: PhpTeam - ThànhHM</a:t>
            </a:r>
            <a:endParaRPr lang="vi-VN" sz="3200" dirty="0"/>
          </a:p>
        </p:txBody>
      </p:sp>
      <p:pic>
        <p:nvPicPr>
          <p:cNvPr id="9218" name="Picture 2" descr="Zabbix] Giám sát process trong hệ điều hành Linux - Trang tin tức từ  Cloud365 - Nhân Hò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8274"/>
            <a:ext cx="6172200" cy="36004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85800" y="457200"/>
            <a:ext cx="7239000" cy="584775"/>
          </a:xfrm>
          <a:prstGeom prst="rect">
            <a:avLst/>
          </a:prstGeom>
        </p:spPr>
        <p:txBody>
          <a:bodyPr wrap="square">
            <a:spAutoFit/>
          </a:bodyPr>
          <a:lstStyle/>
          <a:p>
            <a:r>
              <a:rPr lang="vi-VN" sz="3200" dirty="0" smtClean="0"/>
              <a:t>		Quản lý tiến trình</a:t>
            </a:r>
            <a:endParaRPr lang="vi-VN" sz="3200" dirty="0"/>
          </a:p>
        </p:txBody>
      </p:sp>
    </p:spTree>
    <p:extLst>
      <p:ext uri="{BB962C8B-B14F-4D97-AF65-F5344CB8AC3E}">
        <p14:creationId xmlns:p14="http://schemas.microsoft.com/office/powerpoint/2010/main" val="308252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Jido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373091"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6" name="TextBox 5"/>
          <p:cNvSpPr txBox="1"/>
          <p:nvPr/>
        </p:nvSpPr>
        <p:spPr>
          <a:xfrm>
            <a:off x="1142999" y="914400"/>
            <a:ext cx="1991251" cy="369332"/>
          </a:xfrm>
          <a:prstGeom prst="rect">
            <a:avLst/>
          </a:prstGeom>
          <a:noFill/>
        </p:spPr>
        <p:txBody>
          <a:bodyPr wrap="none" rtlCol="0">
            <a:spAutoFit/>
          </a:bodyPr>
          <a:lstStyle/>
          <a:p>
            <a:r>
              <a:rPr lang="en-US" dirty="0" smtClean="0"/>
              <a:t>c.    </a:t>
            </a:r>
            <a:r>
              <a:rPr lang="en-US" dirty="0" err="1" smtClean="0"/>
              <a:t>Dừng</a:t>
            </a:r>
            <a:r>
              <a:rPr lang="en-US" dirty="0" smtClean="0"/>
              <a:t> </a:t>
            </a:r>
            <a:r>
              <a:rPr lang="en-US" dirty="0" err="1" smtClean="0"/>
              <a:t>tiến</a:t>
            </a:r>
            <a:r>
              <a:rPr lang="en-US" dirty="0" smtClean="0"/>
              <a:t> </a:t>
            </a:r>
            <a:r>
              <a:rPr lang="en-US" dirty="0" err="1" smtClean="0"/>
              <a:t>trình</a:t>
            </a:r>
            <a:endParaRPr lang="en-US" dirty="0"/>
          </a:p>
        </p:txBody>
      </p:sp>
      <p:sp>
        <p:nvSpPr>
          <p:cNvPr id="7" name="TextBox 6"/>
          <p:cNvSpPr txBox="1"/>
          <p:nvPr/>
        </p:nvSpPr>
        <p:spPr>
          <a:xfrm>
            <a:off x="763436" y="4495800"/>
            <a:ext cx="6629400" cy="369332"/>
          </a:xfrm>
          <a:prstGeom prst="rect">
            <a:avLst/>
          </a:prstGeom>
          <a:noFill/>
        </p:spPr>
        <p:txBody>
          <a:bodyPr wrap="square" rtlCol="0">
            <a:spAutoFit/>
          </a:bodyPr>
          <a:lstStyle/>
          <a:p>
            <a:r>
              <a:rPr lang="vi-VN" dirty="0" smtClean="0"/>
              <a:t>	Flag (session, file,...) kiểm tra tiến trình.</a:t>
            </a:r>
          </a:p>
        </p:txBody>
      </p:sp>
      <p:sp>
        <p:nvSpPr>
          <p:cNvPr id="9" name="TextBox 8"/>
          <p:cNvSpPr txBox="1"/>
          <p:nvPr/>
        </p:nvSpPr>
        <p:spPr>
          <a:xfrm>
            <a:off x="709708" y="5537060"/>
            <a:ext cx="7087273" cy="923330"/>
          </a:xfrm>
          <a:prstGeom prst="rect">
            <a:avLst/>
          </a:prstGeom>
          <a:noFill/>
        </p:spPr>
        <p:txBody>
          <a:bodyPr wrap="square" rtlCol="0">
            <a:spAutoFit/>
          </a:bodyPr>
          <a:lstStyle/>
          <a:p>
            <a:r>
              <a:rPr lang="vi-VN" dirty="0" smtClean="0"/>
              <a:t>    Đợi hoàn thành tiến trình con mới tiến hành dừng process.</a:t>
            </a:r>
          </a:p>
          <a:p>
            <a:r>
              <a:rPr lang="vi-VN" dirty="0"/>
              <a:t> </a:t>
            </a:r>
            <a:r>
              <a:rPr lang="vi-VN" dirty="0" smtClean="0"/>
              <a:t>   Trước mỗi action, check flag đã được bật hay không, nếu có, dừng tiến trình, commit database và response về cho client.</a:t>
            </a:r>
          </a:p>
        </p:txBody>
      </p:sp>
      <p:sp>
        <p:nvSpPr>
          <p:cNvPr id="12" name="Right Arrow 11"/>
          <p:cNvSpPr/>
          <p:nvPr/>
        </p:nvSpPr>
        <p:spPr>
          <a:xfrm>
            <a:off x="429880" y="5603397"/>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Plus 12"/>
          <p:cNvSpPr/>
          <p:nvPr/>
        </p:nvSpPr>
        <p:spPr>
          <a:xfrm>
            <a:off x="1446721" y="456549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Plus 13"/>
          <p:cNvSpPr/>
          <p:nvPr/>
        </p:nvSpPr>
        <p:spPr>
          <a:xfrm>
            <a:off x="1453186" y="4885852"/>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p:cNvSpPr txBox="1"/>
          <p:nvPr/>
        </p:nvSpPr>
        <p:spPr>
          <a:xfrm>
            <a:off x="763436" y="4816241"/>
            <a:ext cx="6629400" cy="369332"/>
          </a:xfrm>
          <a:prstGeom prst="rect">
            <a:avLst/>
          </a:prstGeom>
          <a:noFill/>
        </p:spPr>
        <p:txBody>
          <a:bodyPr wrap="square" rtlCol="0">
            <a:spAutoFit/>
          </a:bodyPr>
          <a:lstStyle/>
          <a:p>
            <a:r>
              <a:rPr lang="vi-VN" dirty="0" smtClean="0"/>
              <a:t>	Transaction commit database.</a:t>
            </a:r>
          </a:p>
        </p:txBody>
      </p:sp>
    </p:spTree>
    <p:extLst>
      <p:ext uri="{BB962C8B-B14F-4D97-AF65-F5344CB8AC3E}">
        <p14:creationId xmlns:p14="http://schemas.microsoft.com/office/powerpoint/2010/main" val="789772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Jido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373091"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6" name="TextBox 5"/>
          <p:cNvSpPr txBox="1"/>
          <p:nvPr/>
        </p:nvSpPr>
        <p:spPr>
          <a:xfrm>
            <a:off x="1142999" y="914400"/>
            <a:ext cx="1757212"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sp>
        <p:nvSpPr>
          <p:cNvPr id="7" name="TextBox 6"/>
          <p:cNvSpPr txBox="1"/>
          <p:nvPr/>
        </p:nvSpPr>
        <p:spPr>
          <a:xfrm>
            <a:off x="763436" y="4495800"/>
            <a:ext cx="6629400" cy="923330"/>
          </a:xfrm>
          <a:prstGeom prst="rect">
            <a:avLst/>
          </a:prstGeom>
          <a:noFill/>
        </p:spPr>
        <p:txBody>
          <a:bodyPr wrap="square" rtlCol="0">
            <a:spAutoFit/>
          </a:bodyPr>
          <a:lstStyle/>
          <a:p>
            <a:r>
              <a:rPr lang="vi-VN" dirty="0" smtClean="0"/>
              <a:t>	Posix_kill($pid, 15) để kill tiến trình.</a:t>
            </a:r>
          </a:p>
          <a:p>
            <a:r>
              <a:rPr lang="vi-VN" dirty="0"/>
              <a:t>	T</a:t>
            </a:r>
            <a:r>
              <a:rPr lang="vi-VN" dirty="0" smtClean="0"/>
              <a:t>ransaction commit database.</a:t>
            </a:r>
          </a:p>
          <a:p>
            <a:r>
              <a:rPr lang="vi-VN" dirty="0"/>
              <a:t>	Z</a:t>
            </a:r>
            <a:r>
              <a:rPr lang="vi-VN" dirty="0" smtClean="0"/>
              <a:t>ip/unzip revert file.</a:t>
            </a:r>
          </a:p>
        </p:txBody>
      </p:sp>
      <p:sp>
        <p:nvSpPr>
          <p:cNvPr id="9" name="TextBox 8"/>
          <p:cNvSpPr txBox="1"/>
          <p:nvPr/>
        </p:nvSpPr>
        <p:spPr>
          <a:xfrm>
            <a:off x="709708" y="5308032"/>
            <a:ext cx="7087273" cy="1200329"/>
          </a:xfrm>
          <a:prstGeom prst="rect">
            <a:avLst/>
          </a:prstGeom>
          <a:noFill/>
        </p:spPr>
        <p:txBody>
          <a:bodyPr wrap="square" rtlCol="0">
            <a:spAutoFit/>
          </a:bodyPr>
          <a:lstStyle/>
          <a:p>
            <a:r>
              <a:rPr lang="vi-VN" dirty="0" smtClean="0"/>
              <a:t>    Tiến trình được dừng lập tức.</a:t>
            </a:r>
          </a:p>
          <a:p>
            <a:r>
              <a:rPr lang="vi-VN" dirty="0"/>
              <a:t> </a:t>
            </a:r>
            <a:r>
              <a:rPr lang="vi-VN" dirty="0" smtClean="0"/>
              <a:t>   Thực hiện unzip các file trước đó để revert lại data, đảm bảo tính đúng đắn dữ liệu.</a:t>
            </a:r>
          </a:p>
          <a:p>
            <a:r>
              <a:rPr lang="vi-VN" dirty="0"/>
              <a:t> </a:t>
            </a:r>
            <a:r>
              <a:rPr lang="vi-VN" dirty="0" smtClean="0"/>
              <a:t>   Không thực hiện commit database.</a:t>
            </a:r>
          </a:p>
        </p:txBody>
      </p:sp>
      <p:sp>
        <p:nvSpPr>
          <p:cNvPr id="12" name="Right Arrow 11"/>
          <p:cNvSpPr/>
          <p:nvPr/>
        </p:nvSpPr>
        <p:spPr>
          <a:xfrm>
            <a:off x="230881" y="5796128"/>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Plus 9"/>
          <p:cNvSpPr/>
          <p:nvPr/>
        </p:nvSpPr>
        <p:spPr>
          <a:xfrm>
            <a:off x="1446721" y="456549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Plus 10"/>
          <p:cNvSpPr/>
          <p:nvPr/>
        </p:nvSpPr>
        <p:spPr>
          <a:xfrm>
            <a:off x="1446721" y="4832945"/>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Plus 12"/>
          <p:cNvSpPr/>
          <p:nvPr/>
        </p:nvSpPr>
        <p:spPr>
          <a:xfrm>
            <a:off x="1453189" y="5077922"/>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3646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338828" cy="369332"/>
          </a:xfrm>
          <a:prstGeom prst="rect">
            <a:avLst/>
          </a:prstGeom>
          <a:noFill/>
        </p:spPr>
        <p:txBody>
          <a:bodyPr wrap="none" rtlCol="0">
            <a:spAutoFit/>
          </a:bodyPr>
          <a:lstStyle/>
          <a:p>
            <a:r>
              <a:rPr lang="en-US" dirty="0" smtClean="0"/>
              <a:t>a.    Running</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524000"/>
            <a:ext cx="787662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162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2172390" cy="369332"/>
          </a:xfrm>
          <a:prstGeom prst="rect">
            <a:avLst/>
          </a:prstGeom>
          <a:noFill/>
        </p:spPr>
        <p:txBody>
          <a:bodyPr wrap="none" rtlCol="0">
            <a:spAutoFit/>
          </a:bodyPr>
          <a:lstStyle/>
          <a:p>
            <a:r>
              <a:rPr lang="en-US" dirty="0" smtClean="0"/>
              <a:t>b.    </a:t>
            </a:r>
            <a:r>
              <a:rPr lang="en-US" dirty="0" err="1" smtClean="0"/>
              <a:t>Dừng</a:t>
            </a:r>
            <a:r>
              <a:rPr lang="en-US" dirty="0" smtClean="0"/>
              <a:t> </a:t>
            </a:r>
            <a:r>
              <a:rPr lang="en-US" dirty="0" err="1" smtClean="0"/>
              <a:t>tiến</a:t>
            </a:r>
            <a:r>
              <a:rPr lang="en-US" dirty="0" smtClean="0"/>
              <a:t> </a:t>
            </a:r>
            <a:r>
              <a:rPr lang="en-US" dirty="0" err="1" smtClean="0"/>
              <a:t>trình</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2" y="1600200"/>
            <a:ext cx="8273308" cy="4399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630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890261"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266479"/>
            <a:ext cx="8584667" cy="4829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348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890261"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8686800" cy="39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25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39212" y="-76200"/>
            <a:ext cx="1719682"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9900"/>
                </a:solidFill>
                <a:latin typeface="ＭＳ Ｐゴシック" pitchFamily="50" charset="-128"/>
              </a:rPr>
              <a:t> </a:t>
            </a:r>
            <a:r>
              <a:rPr lang="en-US" altLang="ja-JP" sz="2900" dirty="0">
                <a:solidFill>
                  <a:srgbClr val="009900"/>
                </a:solidFill>
                <a:latin typeface="ＭＳ Ｐゴシック" pitchFamily="50" charset="-128"/>
              </a:rPr>
              <a:t>SWOOLE</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213481" y="6237288"/>
            <a:ext cx="930519"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7" name="Text Box 3"/>
          <p:cNvSpPr txBox="1">
            <a:spLocks noChangeArrowheads="1"/>
          </p:cNvSpPr>
          <p:nvPr/>
        </p:nvSpPr>
        <p:spPr bwMode="auto">
          <a:xfrm>
            <a:off x="-70338" y="2438401"/>
            <a:ext cx="84420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marL="344487" algn="ctr"/>
            <a:r>
              <a:rPr lang="en-US" sz="7200" dirty="0">
                <a:solidFill>
                  <a:srgbClr val="DA0002"/>
                </a:solidFill>
              </a:rPr>
              <a:t>Thank you</a:t>
            </a:r>
            <a:r>
              <a:rPr lang="en-US" sz="7200" dirty="0" smtClean="0">
                <a:solidFill>
                  <a:srgbClr val="DA0002"/>
                </a:solidFill>
              </a:rPr>
              <a:t>!</a:t>
            </a:r>
            <a:endParaRPr lang="en-US" sz="7200" dirty="0">
              <a:solidFill>
                <a:srgbClr val="333333"/>
              </a:solidFill>
            </a:endParaRPr>
          </a:p>
        </p:txBody>
      </p:sp>
    </p:spTree>
    <p:extLst>
      <p:ext uri="{BB962C8B-B14F-4D97-AF65-F5344CB8AC3E}">
        <p14:creationId xmlns:p14="http://schemas.microsoft.com/office/powerpoint/2010/main" val="182409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55702" y="1524000"/>
            <a:ext cx="92217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marL="514350" indent="-514350">
              <a:lnSpc>
                <a:spcPct val="150000"/>
              </a:lnSpc>
              <a:buAutoNum type="romanUcPeriod"/>
            </a:pPr>
            <a:r>
              <a:rPr lang="en-US" sz="2400" i="1" dirty="0" err="1" smtClean="0"/>
              <a:t>Khái</a:t>
            </a:r>
            <a:r>
              <a:rPr lang="en-US" sz="2400" i="1" dirty="0" smtClean="0"/>
              <a:t> </a:t>
            </a:r>
            <a:r>
              <a:rPr lang="en-US" sz="2400" i="1" dirty="0" err="1" smtClean="0"/>
              <a:t>niệm</a:t>
            </a:r>
            <a:endParaRPr lang="en-US" sz="2400" i="1" dirty="0" smtClean="0"/>
          </a:p>
          <a:p>
            <a:pPr marL="514350" indent="-514350">
              <a:lnSpc>
                <a:spcPct val="150000"/>
              </a:lnSpc>
              <a:buAutoNum type="romanUcPeriod"/>
            </a:pPr>
            <a:r>
              <a:rPr lang="en-US" sz="2400" b="0" i="1" dirty="0" err="1" smtClean="0"/>
              <a:t>Quản</a:t>
            </a:r>
            <a:r>
              <a:rPr lang="en-US" sz="2400" b="0" i="1" dirty="0" smtClean="0"/>
              <a:t> </a:t>
            </a:r>
            <a:r>
              <a:rPr lang="en-US" sz="2400" b="0" i="1" dirty="0" err="1" smtClean="0"/>
              <a:t>lý</a:t>
            </a:r>
            <a:r>
              <a:rPr lang="en-US" sz="2400" b="0" i="1" dirty="0" smtClean="0"/>
              <a:t> </a:t>
            </a:r>
            <a:r>
              <a:rPr lang="en-US" sz="2400" b="0" i="1" dirty="0" err="1" smtClean="0"/>
              <a:t>tiến</a:t>
            </a:r>
            <a:r>
              <a:rPr lang="en-US" sz="2400" b="0" i="1" dirty="0" smtClean="0"/>
              <a:t> </a:t>
            </a:r>
            <a:r>
              <a:rPr lang="en-US" sz="2400" b="0" i="1" dirty="0" err="1" smtClean="0"/>
              <a:t>trình</a:t>
            </a:r>
            <a:endParaRPr lang="en-US" sz="2400" b="0" i="1" dirty="0" smtClean="0"/>
          </a:p>
          <a:p>
            <a:pPr marL="514350" indent="-514350">
              <a:lnSpc>
                <a:spcPct val="150000"/>
              </a:lnSpc>
              <a:buAutoNum type="romanUcPeriod"/>
            </a:pPr>
            <a:r>
              <a:rPr lang="en-US" sz="2400" i="1" dirty="0" smtClean="0"/>
              <a:t>Demo</a:t>
            </a:r>
            <a:endParaRPr lang="en-US" sz="2400" b="0" i="1" dirty="0" smtClean="0"/>
          </a:p>
        </p:txBody>
      </p:sp>
      <p:sp>
        <p:nvSpPr>
          <p:cNvPr id="5" name="Rectangle 4"/>
          <p:cNvSpPr/>
          <p:nvPr/>
        </p:nvSpPr>
        <p:spPr>
          <a:xfrm>
            <a:off x="457200" y="749587"/>
            <a:ext cx="7239000" cy="584775"/>
          </a:xfrm>
          <a:prstGeom prst="rect">
            <a:avLst/>
          </a:prstGeom>
        </p:spPr>
        <p:txBody>
          <a:bodyPr wrap="square">
            <a:spAutoFit/>
          </a:bodyPr>
          <a:lstStyle/>
          <a:p>
            <a:r>
              <a:rPr lang="vi-VN" sz="3200" dirty="0" smtClean="0"/>
              <a:t>			Nội dung</a:t>
            </a:r>
            <a:endParaRPr lang="vi-VN" sz="3200" dirty="0"/>
          </a:p>
        </p:txBody>
      </p:sp>
    </p:spTree>
    <p:extLst>
      <p:ext uri="{BB962C8B-B14F-4D97-AF65-F5344CB8AC3E}">
        <p14:creationId xmlns:p14="http://schemas.microsoft.com/office/powerpoint/2010/main" val="3999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6" name="TextBox 5"/>
          <p:cNvSpPr txBox="1"/>
          <p:nvPr/>
        </p:nvSpPr>
        <p:spPr>
          <a:xfrm>
            <a:off x="990600" y="841862"/>
            <a:ext cx="2208490" cy="369332"/>
          </a:xfrm>
          <a:prstGeom prst="rect">
            <a:avLst/>
          </a:prstGeom>
          <a:noFill/>
        </p:spPr>
        <p:txBody>
          <a:bodyPr wrap="none" rtlCol="0">
            <a:spAutoFit/>
          </a:bodyPr>
          <a:lstStyle/>
          <a:p>
            <a:pPr marL="342900" indent="-342900">
              <a:buAutoNum type="alphaLcPeriod"/>
            </a:pPr>
            <a:r>
              <a:rPr lang="en-US" dirty="0" err="1" smtClean="0"/>
              <a:t>Tiến</a:t>
            </a:r>
            <a:r>
              <a:rPr lang="en-US" dirty="0" smtClean="0"/>
              <a:t> </a:t>
            </a:r>
            <a:r>
              <a:rPr lang="en-US" dirty="0" err="1" smtClean="0"/>
              <a:t>trình</a:t>
            </a:r>
            <a:r>
              <a:rPr lang="en-US" dirty="0"/>
              <a:t> </a:t>
            </a:r>
            <a:r>
              <a:rPr lang="en-US" dirty="0" smtClean="0"/>
              <a:t>request</a:t>
            </a:r>
          </a:p>
        </p:txBody>
      </p:sp>
      <p:pic>
        <p:nvPicPr>
          <p:cNvPr id="3076" name="Picture 4" descr="https://blog.tinohost.com/wp-content/uploads/2019/05/HTTP-bann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599"/>
            <a:ext cx="6562725" cy="3781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6196" y="5334000"/>
            <a:ext cx="6029325" cy="923330"/>
          </a:xfrm>
          <a:prstGeom prst="rect">
            <a:avLst/>
          </a:prstGeom>
          <a:noFill/>
        </p:spPr>
        <p:txBody>
          <a:bodyPr wrap="square" rtlCol="0">
            <a:spAutoFit/>
          </a:bodyPr>
          <a:lstStyle/>
          <a:p>
            <a:r>
              <a:rPr lang="en-US" dirty="0" smtClean="0"/>
              <a:t>	Client </a:t>
            </a:r>
            <a:r>
              <a:rPr lang="en-US" dirty="0" err="1" smtClean="0"/>
              <a:t>gọi</a:t>
            </a:r>
            <a:r>
              <a:rPr lang="en-US" dirty="0" smtClean="0"/>
              <a:t> 1 request </a:t>
            </a:r>
            <a:r>
              <a:rPr lang="en-US" dirty="0" err="1" smtClean="0"/>
              <a:t>trên</a:t>
            </a:r>
            <a:r>
              <a:rPr lang="en-US" dirty="0" smtClean="0"/>
              <a:t> browser, browser </a:t>
            </a:r>
            <a:r>
              <a:rPr lang="en-US" dirty="0" err="1" smtClean="0"/>
              <a:t>sẽ</a:t>
            </a:r>
            <a:r>
              <a:rPr lang="en-US" dirty="0" smtClean="0"/>
              <a:t> </a:t>
            </a:r>
            <a:r>
              <a:rPr lang="en-US" dirty="0" err="1" smtClean="0"/>
              <a:t>dựa</a:t>
            </a:r>
            <a:r>
              <a:rPr lang="en-US" dirty="0" smtClean="0"/>
              <a:t> </a:t>
            </a:r>
            <a:r>
              <a:rPr lang="en-US" dirty="0" err="1" smtClean="0"/>
              <a:t>trên</a:t>
            </a:r>
            <a:r>
              <a:rPr lang="en-US" dirty="0" smtClean="0"/>
              <a:t> domain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server, server </a:t>
            </a:r>
            <a:r>
              <a:rPr lang="en-US" dirty="0" err="1" smtClean="0"/>
              <a:t>phân</a:t>
            </a:r>
            <a:r>
              <a:rPr lang="en-US" dirty="0" smtClean="0"/>
              <a:t> </a:t>
            </a:r>
            <a:r>
              <a:rPr lang="en-US" dirty="0" err="1" smtClean="0"/>
              <a:t>tích</a:t>
            </a:r>
            <a:r>
              <a:rPr lang="en-US" dirty="0" smtClean="0"/>
              <a:t> request </a:t>
            </a:r>
            <a:r>
              <a:rPr lang="en-US" dirty="0" err="1" smtClean="0"/>
              <a:t>và</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	</a:t>
            </a:r>
            <a:endParaRPr lang="vi-VN" dirty="0"/>
          </a:p>
        </p:txBody>
      </p:sp>
    </p:spTree>
    <p:extLst>
      <p:ext uri="{BB962C8B-B14F-4D97-AF65-F5344CB8AC3E}">
        <p14:creationId xmlns:p14="http://schemas.microsoft.com/office/powerpoint/2010/main" val="13468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6" name="TextBox 5"/>
          <p:cNvSpPr txBox="1"/>
          <p:nvPr/>
        </p:nvSpPr>
        <p:spPr>
          <a:xfrm>
            <a:off x="990600" y="841862"/>
            <a:ext cx="2202270" cy="369332"/>
          </a:xfrm>
          <a:prstGeom prst="rect">
            <a:avLst/>
          </a:prstGeom>
          <a:noFill/>
        </p:spPr>
        <p:txBody>
          <a:bodyPr wrap="none" rtlCol="0">
            <a:spAutoFit/>
          </a:bodyPr>
          <a:lstStyle/>
          <a:p>
            <a:pPr marL="342900" indent="-342900">
              <a:buAutoNum type="alphaLcPeriod"/>
            </a:pPr>
            <a:r>
              <a:rPr lang="en-US" dirty="0" err="1" smtClean="0"/>
              <a:t>Tiến</a:t>
            </a:r>
            <a:r>
              <a:rPr lang="en-US" dirty="0" smtClean="0"/>
              <a:t> </a:t>
            </a:r>
            <a:r>
              <a:rPr lang="en-US" dirty="0" err="1" smtClean="0"/>
              <a:t>trình</a:t>
            </a:r>
            <a:r>
              <a:rPr lang="en-US" dirty="0"/>
              <a:t> </a:t>
            </a:r>
            <a:r>
              <a:rPr lang="en-US" dirty="0" smtClean="0"/>
              <a:t>server</a:t>
            </a:r>
            <a:endParaRPr lang="en-US" dirty="0" smtClean="0"/>
          </a:p>
        </p:txBody>
      </p:sp>
      <p:sp>
        <p:nvSpPr>
          <p:cNvPr id="8" name="TextBox 7"/>
          <p:cNvSpPr txBox="1"/>
          <p:nvPr/>
        </p:nvSpPr>
        <p:spPr>
          <a:xfrm>
            <a:off x="1220637" y="5181600"/>
            <a:ext cx="6799413" cy="1200329"/>
          </a:xfrm>
          <a:prstGeom prst="rect">
            <a:avLst/>
          </a:prstGeom>
          <a:noFill/>
        </p:spPr>
        <p:txBody>
          <a:bodyPr wrap="square" rtlCol="0">
            <a:spAutoFit/>
          </a:bodyPr>
          <a:lstStyle/>
          <a:p>
            <a:r>
              <a:rPr lang="en-US" dirty="0" smtClean="0"/>
              <a:t>	</a:t>
            </a:r>
            <a:r>
              <a:rPr lang="vi-VN" dirty="0"/>
              <a:t>K</a:t>
            </a:r>
            <a:r>
              <a:rPr lang="vi-VN" dirty="0" smtClean="0"/>
              <a:t>hi </a:t>
            </a:r>
            <a:r>
              <a:rPr lang="vi-VN" dirty="0"/>
              <a:t>có 1 request tới server PHP thì không phải PHP xử lý nó trực tiếp mà là các máy chủ (Nginx / Apache), sau đó các máy chủ này mới quyết định truyền dữ liệu, type, header tới PHP.</a:t>
            </a:r>
            <a:r>
              <a:rPr lang="en-US" dirty="0" smtClean="0"/>
              <a:t>	</a:t>
            </a:r>
            <a:endParaRPr lang="vi-VN" dirty="0"/>
          </a:p>
        </p:txBody>
      </p:sp>
      <p:pic>
        <p:nvPicPr>
          <p:cNvPr id="2050" name="Picture 2" descr="https://i2.wp.com/s3-ap-southeast-1.amazonaws.com/techover.storage/wp-content/uploads/2019/12/23220705/php_request.png?w=1170&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1194"/>
            <a:ext cx="71056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4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399"/>
            <a:ext cx="5648325" cy="443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20638" y="5638800"/>
            <a:ext cx="6246962" cy="923330"/>
          </a:xfrm>
          <a:prstGeom prst="rect">
            <a:avLst/>
          </a:prstGeom>
          <a:noFill/>
        </p:spPr>
        <p:txBody>
          <a:bodyPr wrap="square" rtlCol="0">
            <a:spAutoFit/>
          </a:bodyPr>
          <a:lstStyle/>
          <a:p>
            <a:r>
              <a:rPr lang="en-US" dirty="0"/>
              <a:t> </a:t>
            </a:r>
            <a:r>
              <a:rPr lang="en-US" dirty="0" smtClean="0"/>
              <a:t>   </a:t>
            </a:r>
            <a:r>
              <a:rPr lang="en-US" b="1" dirty="0" err="1" smtClean="0"/>
              <a:t>Tiến</a:t>
            </a:r>
            <a:r>
              <a:rPr lang="en-US" b="1" dirty="0" smtClean="0"/>
              <a:t> </a:t>
            </a:r>
            <a:r>
              <a:rPr lang="en-US" b="1" dirty="0" err="1" smtClean="0"/>
              <a:t>trình</a:t>
            </a:r>
            <a:r>
              <a:rPr lang="en-US" b="1" dirty="0" smtClean="0"/>
              <a:t> </a:t>
            </a:r>
            <a:r>
              <a:rPr lang="en-US" dirty="0" err="1" smtClean="0"/>
              <a:t>là</a:t>
            </a:r>
            <a:r>
              <a:rPr lang="en-US" dirty="0" smtClean="0"/>
              <a:t> 1 </a:t>
            </a:r>
            <a:r>
              <a:rPr lang="en-US" dirty="0" err="1" smtClean="0"/>
              <a:t>thực</a:t>
            </a:r>
            <a:r>
              <a:rPr lang="en-US" dirty="0" smtClean="0"/>
              <a:t> </a:t>
            </a:r>
            <a:r>
              <a:rPr lang="en-US" dirty="0" err="1" smtClean="0"/>
              <a:t>thể</a:t>
            </a:r>
            <a:r>
              <a:rPr lang="en-US" dirty="0" smtClean="0"/>
              <a:t> </a:t>
            </a:r>
            <a:r>
              <a:rPr lang="en-US" dirty="0" err="1" smtClean="0"/>
              <a:t>có</a:t>
            </a:r>
            <a:r>
              <a:rPr lang="en-US" dirty="0" smtClean="0"/>
              <a:t> </a:t>
            </a:r>
            <a:r>
              <a:rPr lang="en-US" dirty="0" err="1" smtClean="0"/>
              <a:t>riêng</a:t>
            </a:r>
            <a:r>
              <a:rPr lang="en-US" dirty="0" smtClean="0"/>
              <a:t> 1 </a:t>
            </a:r>
            <a:r>
              <a:rPr lang="en-US" dirty="0" err="1" smtClean="0"/>
              <a:t>không</a:t>
            </a:r>
            <a:r>
              <a:rPr lang="en-US" dirty="0" smtClean="0"/>
              <a:t> </a:t>
            </a:r>
            <a:r>
              <a:rPr lang="en-US" dirty="0" err="1" smtClean="0"/>
              <a:t>gian</a:t>
            </a:r>
            <a:r>
              <a:rPr lang="en-US" dirty="0" smtClean="0"/>
              <a:t>, 1 </a:t>
            </a:r>
            <a:r>
              <a:rPr lang="en-US" dirty="0" err="1" smtClean="0"/>
              <a:t>định</a:t>
            </a:r>
            <a:r>
              <a:rPr lang="en-US" dirty="0" smtClean="0"/>
              <a:t> </a:t>
            </a:r>
            <a:r>
              <a:rPr lang="en-US" dirty="0" err="1" smtClean="0"/>
              <a:t>danh</a:t>
            </a:r>
            <a:r>
              <a:rPr lang="en-US" dirty="0" smtClean="0"/>
              <a:t> PID (2 - 32768) </a:t>
            </a:r>
            <a:r>
              <a:rPr lang="en-US" dirty="0" err="1" smtClean="0"/>
              <a:t>duy</a:t>
            </a:r>
            <a:r>
              <a:rPr lang="en-US" dirty="0" smtClean="0"/>
              <a:t> </a:t>
            </a:r>
            <a:r>
              <a:rPr lang="en-US" dirty="0" err="1" smtClean="0"/>
              <a:t>nhất</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quản</a:t>
            </a:r>
            <a:r>
              <a:rPr lang="en-US" dirty="0" smtClean="0"/>
              <a:t> </a:t>
            </a:r>
            <a:r>
              <a:rPr lang="en-US" dirty="0" err="1" smtClean="0"/>
              <a:t>lý</a:t>
            </a:r>
            <a:r>
              <a:rPr lang="en-US" dirty="0" smtClean="0"/>
              <a:t>.</a:t>
            </a:r>
          </a:p>
          <a:p>
            <a:r>
              <a:rPr lang="en-US" dirty="0" smtClean="0"/>
              <a:t>	</a:t>
            </a:r>
            <a:endParaRPr lang="vi-VN" dirty="0"/>
          </a:p>
        </p:txBody>
      </p:sp>
      <p:sp>
        <p:nvSpPr>
          <p:cNvPr id="7" name="TextBox 6"/>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11" name="TextBox 10"/>
          <p:cNvSpPr txBox="1"/>
          <p:nvPr/>
        </p:nvSpPr>
        <p:spPr>
          <a:xfrm>
            <a:off x="990600" y="841862"/>
            <a:ext cx="2122569" cy="369332"/>
          </a:xfrm>
          <a:prstGeom prst="rect">
            <a:avLst/>
          </a:prstGeom>
          <a:noFill/>
        </p:spPr>
        <p:txBody>
          <a:bodyPr wrap="none" rtlCol="0">
            <a:spAutoFit/>
          </a:bodyPr>
          <a:lstStyle/>
          <a:p>
            <a:r>
              <a:rPr lang="en-US" dirty="0" smtClean="0"/>
              <a:t>b.    </a:t>
            </a:r>
            <a:r>
              <a:rPr lang="en-US" dirty="0" err="1" smtClean="0"/>
              <a:t>Tiến</a:t>
            </a:r>
            <a:r>
              <a:rPr lang="en-US" dirty="0" smtClean="0"/>
              <a:t> </a:t>
            </a:r>
            <a:r>
              <a:rPr lang="en-US" dirty="0" err="1" smtClean="0"/>
              <a:t>trình</a:t>
            </a:r>
            <a:r>
              <a:rPr lang="en-US" dirty="0" smtClean="0"/>
              <a:t> server</a:t>
            </a:r>
          </a:p>
        </p:txBody>
      </p:sp>
    </p:spTree>
    <p:extLst>
      <p:ext uri="{BB962C8B-B14F-4D97-AF65-F5344CB8AC3E}">
        <p14:creationId xmlns:p14="http://schemas.microsoft.com/office/powerpoint/2010/main" val="1520799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pic>
        <p:nvPicPr>
          <p:cNvPr id="2050" name="Picture 2" descr="https://images.viblo.asia/7ba250df-7a41-4f36-bd56-5cf6223bf4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80" y="908013"/>
            <a:ext cx="6842184" cy="3563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1579" y="4876800"/>
            <a:ext cx="6842185" cy="1200329"/>
          </a:xfrm>
          <a:prstGeom prst="rect">
            <a:avLst/>
          </a:prstGeom>
          <a:noFill/>
        </p:spPr>
        <p:txBody>
          <a:bodyPr wrap="square" rtlCol="0">
            <a:spAutoFit/>
          </a:bodyPr>
          <a:lstStyle/>
          <a:p>
            <a:r>
              <a:rPr lang="vi-VN" b="1" dirty="0" smtClean="0"/>
              <a:t>Dynamic</a:t>
            </a:r>
            <a:r>
              <a:rPr lang="en-US" b="1" dirty="0" smtClean="0"/>
              <a:t>:</a:t>
            </a:r>
            <a:r>
              <a:rPr lang="vi-VN" b="1" dirty="0" smtClean="0"/>
              <a:t> </a:t>
            </a:r>
            <a:r>
              <a:rPr lang="vi-VN" dirty="0" smtClean="0"/>
              <a:t>chỉ </a:t>
            </a:r>
            <a:r>
              <a:rPr lang="vi-VN" dirty="0"/>
              <a:t>sản sinh </a:t>
            </a:r>
            <a:r>
              <a:rPr lang="vi-VN" dirty="0" smtClean="0"/>
              <a:t>ra số child processes khi </a:t>
            </a:r>
            <a:r>
              <a:rPr lang="vi-VN" dirty="0"/>
              <a:t>cần thiết.</a:t>
            </a:r>
            <a:endParaRPr lang="en-US" b="1" dirty="0" smtClean="0"/>
          </a:p>
          <a:p>
            <a:r>
              <a:rPr lang="vi-VN" b="1" dirty="0" smtClean="0"/>
              <a:t>Status: </a:t>
            </a:r>
            <a:r>
              <a:rPr lang="vi-VN" dirty="0" smtClean="0"/>
              <a:t>sản </a:t>
            </a:r>
            <a:r>
              <a:rPr lang="vi-VN" dirty="0"/>
              <a:t>sinh ra số child processes lớn nhất ngay lập </a:t>
            </a:r>
            <a:r>
              <a:rPr lang="vi-VN" dirty="0" smtClean="0"/>
              <a:t>tức.</a:t>
            </a:r>
            <a:endParaRPr lang="vi-VN" b="1" dirty="0" smtClean="0"/>
          </a:p>
          <a:p>
            <a:r>
              <a:rPr lang="vi-VN" b="1" dirty="0" smtClean="0"/>
              <a:t>Ondemand</a:t>
            </a:r>
            <a:r>
              <a:rPr lang="en-US" dirty="0" smtClean="0"/>
              <a:t>:</a:t>
            </a:r>
            <a:r>
              <a:rPr lang="en-US" dirty="0"/>
              <a:t> </a:t>
            </a:r>
            <a:r>
              <a:rPr lang="vi-VN" dirty="0"/>
              <a:t>một số child processes được sản sinh từ khi khởi động và đợi các requests để xử </a:t>
            </a:r>
            <a:r>
              <a:rPr lang="vi-VN" dirty="0" smtClean="0"/>
              <a:t>lý.</a:t>
            </a:r>
            <a:endParaRPr lang="vi-VN" dirty="0"/>
          </a:p>
        </p:txBody>
      </p:sp>
      <p:sp>
        <p:nvSpPr>
          <p:cNvPr id="7" name="TextBox 6"/>
          <p:cNvSpPr txBox="1"/>
          <p:nvPr/>
        </p:nvSpPr>
        <p:spPr>
          <a:xfrm>
            <a:off x="990600" y="908013"/>
            <a:ext cx="2039341" cy="369332"/>
          </a:xfrm>
          <a:prstGeom prst="rect">
            <a:avLst/>
          </a:prstGeom>
          <a:noFill/>
        </p:spPr>
        <p:txBody>
          <a:bodyPr wrap="none" rtlCol="0">
            <a:spAutoFit/>
          </a:bodyPr>
          <a:lstStyle/>
          <a:p>
            <a:r>
              <a:rPr lang="en-US" dirty="0"/>
              <a:t>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tiến</a:t>
            </a:r>
            <a:r>
              <a:rPr lang="en-US" dirty="0" smtClean="0"/>
              <a:t> </a:t>
            </a:r>
            <a:r>
              <a:rPr lang="en-US" dirty="0" err="1" smtClean="0"/>
              <a:t>trình</a:t>
            </a:r>
            <a:endParaRPr lang="vi-VN" dirty="0"/>
          </a:p>
        </p:txBody>
      </p:sp>
    </p:spTree>
    <p:extLst>
      <p:ext uri="{BB962C8B-B14F-4D97-AF65-F5344CB8AC3E}">
        <p14:creationId xmlns:p14="http://schemas.microsoft.com/office/powerpoint/2010/main" val="220964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2530"/>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5" name="TextBox 4"/>
          <p:cNvSpPr txBox="1"/>
          <p:nvPr/>
        </p:nvSpPr>
        <p:spPr>
          <a:xfrm>
            <a:off x="1142999" y="914400"/>
            <a:ext cx="1305165" cy="369332"/>
          </a:xfrm>
          <a:prstGeom prst="rect">
            <a:avLst/>
          </a:prstGeom>
          <a:noFill/>
        </p:spPr>
        <p:txBody>
          <a:bodyPr wrap="none" rtlCol="0">
            <a:spAutoFit/>
          </a:bodyPr>
          <a:lstStyle/>
          <a:p>
            <a:pPr marL="342900" indent="-342900">
              <a:buAutoNum type="alphaLcPeriod"/>
            </a:pPr>
            <a:r>
              <a:rPr lang="en-US" dirty="0" smtClean="0"/>
              <a:t>Running</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283732"/>
            <a:ext cx="6425544" cy="357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19200" y="5257800"/>
            <a:ext cx="6349343" cy="923330"/>
          </a:xfrm>
          <a:prstGeom prst="rect">
            <a:avLst/>
          </a:prstGeom>
          <a:noFill/>
        </p:spPr>
        <p:txBody>
          <a:bodyPr wrap="square" rtlCol="0">
            <a:spAutoFit/>
          </a:bodyPr>
          <a:lstStyle/>
          <a:p>
            <a:r>
              <a:rPr lang="vi-VN" dirty="0" smtClean="0"/>
              <a:t>	Php posix_kill($pid, 0) dựa vào định danh PID được cấp phát ban đầu để kiểm tra tiến trình còn hoạt động hay không.</a:t>
            </a:r>
            <a:endParaRPr lang="vi-VN" dirty="0"/>
          </a:p>
        </p:txBody>
      </p:sp>
    </p:spTree>
    <p:extLst>
      <p:ext uri="{BB962C8B-B14F-4D97-AF65-F5344CB8AC3E}">
        <p14:creationId xmlns:p14="http://schemas.microsoft.com/office/powerpoint/2010/main" val="3572091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9" name="TextBox 8"/>
          <p:cNvSpPr txBox="1"/>
          <p:nvPr/>
        </p:nvSpPr>
        <p:spPr>
          <a:xfrm>
            <a:off x="1142999" y="914400"/>
            <a:ext cx="2183162" cy="369332"/>
          </a:xfrm>
          <a:prstGeom prst="rect">
            <a:avLst/>
          </a:prstGeom>
          <a:noFill/>
        </p:spPr>
        <p:txBody>
          <a:bodyPr wrap="none" rtlCol="0">
            <a:spAutoFit/>
          </a:bodyPr>
          <a:lstStyle/>
          <a:p>
            <a:pPr marL="342900" indent="-342900">
              <a:buFontTx/>
              <a:buAutoNum type="alphaLcPeriod" startAt="2"/>
            </a:pPr>
            <a:r>
              <a:rPr lang="en-US" dirty="0" smtClean="0"/>
              <a:t>Run underground</a:t>
            </a:r>
          </a:p>
        </p:txBody>
      </p:sp>
      <p:sp>
        <p:nvSpPr>
          <p:cNvPr id="4" name="AutoShape 6" descr="data:image/jpeg;base64,/9j/4AAQSkZJRgABAQAAAQABAAD/2wCEAAkGBxIQEhISEBIWFhEWFxcSGBcSGBUZFhcVFRYXFxgXFxMYISohGBslHhUYIz0hJSsrLi4uFx8/ODMsNygtLiwBCgoKDg0OFxAQGy0fHh0tNS0tLS0tLS0tLS0tLS0tLS0tKy0vLS0tLS0tKy0tLS0xLSstLSstLS0tLTctLS0tLf/AABEIAMIBAwMBIgACEQEDEQH/xAAcAAEAAgMBAQEAAAAAAAAAAAAABAUBAwYCBwj/xABJEAACAgECAgYECQoEAwkAAAABAgARAxIhBDEFEyIyQVEGYXGBFSNSU3KRkrHRBxQWM0Jik6Gy0mNzgvFUosEkNENEg7PC0/D/xAAYAQEBAQEBAAAAAAAAAAAAAAAAAQIDBP/EACARAQEBAAIDAAIDAAAAAAAAAAABEQIhEjFRAxMiMkH/2gAMAwEAAhEDEQA/APuMREBERAREQEREBERAREQEREBERAREQEREBERAREQEREBERAREQEREBERAREQMXMyn6S6FOZ8jDKVD4+qIGscg1HsuBzYHldCr3kbjehMxDHHm7TnEWtuIUXj0qxUrkuiq93mSd2lR0DMBudgN94BHLxlYnRbUVfKzqXxsdWqyMaKNO7UNToGNAA2wrcmSMPCuhsOLbIcmQlb1KQVVRv2SAMYvfuHbexBMnlXB5Ee6aBjy7fGLfbvsHcEnqx3ttIq/lV4Sqzej7XePOyHq1xkgNqausJZqYAlmyWTV7GiLsBeFx5j/AH5T1KT4FyaXU5lYviTCWfGSbQsdROvfvnbw23892Ho7MjO4z2WKmmViAvWBnGkvQ7NqpFUCL11KLS5mc5w/QObVrfMQwytkUBszgKchYLqZwd1IUju0BttvO9HOAy4MIXPkL5NibZ3AIRVID5CWNlbvbdjsIwi1iIkUiIgIiICIiAiIgIiICIiAiIgIiICIiAiIgIiIEXisxBofXI/Wt5me+L7x905b8ofCcTm6O4nHwd9eVFBNmZQwLqp8yoYevl4wOkx8VqvS91saN0fLae+ubzM+AfkX6C6QxdIDIcWXFw6q4zdYrIrgqQiUw7TB9J9VH3/e4G5uk1XZg5b/AA8eV/f2FNe+PhVfm838HL92mbuB5H2yTIuxTcbx2LJos5EKOr3kx50HZO+7KAdr57SfwfH48o7GTGx8RjdWo+PKSpo4ng8WX9ZjR/pqrffHa/xbrmZA+CUHcbIn0MjhR/6ZJX+Ufmucd3iL/wA3Gjf+3ojTJ9T4lB6QLxQ4bNTKW09nqVyrk1X2dIDE3dSt9Gm6W7PX6Or/AMeusr1dX4/Sk8u8xufi3jeWxzfS/TWfLldutdV1EKqMygKDQ2U8/XIfwhm+ey/xMn4zVxHff6TfeZV5sGbUzKwpiBV1pAqtzY37RO3j41PS865+EM3z2X+Jk/GPhDN89l/iZPxlI2DiDqBdaNgUa5k7907V4fz8ZvwYsoftOClHbx5mr28q+qBafCGb57L/ABMn4x8IZvnsv8TJ+MjRLiJPwhm+ey/xMn4zsvQLpTJl6zFkYvpAZSxJYA2CCx3I5fznCTrfydfrc30B/VM8p0sd7EROLZERAREQEREBERAREQERECBxfePunyf8qeZzxiYtbjGOj+MzhVdlXrUxZSrkKRZBVeflPrHF94+6cd6d9C4Ww8TxrAnPh4PicaWexpbFksMnj3jA+B+inF5cr5+sy5W08LxOVfjMmz48LMjAg8wQDP0Z6D8Q+To/gnyMWdsGMszElmOkbkncn1z4v+TjhMfE8Zw+J8aqmfg+IGTq1Ck6nz4jR8OyoHun3novgE4bDiwYr6vGoxrqNnSooWfGBbcDyPtkmRuB5H2yTARIHTHSQ4dFbSW1OqbXQ1HdmIBoAX7TQ8ZODA7g7QMzxlyqgLMQqjcliAAPMk8pBbpE5NuGXrPAvdYh/r/bPqW/WRPWHo0Fg+ZutcbjUKRT+5j5D2m29cmteOe3n8/fJ+ox2vzmW0T/AErWp/qAPypkdHu363O5/dxfFL7tPbH2zLCIw8vj4xnoMw8iRzvx8/GeLnRGYm/2OTnri50MR+0xz1xc6GI/aY5651v5Oj8bm+gP6pDl56I/rm+gf6li896I62IiZbIich6adONw2RVd2TAyagU2LsGIZS47SAWnLTZfntUDrmYDcmh65GPSWAbHNjv6a/jPm49IcV2MCFvlZdJY/wCvtMffN49Lm+Ri+2f/AK5rwqbH0fFnR+4yt9Eg/dNk+X5fSRH/AFmDC32WP/Mg++buj/Sj4xE4cuMhZR1THUjajQBBJGMetSN/PkV4019KiImVIiICIiBB4vve4Sn9JOBbiOE4rBjrXlw5cS6thqdGUWfAWZ0WXGG5zS3DIObEbgbkczsBygfIvQL0A4zgeL4XNmOIpi4fLhbQ5J1PkyuKBAsU4/nPqUlPw6LWpqsgCyBZOwA9cY8CNdNdGjRGxHMGuRgV/G9K/m2Mv1OXLv8A+Et19I+A9cp/R30wycXmdeppFW9Cdpy1gbsSAAN/DxE7C1UDkBsN/M7Ae0zWOFx6+s0L1ladVDVRo1q51sPqmbLvt148+E42Xj39RjxGd+5gCevM6/WEx6r9hInkdF6/+8Ocn7lacX8Id4epy0solxjy+dMKtbDlMxErLDNQJ8t//wAJxXE+lz8TxCcJwilNTaWyOKYKN3Koe7sDu31CdX0lxRxpai3YhEU/tO3IH1eJPgAT4SNwXQmLHkXNu2fQUZzzcsQxYjzsbeQNcqmeUt6jt+O8OMt5TfjiiJW5m4gO5WigdFVW8VJxaiKSwN8nas8uXjLBsQs8/tN+M89UPNvtN+MPOg8E3EM5OSggZgRtuKNaeyCd67RPIHs+MsprGIebfbb8YGIebX9JvxgbInjqh5t9pvxjqh5t9pvxhHuXnoj+tf6B/qWUHVDzb7TfjL70OSsr8+54kn9oecRY66IiaaJwPp+5XOpTIMTHCAWydzIod6VfksuoknfZ17Jux1/SvS+DhV1Z8gXyHNj7FG5nBekvSJ4xkyY8IdCm2PiNIpA7AZUB2DOysKsbYgdQ2BcbPLGrw5ePlnTjMuG2vqNbeL4yFU/0X7ams8Ov/D5P4mX/AKPPWYKHputRvFcdsv8APWB7jU1s2P53MP4f9k7xxbG4cUP+yuR63v6wXsj3S56MZqVGyIMWoA4MYrK6kgaE7K6WPsa+Vr3hRscdDt568wNvrVJd9FIy04xomMEE57vMi2LbGCzMSOdEry2Dd0yrH2mIicWyIiAiIgUnT/Bo2p+tCZTjZV1vSbAksAb0EAklkokAXYArRm6JwqLyZzd47tuzRzKygqKsWoUFydI2BFm7HpPgeHIyZcwVQcZxu5bSDjptnN0QNTEXyJNVKnNwXCOzM2Zw6LjLagFKrrxshKsnZGrCh01XqGo3qM1uxdFhdf8A2liwOGzlsjUhR1NFgDZUbjzIu5vPRnWs7Ln2OQser20sFRCLB746sb+BLbb7aB0TwuYdTrYhVQrjNAqgRsakKy2ylXZbNjc+I2uOG4LHjLsi9p61MSSxq6BY70LNDkLNSGIfwMFUhGY/rGGs2dbpoBbJ3moFhbaj2uewnno3oXqzjd3Y5FHIMQtkURfeddydLEizdA1VvEbVwiIkUiIMCuHxnEE/s4Vof5mTc+8JXuymWM5/r3VQ2PVqy8Q96UZxpVygLkA6V0Yxv4mtxuRfI1gEXR33BB94O49hkjXL3nx85MrOL6L1sxtRZLWVtv1ejQTe6eNf7zGbjsgZgNFAkd1vA/Snj8/yfufZb+6RzMvRGpg1ou6mkWgCrZGsb7n4z3m/Oe8vRrFsrI4U5CCGAOpa0CtiL7nn4zx+f5P3Pst/dH5/k/c+y390DKdFOGPxzaCSdIZgKOTXV3fmLvx8pgdGZbs5idjzLi7KnmDajs8h9dGg/P8AJ+59lv7o/P8AJ+59lv7oEzguGbHerIXv5V89Tm9ztsyiht2Z03oj+tf6H/yWcb+f5P3Pst/dOn9As7Plyaq2T9kEc2HmT5RCOmGPKOJLU3U6Cp7QILE49JCk7UBkvbxG5ulsMmQKCzEBQLJOwAHMk+ExlyqqlmICgWSdgAPEmQExtxBDOCMINqh2LkcnyA8h4hT7TvQGm5EDpTogdIoetGhK+KNdu/nGvcA+CeRs70F570+4VFbDj6o5MaYqVMNh8YBos1blSAoA33RtjvX0KVHTnQGPiqYs2PKBpD4yL03ellNhhfvFmiLNuMkury52zP8AI+L5M1NpGfQPkZAGb6hor3gz1rf/AIgfYP8AfO84z0K4zkmfDkH+IHx/drlY3oJxvji4M/6j/wBcU7TlHLK5PJmI58Uo9qV/MvLTogLqVwjlwysM+Q3iSmBDsNKqwB35NVcxznQ8J6E8cD/5XGPNGcn6hjH3y+6P9CqIPFZzlHyEXQh9T2WZh7CAfEEbSXlCR1sRE5NkREBERAwwvY8pRca/DI7Y+qe1VFIxhlGnWujSoI1AF+8oIG4JB2lzxWUojMEZyBelK1N6hqIF+0yr4npMlGJxBkCK2RTYA6xgAO2ByUMxDAV2fOWJXhumsGJshCGtizqtlmBKkae9lYaapdTE7AGbV9IMWoqyup1jGLHeJZ1FDnRKNR8aPiCBoXpJFORsPD6mQoh6vTrYMisoUAeVDtlV7J3FS0HAY7VtAUhjk7PZ7ZBBZguzHc87hFfi9JcDWTqCA7NpaimjE+s7bA9eg89/bXsekeCgfjN1Z6GPIWKoGLEIoJatPhfeT5QucvAYgbGJAbuwq3ZIN3XOwD7oxcBjRg6qFIUoNNhQrEMaQdkEkDer2EdL2iN02mkOFLLpDnSVYgM4RO6SDqOo7HkhmviPSHEjEEMQoskDxBUFQvNz2hstknYAmWjYVOoFQQ2zWBuPI+c84+FxqdSooatNhQDQoAWPDYfVHR22qbF/ft/IzMQZFQehP1GP2H67NydIHQxpGTxTJlX2DWzL/wArLJ8k9Ncv7V8b4jvt9I/eZB47G5rTdUwpW0nUa0knyG+2/PkZO4jvt9I/eZD4nAzMCpHddDd8n07j2aZHNHYcRfOxvdaOWpu6D46QtXtZ3nrhlzhu0RppvI7kmt+d8vVU1p0e4ushrtEAFwLZ9V89tiRXIc68I+DslL8c2oVZs70teN1vvXjXvgOqzDTosEBr1vqtqFEeqwa+4T3jXPaljte4GkGuxz+t738BXrk8JiZAQzatyQTZ222s+/6/ed8BOk9BuJ6vJl7LMxQAKgsk6vPko9ZIE5udX+Tz9bl+gP6oiz263HwjZCHz1sbXGu6KRyJJ77es7Dahe5nxE01bpERCEREBERAREQEREBERA1cUzhGONQzgEqrNpBPkWo17aMqW6Q4hNerFdIjLSvuxanDaNYFDegT57+F3Kzjk4nU5xsumlKAAarDKWDBtmJAajqUC9weYsSt3B5cxZhkRQgA0sDRJI3ATfYfKOk/u7WZsomHGs7kaV2GnVpKDc94AlmNEWBp3FBqozKvxgsBL7bnU5x7gu2gaVOyBas7tZ5HeMNXkTnWbpAheythgf2QCKxkhqc0tnINrJAHLmdytxxIoIAQRbqpo6clFgj+DDHsp5E73yYavIlPlxcUUJDU6oK3Vg7l7balGyqALrvm+VzU441sjFdKrp7OrToBtCNQBLMe9YGnyDeMYavYmF9fOZkVXL8XxBB7uYah/m4xTD2lApr/DaWMjcfwvWpQOlgQyt4q67g14+seIJHjPHR/GdYCrDTlTZ08j4EHxQ1YP3EECNXuaoukPQvHkyM6ZGTUSxWgws7muVD1f7SN+gi/Pn7A/GdgXG+425+r2xrFarGmrvwrzvylxnHH/AKCL8+fsD8Y/QRfnz9gfjOyiMMcb+gi/Pn7A/GP0EX58/YH4zsojDHG/oIvz5+wPxl70D0Fj4QNpJZ2rUzV4cgAOQ3P1+yWsQEREBERAREQEREBERAREQEREDVxWNmRlVyjEUGUKSp8wGBB94lXk6Pysp05e0EVUZWYWQ4fISzaqDaVXfVQB86kri+jtb9YuRlfQUHJlUkEBwjbKw1cxVjY2KkTiOgb1jFkONWx48VDUSBjO1HUKBXbYX65YlYycJnbXfEaCWXQVYNo7IVgFpQW1AkatQ7W67AS6AlInQTjUevslsb7qxBbGcbWVL7m8Y3Fd5udivWHoCmZnzZGvJ1ookEdpjp1WSB2q7OmwoB2gXUREikREBERATU3DqWDlRrAIDeIB5i/LYbeqbYgV3H9C4czB3B1Ag2CRdCqNcx6vWZqyej+Fl0b6dQcixuQrKN6v9o78/C6AAcbwnENrAy7MyaNJKdWuoB+QOtgtmyaJoFau4eLHxrtq1Uq5TQNAnGHYEFdNFSmgj9oHVvRlxNWvAdGphORk/bIJG1ADkAB4Cz93IASbKv0fbiDiB4nvmjRADDsjUCAAB2tVDfatzLO5FZiJi4GYmLi4GYiICIiAiIgIiICIiAiIgIiICIiAiIgIiICIiAiIgIiIEDpng8uZAuHMcTBrJXmRpYVfhRIb16aOxMhHofMWDHOdQfWD2+Vk1WqgCDRUdk6QamfSFcfEI+HrhjyAitWw1ZEdVux2uZIr9pB4iYyejiOwZsj7P1gUGlB1FttNbi6BPICajKb0TwmTEhXNlORibs38lQeZPMgtXIaqGwkLj+iHXGRw+VwVxuqKzsQGYMQ+vUDqth3iRQ2A5zC9BaGxsmklC7nkhyM1FQ1KdgVU3zGkDlYO89GHLk67KAuQKcYUEZFqnFgsoIvrDY5HQnlIIuTotmTU/FHTSOdzo0LkXKCW1EghV0hwQa3OqZXofiDq6ziNZPVEa1OkNjKMSFvsm1PI/tb3U3/AIph1h1NhXAz6U1ELdNdXqo+ywJp4v0YTKcpbI95aLb+QobcqFWPL1jaXTGzL0dl1PozKmrJrpQwonGq703aI06qOx1GwZt+DGAo5GcBmydonWzaaQE3pABJPZC0Qu2xJ2P0cSX7Qps2PPddoDGMe1+ZOOr+S1SRwPDHGGBbUS+R7qtndmAqzyBA9deHKTVxW8D0TlpDmzvekhlUtvqWirMWNiyWBFMDyYDaT+H4VkcUT1K4wgBZidWokk36q3sk2fLeZEaYRESKREQEREBERAREQEREBE0cbxIxLqIvtIgHmcjqi7+1hKx/SXEthgwILgAC9XVuynT57Lq9QI33EC6iaOD4oZVLKCBqZRqFXpJBIHlYPOb4CIiAiIgIiICIiBDz9GYn1611DIQXViSrUukKV5Fa/ZO2/KTAJXdOdKjhUVtBcsSiqpALP1buqi9rJSt9hdnYGQk9KcTDsIzGxp01TKSlsGO3dyB/Wtb8wAvolRxvTi4mW1+LZdWqzdlWYIqAG2pbolSb21Ua8t6S4ACW1gAFiSvyQrOABudKuGNbUCRdGBcxIXR/SS570K3Z2JYVTAkFee52vbaiN9xJsBERAREQERI/SHE9UhYCzaooJoFnYIoLUaFsN6MCREox6S46AZTrsqQpUqCuYYmOs1sNQeyB2SPZMp6S4ia0uBsASBvkLZV6vn3viT6twNjAu4lKnpNgOmtfaCMOzzXIuoNXkOV+ewsy6gIiICIiAiIgeMuJXBV1DKdiGAII8iDzmo8Di+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199"/>
            <a:ext cx="6794169" cy="283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61999" y="4648200"/>
            <a:ext cx="6629400" cy="369332"/>
          </a:xfrm>
          <a:prstGeom prst="rect">
            <a:avLst/>
          </a:prstGeom>
          <a:noFill/>
        </p:spPr>
        <p:txBody>
          <a:bodyPr wrap="square" rtlCol="0">
            <a:spAutoFit/>
          </a:bodyPr>
          <a:lstStyle/>
          <a:p>
            <a:r>
              <a:rPr lang="vi-VN" dirty="0" smtClean="0"/>
              <a:t>    	Sử dụng hàm exec(‘call:api &gt; /dev/null 2&gt;/dev/null &amp;’);</a:t>
            </a:r>
          </a:p>
        </p:txBody>
      </p:sp>
      <p:sp>
        <p:nvSpPr>
          <p:cNvPr id="10" name="Right Arrow 9"/>
          <p:cNvSpPr/>
          <p:nvPr/>
        </p:nvSpPr>
        <p:spPr>
          <a:xfrm>
            <a:off x="761999" y="5680493"/>
            <a:ext cx="381000"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p:cNvSpPr txBox="1"/>
          <p:nvPr/>
        </p:nvSpPr>
        <p:spPr>
          <a:xfrm>
            <a:off x="1283026" y="5607894"/>
            <a:ext cx="6349343" cy="369332"/>
          </a:xfrm>
          <a:prstGeom prst="rect">
            <a:avLst/>
          </a:prstGeom>
          <a:noFill/>
        </p:spPr>
        <p:txBody>
          <a:bodyPr wrap="square" rtlCol="0">
            <a:spAutoFit/>
          </a:bodyPr>
          <a:lstStyle/>
          <a:p>
            <a:r>
              <a:rPr lang="vi-VN" dirty="0" smtClean="0"/>
              <a:t>Gọi function cần chạy, không chờ response của hàm exec.</a:t>
            </a:r>
          </a:p>
        </p:txBody>
      </p:sp>
    </p:spTree>
    <p:extLst>
      <p:ext uri="{BB962C8B-B14F-4D97-AF65-F5344CB8AC3E}">
        <p14:creationId xmlns:p14="http://schemas.microsoft.com/office/powerpoint/2010/main" val="1246132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9" name="TextBox 8"/>
          <p:cNvSpPr txBox="1"/>
          <p:nvPr/>
        </p:nvSpPr>
        <p:spPr>
          <a:xfrm>
            <a:off x="1142999" y="914400"/>
            <a:ext cx="2183162" cy="369332"/>
          </a:xfrm>
          <a:prstGeom prst="rect">
            <a:avLst/>
          </a:prstGeom>
          <a:noFill/>
        </p:spPr>
        <p:txBody>
          <a:bodyPr wrap="none" rtlCol="0">
            <a:spAutoFit/>
          </a:bodyPr>
          <a:lstStyle/>
          <a:p>
            <a:pPr marL="342900" indent="-342900">
              <a:buFontTx/>
              <a:buAutoNum type="alphaLcPeriod" startAt="2"/>
            </a:pPr>
            <a:r>
              <a:rPr lang="en-US" dirty="0" smtClean="0"/>
              <a:t>Run underground</a:t>
            </a:r>
          </a:p>
        </p:txBody>
      </p:sp>
      <p:sp>
        <p:nvSpPr>
          <p:cNvPr id="4" name="AutoShape 6" descr="data:image/jpeg;base64,/9j/4AAQSkZJRgABAQAAAQABAAD/2wCEAAkGBxIQEhISEBIWFhEWFxcSGBcSGBUZFhcVFRYXFxgXFxMYISohGBslHhUYIz0hJSsrLi4uFx8/ODMsNygtLiwBCgoKDg0OFxAQGy0fHh0tNS0tLS0tLS0tLS0tLS0tLS0tKy0vLS0tLS0tKy0tLS0xLSstLSstLS0tLTctLS0tLf/AABEIAMIBAwMBIgACEQEDEQH/xAAcAAEAAgMBAQEAAAAAAAAAAAAABAUBAwYCBwj/xABJEAACAgECAgYECQoEAwkAAAABAgARAxIhBDEFEyIyQVEGYXGBFSNSU3KRkrHRBxQWM0Jik6Gy0mNzgvFUosEkNENEg7PC0/D/xAAYAQEBAQEBAAAAAAAAAAAAAAAAAQIDBP/EACARAQEBAAIDAAIDAAAAAAAAAAABEQIhEjFRAxMiMkH/2gAMAwEAAhEDEQA/APuMREBERAREQEREBERAREQEREBERAREQEREBERAREQEREBERAREQEREBERAREQMXMyn6S6FOZ8jDKVD4+qIGscg1HsuBzYHldCr3kbjehMxDHHm7TnEWtuIUXj0qxUrkuiq93mSd2lR0DMBudgN94BHLxlYnRbUVfKzqXxsdWqyMaKNO7UNToGNAA2wrcmSMPCuhsOLbIcmQlb1KQVVRv2SAMYvfuHbexBMnlXB5Ee6aBjy7fGLfbvsHcEnqx3ttIq/lV4Sqzej7XePOyHq1xkgNqausJZqYAlmyWTV7GiLsBeFx5j/AH5T1KT4FyaXU5lYviTCWfGSbQsdROvfvnbw23892Ho7MjO4z2WKmmViAvWBnGkvQ7NqpFUCL11KLS5mc5w/QObVrfMQwytkUBszgKchYLqZwd1IUju0BttvO9HOAy4MIXPkL5NibZ3AIRVID5CWNlbvbdjsIwi1iIkUiIgIiICIiAiIgIiICIiAiIgIiICIiAiIgIiIEXisxBofXI/Wt5me+L7x905b8ofCcTm6O4nHwd9eVFBNmZQwLqp8yoYevl4wOkx8VqvS91saN0fLae+ubzM+AfkX6C6QxdIDIcWXFw6q4zdYrIrgqQiUw7TB9J9VH3/e4G5uk1XZg5b/AA8eV/f2FNe+PhVfm838HL92mbuB5H2yTIuxTcbx2LJos5EKOr3kx50HZO+7KAdr57SfwfH48o7GTGx8RjdWo+PKSpo4ng8WX9ZjR/pqrffHa/xbrmZA+CUHcbIn0MjhR/6ZJX+Ufmucd3iL/wA3Gjf+3ojTJ9T4lB6QLxQ4bNTKW09nqVyrk1X2dIDE3dSt9Gm6W7PX6Or/AMeusr1dX4/Sk8u8xufi3jeWxzfS/TWfLldutdV1EKqMygKDQ2U8/XIfwhm+ey/xMn4zVxHff6TfeZV5sGbUzKwpiBV1pAqtzY37RO3j41PS865+EM3z2X+Jk/GPhDN89l/iZPxlI2DiDqBdaNgUa5k7907V4fz8ZvwYsoftOClHbx5mr28q+qBafCGb57L/ABMn4x8IZvnsv8TJ+MjRLiJPwhm+ey/xMn4zsvQLpTJl6zFkYvpAZSxJYA2CCx3I5fznCTrfydfrc30B/VM8p0sd7EROLZERAREQEREBERAREQERECBxfePunyf8qeZzxiYtbjGOj+MzhVdlXrUxZSrkKRZBVeflPrHF94+6cd6d9C4Ww8TxrAnPh4PicaWexpbFksMnj3jA+B+inF5cr5+sy5W08LxOVfjMmz48LMjAg8wQDP0Z6D8Q+To/gnyMWdsGMszElmOkbkncn1z4v+TjhMfE8Zw+J8aqmfg+IGTq1Ck6nz4jR8OyoHun3novgE4bDiwYr6vGoxrqNnSooWfGBbcDyPtkmRuB5H2yTARIHTHSQ4dFbSW1OqbXQ1HdmIBoAX7TQ8ZODA7g7QMzxlyqgLMQqjcliAAPMk8pBbpE5NuGXrPAvdYh/r/bPqW/WRPWHo0Fg+ZutcbjUKRT+5j5D2m29cmteOe3n8/fJ+ox2vzmW0T/AErWp/qAPypkdHu363O5/dxfFL7tPbH2zLCIw8vj4xnoMw8iRzvx8/GeLnRGYm/2OTnri50MR+0xz1xc6GI/aY5651v5Oj8bm+gP6pDl56I/rm+gf6li896I62IiZbIich6adONw2RVd2TAyagU2LsGIZS47SAWnLTZfntUDrmYDcmh65GPSWAbHNjv6a/jPm49IcV2MCFvlZdJY/wCvtMffN49Lm+Ri+2f/AK5rwqbH0fFnR+4yt9Eg/dNk+X5fSRH/AFmDC32WP/Mg++buj/Sj4xE4cuMhZR1THUjajQBBJGMetSN/PkV4019KiImVIiICIiBB4vve4Sn9JOBbiOE4rBjrXlw5cS6thqdGUWfAWZ0WXGG5zS3DIObEbgbkczsBygfIvQL0A4zgeL4XNmOIpi4fLhbQ5J1PkyuKBAsU4/nPqUlPw6LWpqsgCyBZOwA9cY8CNdNdGjRGxHMGuRgV/G9K/m2Mv1OXLv8A+Et19I+A9cp/R30wycXmdeppFW9Cdpy1gbsSAAN/DxE7C1UDkBsN/M7Ae0zWOFx6+s0L1ladVDVRo1q51sPqmbLvt148+E42Xj39RjxGd+5gCevM6/WEx6r9hInkdF6/+8Ocn7lacX8Id4epy0solxjy+dMKtbDlMxErLDNQJ8t//wAJxXE+lz8TxCcJwilNTaWyOKYKN3Koe7sDu31CdX0lxRxpai3YhEU/tO3IH1eJPgAT4SNwXQmLHkXNu2fQUZzzcsQxYjzsbeQNcqmeUt6jt+O8OMt5TfjiiJW5m4gO5WigdFVW8VJxaiKSwN8nas8uXjLBsQs8/tN+M89UPNvtN+MPOg8E3EM5OSggZgRtuKNaeyCd67RPIHs+MsprGIebfbb8YGIebX9JvxgbInjqh5t9pvxjqh5t9pvxhHuXnoj+tf6B/qWUHVDzb7TfjL70OSsr8+54kn9oecRY66IiaaJwPp+5XOpTIMTHCAWydzIod6VfksuoknfZ17Jux1/SvS+DhV1Z8gXyHNj7FG5nBekvSJ4xkyY8IdCm2PiNIpA7AZUB2DOysKsbYgdQ2BcbPLGrw5ePlnTjMuG2vqNbeL4yFU/0X7ams8Ov/D5P4mX/AKPPWYKHputRvFcdsv8APWB7jU1s2P53MP4f9k7xxbG4cUP+yuR63v6wXsj3S56MZqVGyIMWoA4MYrK6kgaE7K6WPsa+Vr3hRscdDt568wNvrVJd9FIy04xomMEE57vMi2LbGCzMSOdEry2Dd0yrH2mIicWyIiAiIgUnT/Bo2p+tCZTjZV1vSbAksAb0EAklkokAXYArRm6JwqLyZzd47tuzRzKygqKsWoUFydI2BFm7HpPgeHIyZcwVQcZxu5bSDjptnN0QNTEXyJNVKnNwXCOzM2Zw6LjLagFKrrxshKsnZGrCh01XqGo3qM1uxdFhdf8A2liwOGzlsjUhR1NFgDZUbjzIu5vPRnWs7Ln2OQser20sFRCLB746sb+BLbb7aB0TwuYdTrYhVQrjNAqgRsakKy2ylXZbNjc+I2uOG4LHjLsi9p61MSSxq6BY70LNDkLNSGIfwMFUhGY/rGGs2dbpoBbJ3moFhbaj2uewnno3oXqzjd3Y5FHIMQtkURfeddydLEizdA1VvEbVwiIkUiIMCuHxnEE/s4Vof5mTc+8JXuymWM5/r3VQ2PVqy8Q96UZxpVygLkA6V0Yxv4mtxuRfI1gEXR33BB94O49hkjXL3nx85MrOL6L1sxtRZLWVtv1ejQTe6eNf7zGbjsgZgNFAkd1vA/Snj8/yfufZb+6RzMvRGpg1ou6mkWgCrZGsb7n4z3m/Oe8vRrFsrI4U5CCGAOpa0CtiL7nn4zx+f5P3Pst/dH5/k/c+y390DKdFOGPxzaCSdIZgKOTXV3fmLvx8pgdGZbs5idjzLi7KnmDajs8h9dGg/P8AJ+59lv7o/P8AJ+59lv7oEzguGbHerIXv5V89Tm9ztsyiht2Z03oj+tf6H/yWcb+f5P3Pst/dOn9As7Plyaq2T9kEc2HmT5RCOmGPKOJLU3U6Cp7QILE49JCk7UBkvbxG5ulsMmQKCzEBQLJOwAHMk+ExlyqqlmICgWSdgAPEmQExtxBDOCMINqh2LkcnyA8h4hT7TvQGm5EDpTogdIoetGhK+KNdu/nGvcA+CeRs70F570+4VFbDj6o5MaYqVMNh8YBos1blSAoA33RtjvX0KVHTnQGPiqYs2PKBpD4yL03ellNhhfvFmiLNuMkury52zP8AI+L5M1NpGfQPkZAGb6hor3gz1rf/AIgfYP8AfO84z0K4zkmfDkH+IHx/drlY3oJxvji4M/6j/wBcU7TlHLK5PJmI58Uo9qV/MvLTogLqVwjlwysM+Q3iSmBDsNKqwB35NVcxznQ8J6E8cD/5XGPNGcn6hjH3y+6P9CqIPFZzlHyEXQh9T2WZh7CAfEEbSXlCR1sRE5NkREBERAwwvY8pRca/DI7Y+qe1VFIxhlGnWujSoI1AF+8oIG4JB2lzxWUojMEZyBelK1N6hqIF+0yr4npMlGJxBkCK2RTYA6xgAO2ByUMxDAV2fOWJXhumsGJshCGtizqtlmBKkae9lYaapdTE7AGbV9IMWoqyup1jGLHeJZ1FDnRKNR8aPiCBoXpJFORsPD6mQoh6vTrYMisoUAeVDtlV7J3FS0HAY7VtAUhjk7PZ7ZBBZguzHc87hFfi9JcDWTqCA7NpaimjE+s7bA9eg89/bXsekeCgfjN1Z6GPIWKoGLEIoJatPhfeT5QucvAYgbGJAbuwq3ZIN3XOwD7oxcBjRg6qFIUoNNhQrEMaQdkEkDer2EdL2iN02mkOFLLpDnSVYgM4RO6SDqOo7HkhmviPSHEjEEMQoskDxBUFQvNz2hstknYAmWjYVOoFQQ2zWBuPI+c84+FxqdSooatNhQDQoAWPDYfVHR22qbF/ft/IzMQZFQehP1GP2H67NydIHQxpGTxTJlX2DWzL/wArLJ8k9Ncv7V8b4jvt9I/eZB47G5rTdUwpW0nUa0knyG+2/PkZO4jvt9I/eZD4nAzMCpHddDd8n07j2aZHNHYcRfOxvdaOWpu6D46QtXtZ3nrhlzhu0RppvI7kmt+d8vVU1p0e4ushrtEAFwLZ9V89tiRXIc68I+DslL8c2oVZs70teN1vvXjXvgOqzDTosEBr1vqtqFEeqwa+4T3jXPaljte4GkGuxz+t738BXrk8JiZAQzatyQTZ222s+/6/ed8BOk9BuJ6vJl7LMxQAKgsk6vPko9ZIE5udX+Tz9bl+gP6oiz263HwjZCHz1sbXGu6KRyJJ77es7Dahe5nxE01bpERCEREBERAREQEREBERA1cUzhGONQzgEqrNpBPkWo17aMqW6Q4hNerFdIjLSvuxanDaNYFDegT57+F3Kzjk4nU5xsumlKAAarDKWDBtmJAajqUC9weYsSt3B5cxZhkRQgA0sDRJI3ATfYfKOk/u7WZsomHGs7kaV2GnVpKDc94AlmNEWBp3FBqozKvxgsBL7bnU5x7gu2gaVOyBas7tZ5HeMNXkTnWbpAheythgf2QCKxkhqc0tnINrJAHLmdytxxIoIAQRbqpo6clFgj+DDHsp5E73yYavIlPlxcUUJDU6oK3Vg7l7balGyqALrvm+VzU441sjFdKrp7OrToBtCNQBLMe9YGnyDeMYavYmF9fOZkVXL8XxBB7uYah/m4xTD2lApr/DaWMjcfwvWpQOlgQyt4q67g14+seIJHjPHR/GdYCrDTlTZ08j4EHxQ1YP3EECNXuaoukPQvHkyM6ZGTUSxWgws7muVD1f7SN+gi/Pn7A/GdgXG+425+r2xrFarGmrvwrzvylxnHH/AKCL8+fsD8Y/QRfnz9gfjOyiMMcb+gi/Pn7A/GP0EX58/YH4zsojDHG/oIvz5+wPxl70D0Fj4QNpJZ2rUzV4cgAOQ3P1+yWsQEREBERAREQEREBERAREQEREDVxWNmRlVyjEUGUKSp8wGBB94lXk6Pysp05e0EVUZWYWQ4fISzaqDaVXfVQB86kri+jtb9YuRlfQUHJlUkEBwjbKw1cxVjY2KkTiOgb1jFkONWx48VDUSBjO1HUKBXbYX65YlYycJnbXfEaCWXQVYNo7IVgFpQW1AkatQ7W67AS6AlInQTjUevslsb7qxBbGcbWVL7m8Y3Fd5udivWHoCmZnzZGvJ1ookEdpjp1WSB2q7OmwoB2gXUREikREBERATU3DqWDlRrAIDeIB5i/LYbeqbYgV3H9C4czB3B1Ag2CRdCqNcx6vWZqyej+Fl0b6dQcixuQrKN6v9o78/C6AAcbwnENrAy7MyaNJKdWuoB+QOtgtmyaJoFau4eLHxrtq1Uq5TQNAnGHYEFdNFSmgj9oHVvRlxNWvAdGphORk/bIJG1ADkAB4Cz93IASbKv0fbiDiB4nvmjRADDsjUCAAB2tVDfatzLO5FZiJi4GYmLi4GYiICIiAiIgIiICIiAiIgIiICIiAiIgIiICIiAiIgIiIEDpng8uZAuHMcTBrJXmRpYVfhRIb16aOxMhHofMWDHOdQfWD2+Vk1WqgCDRUdk6QamfSFcfEI+HrhjyAitWw1ZEdVux2uZIr9pB4iYyejiOwZsj7P1gUGlB1FttNbi6BPICajKb0TwmTEhXNlORibs38lQeZPMgtXIaqGwkLj+iHXGRw+VwVxuqKzsQGYMQ+vUDqth3iRQ2A5zC9BaGxsmklC7nkhyM1FQ1KdgVU3zGkDlYO89GHLk67KAuQKcYUEZFqnFgsoIvrDY5HQnlIIuTotmTU/FHTSOdzo0LkXKCW1EghV0hwQa3OqZXofiDq6ziNZPVEa1OkNjKMSFvsm1PI/tb3U3/AIph1h1NhXAz6U1ELdNdXqo+ywJp4v0YTKcpbI95aLb+QobcqFWPL1jaXTGzL0dl1PozKmrJrpQwonGq703aI06qOx1GwZt+DGAo5GcBmydonWzaaQE3pABJPZC0Qu2xJ2P0cSX7Qps2PPddoDGMe1+ZOOr+S1SRwPDHGGBbUS+R7qtndmAqzyBA9deHKTVxW8D0TlpDmzvekhlUtvqWirMWNiyWBFMDyYDaT+H4VkcUT1K4wgBZidWokk36q3sk2fLeZEaYRESKREQEREBERAREQEREBE0cbxIxLqIvtIgHmcjqi7+1hKx/SXEthgwILgAC9XVuynT57Lq9QI33EC6iaOD4oZVLKCBqZRqFXpJBIHlYPOb4CIiAiIgIiICIiBDz9GYn1611DIQXViSrUukKV5Fa/ZO2/KTAJXdOdKjhUVtBcsSiqpALP1buqi9rJSt9hdnYGQk9KcTDsIzGxp01TKSlsGO3dyB/Wtb8wAvolRxvTi4mW1+LZdWqzdlWYIqAG2pbolSb21Ua8t6S4ACW1gAFiSvyQrOABudKuGNbUCRdGBcxIXR/SS570K3Z2JYVTAkFee52vbaiN9xJsBERAREQERI/SHE9UhYCzaooJoFnYIoLUaFsN6MCREox6S46AZTrsqQpUqCuYYmOs1sNQeyB2SPZMp6S4ia0uBsASBvkLZV6vn3viT6twNjAu4lKnpNgOmtfaCMOzzXIuoNXkOV+ewsy6gIiICIiAiIgeMuJXBV1DKdiGAII8iDzmo8Di+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TextBox 11"/>
          <p:cNvSpPr txBox="1"/>
          <p:nvPr/>
        </p:nvSpPr>
        <p:spPr>
          <a:xfrm>
            <a:off x="789315" y="4572000"/>
            <a:ext cx="6629400" cy="369332"/>
          </a:xfrm>
          <a:prstGeom prst="rect">
            <a:avLst/>
          </a:prstGeom>
          <a:noFill/>
        </p:spPr>
        <p:txBody>
          <a:bodyPr wrap="square" rtlCol="0">
            <a:spAutoFit/>
          </a:bodyPr>
          <a:lstStyle/>
          <a:p>
            <a:r>
              <a:rPr lang="vi-VN" dirty="0" smtClean="0"/>
              <a:t>	Sử dụng terminate trong middleware của laravel</a:t>
            </a:r>
          </a:p>
        </p:txBody>
      </p:sp>
      <p:sp>
        <p:nvSpPr>
          <p:cNvPr id="10" name="Right Arrow 9"/>
          <p:cNvSpPr/>
          <p:nvPr/>
        </p:nvSpPr>
        <p:spPr>
          <a:xfrm>
            <a:off x="429880" y="5603397"/>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15" y="1676400"/>
            <a:ext cx="6825006" cy="275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94832" y="5218668"/>
            <a:ext cx="6157289" cy="1200329"/>
          </a:xfrm>
          <a:prstGeom prst="rect">
            <a:avLst/>
          </a:prstGeom>
          <a:noFill/>
        </p:spPr>
        <p:txBody>
          <a:bodyPr wrap="square" rtlCol="0">
            <a:spAutoFit/>
          </a:bodyPr>
          <a:lstStyle/>
          <a:p>
            <a:r>
              <a:rPr lang="vi-VN" dirty="0" smtClean="0"/>
              <a:t>Response về ngay lập tức.</a:t>
            </a:r>
          </a:p>
          <a:p>
            <a:r>
              <a:rPr lang="vi-VN" dirty="0" smtClean="0"/>
              <a:t>Code logic có thể xử lý trong function terminate hoặc call function exec().</a:t>
            </a:r>
          </a:p>
          <a:p>
            <a:r>
              <a:rPr lang="vi-VN" dirty="0" smtClean="0"/>
              <a:t>Có thể lấy được response của hàm exec().</a:t>
            </a:r>
          </a:p>
        </p:txBody>
      </p:sp>
      <p:sp>
        <p:nvSpPr>
          <p:cNvPr id="2" name="Plus 1"/>
          <p:cNvSpPr/>
          <p:nvPr/>
        </p:nvSpPr>
        <p:spPr>
          <a:xfrm>
            <a:off x="1047748" y="5313908"/>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Plus 13"/>
          <p:cNvSpPr/>
          <p:nvPr/>
        </p:nvSpPr>
        <p:spPr>
          <a:xfrm>
            <a:off x="1047748" y="5588723"/>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Plus 14"/>
          <p:cNvSpPr/>
          <p:nvPr/>
        </p:nvSpPr>
        <p:spPr>
          <a:xfrm>
            <a:off x="1047747" y="609600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2249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B970919C-7AB9-8C43-AD58-986FD44D887A}" vid="{B1AB6F10-A669-8D48-86F2-19B449410D6D}"/>
    </a:ext>
  </a:extLst>
</a:theme>
</file>

<file path=ppt/theme/theme2.xml><?xml version="1.0" encoding="utf-8"?>
<a:theme xmlns:a="http://schemas.openxmlformats.org/drawingml/2006/main" name="1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B970919C-7AB9-8C43-AD58-986FD44D887A}" vid="{B1AB6F10-A669-8D48-86F2-19B449410D6D}"/>
    </a:ext>
  </a:extLst>
</a:theme>
</file>

<file path=ppt/theme/theme3.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B970919C-7AB9-8C43-AD58-986FD44D887A}" vid="{B1AB6F10-A669-8D48-86F2-19B449410D6D}"/>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1369</Words>
  <Application>Microsoft Office PowerPoint</Application>
  <PresentationFormat>On-screen Show (4:3)</PresentationFormat>
  <Paragraphs>124</Paragraphs>
  <Slides>16</Slides>
  <Notes>13</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2_標準デザイン</vt:lpstr>
      <vt:lpstr>1_標準デザイン</vt:lpstr>
      <vt:lpstr>標準デザイン</vt:lpstr>
      <vt:lpstr>Custom Design</vt:lpstr>
      <vt:lpstr>Quản lý tiến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82</cp:revision>
  <dcterms:created xsi:type="dcterms:W3CDTF">2020-10-13T02:14:43Z</dcterms:created>
  <dcterms:modified xsi:type="dcterms:W3CDTF">2020-10-14T09:16:12Z</dcterms:modified>
</cp:coreProperties>
</file>