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33" r:id="rId3"/>
    <p:sldId id="332" r:id="rId4"/>
    <p:sldId id="334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35" r:id="rId13"/>
    <p:sldId id="336" r:id="rId14"/>
  </p:sldIdLst>
  <p:sldSz cx="9144000" cy="5143500" type="screen16x9"/>
  <p:notesSz cx="6858000" cy="9144000"/>
  <p:embeddedFontLst>
    <p:embeddedFont>
      <p:font typeface="Proxima Nova" panose="020B0604020202020204" charset="0"/>
      <p:regular r:id="rId16"/>
      <p:bold r:id="rId17"/>
      <p:italic r:id="rId18"/>
      <p:boldItalic r:id="rId19"/>
    </p:embeddedFont>
    <p:embeddedFont>
      <p:font typeface="Proxima Nova Semibold" panose="020B0604020202020204" charset="0"/>
      <p:regular r:id="rId2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296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jkf7KyuQV86B10fBnJcKYerKv6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68CA30-25D0-430B-B889-D613CFFF7315}">
  <a:tblStyle styleId="{E068CA30-25D0-430B-B889-D613CFFF731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4"/>
          </a:solidFill>
        </a:fill>
      </a:tcStyle>
    </a:wholeTbl>
    <a:band1H>
      <a:tcTxStyle b="off" i="off"/>
      <a:tcStyle>
        <a:tcBdr/>
        <a:fill>
          <a:solidFill>
            <a:srgbClr val="CAD5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5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646C7D5-1085-4994-91EC-FC82CB13643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  <p:guide orient="horz" pos="1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5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627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5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5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5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" name="Google Shape;32;p5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2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2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62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6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3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3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6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4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64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6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DA2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DA2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DA251B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30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>
            <a:spLocks noGrp="1"/>
          </p:cNvSpPr>
          <p:nvPr>
            <p:ph type="title"/>
          </p:nvPr>
        </p:nvSpPr>
        <p:spPr>
          <a:xfrm>
            <a:off x="471900" y="357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" name="Google Shape;7;p54"/>
          <p:cNvSpPr txBox="1">
            <a:spLocks noGrp="1"/>
          </p:cNvSpPr>
          <p:nvPr>
            <p:ph type="body" idx="1"/>
          </p:nvPr>
        </p:nvSpPr>
        <p:spPr>
          <a:xfrm>
            <a:off x="471900" y="1235738"/>
            <a:ext cx="8222100" cy="3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roxima Nova Semibold"/>
              <a:buChar char="●"/>
              <a:defRPr sz="18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 Semibold"/>
              <a:buChar char="○"/>
              <a:defRPr sz="14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 Semibold"/>
              <a:buChar char="■"/>
              <a:defRPr sz="14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 Semibold"/>
              <a:buChar char="●"/>
              <a:defRPr sz="14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 Semibold"/>
              <a:buChar char="○"/>
              <a:defRPr sz="14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 Semibold"/>
              <a:buChar char="■"/>
              <a:defRPr sz="14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 Semibold"/>
              <a:buChar char="●"/>
              <a:defRPr sz="14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 Semibold"/>
              <a:buChar char="○"/>
              <a:defRPr sz="14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Proxima Nova Semibold"/>
              <a:buChar char="■"/>
              <a:defRPr sz="14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" name="Google Shape;8;p5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6" r:id="rId4"/>
    <p:sldLayoutId id="2147483657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>
            <a:spLocks noGrp="1"/>
          </p:cNvSpPr>
          <p:nvPr>
            <p:ph type="ctrTitle"/>
          </p:nvPr>
        </p:nvSpPr>
        <p:spPr>
          <a:xfrm>
            <a:off x="390525" y="360420"/>
            <a:ext cx="8222100" cy="239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Analytics</a:t>
            </a:r>
            <a:br>
              <a:rPr lang="pt-BR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pt-BR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Champions League 2022</a:t>
            </a:r>
            <a:endParaRPr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rgbClr val="FFFFFF"/>
                </a:solidFill>
              </a:rPr>
              <a:t>Instrutor: Marcelo Bianchi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rgbClr val="FFFFFF"/>
                </a:solidFill>
              </a:rPr>
              <a:t>Aluno: Diego Leal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9825" y="0"/>
            <a:ext cx="2064175" cy="10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D843-726D-471F-AD2C-8679C18E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422500"/>
            <a:ext cx="6981763" cy="857400"/>
          </a:xfrm>
        </p:spPr>
        <p:txBody>
          <a:bodyPr/>
          <a:lstStyle/>
          <a:p>
            <a:r>
              <a:rPr lang="pt-BR" dirty="0"/>
              <a:t>Analisando os Melhores </a:t>
            </a:r>
            <a:r>
              <a:rPr lang="pt-BR" b="1" i="1" dirty="0"/>
              <a:t>Artilheiros</a:t>
            </a:r>
            <a:endParaRPr lang="en-GB" b="1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E0960-78F5-42B6-BB0B-845F10C2C7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E7C116-CFA3-D0EE-E766-FCBEF8D058A7}"/>
              </a:ext>
            </a:extLst>
          </p:cNvPr>
          <p:cNvSpPr txBox="1">
            <a:spLocks/>
          </p:cNvSpPr>
          <p:nvPr/>
        </p:nvSpPr>
        <p:spPr>
          <a:xfrm>
            <a:off x="567219" y="3118130"/>
            <a:ext cx="3440006" cy="92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just"/>
            <a:r>
              <a:rPr lang="pt-BR" sz="1200" dirty="0"/>
              <a:t>Benzema é artilheiro isolado, no entanto possui nomes como Lewandowski na sua cola. Outros jogadores também se destacam quando o assunto é estufar a rede.</a:t>
            </a:r>
            <a:endParaRPr lang="en-GB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CBD284F-D484-3011-5E7F-1737F00C08AC}"/>
              </a:ext>
            </a:extLst>
          </p:cNvPr>
          <p:cNvSpPr txBox="1">
            <a:spLocks/>
          </p:cNvSpPr>
          <p:nvPr/>
        </p:nvSpPr>
        <p:spPr>
          <a:xfrm>
            <a:off x="4746784" y="3118130"/>
            <a:ext cx="3606893" cy="62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just"/>
            <a:r>
              <a:rPr lang="pt-BR" sz="1200" dirty="0"/>
              <a:t>O gol de cabeça é um importante fator que pode desequilibrar uma partida e nesse quesito Benzema, Haller e Hkunku se destacam.</a:t>
            </a:r>
            <a:endParaRPr lang="en-GB" sz="1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E08FC2-F3A7-CB5C-9B29-CD57B6BA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78" y="1394105"/>
            <a:ext cx="3495675" cy="17240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B1BDDE3-E5B2-8DDA-DAAC-9138F6600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784" y="1441730"/>
            <a:ext cx="3733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9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D843-726D-471F-AD2C-8679C18E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40" y="259202"/>
            <a:ext cx="7875994" cy="1019230"/>
          </a:xfrm>
        </p:spPr>
        <p:txBody>
          <a:bodyPr/>
          <a:lstStyle/>
          <a:p>
            <a:r>
              <a:rPr lang="pt-BR" dirty="0"/>
              <a:t>Analisando os Jogadores menos </a:t>
            </a:r>
            <a:r>
              <a:rPr lang="pt-BR" b="1" i="1" dirty="0"/>
              <a:t>Disciplinados</a:t>
            </a:r>
            <a:endParaRPr lang="en-GB" b="1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E0960-78F5-42B6-BB0B-845F10C2C7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E7C116-CFA3-D0EE-E766-FCBEF8D058A7}"/>
              </a:ext>
            </a:extLst>
          </p:cNvPr>
          <p:cNvSpPr txBox="1">
            <a:spLocks/>
          </p:cNvSpPr>
          <p:nvPr/>
        </p:nvSpPr>
        <p:spPr>
          <a:xfrm>
            <a:off x="459635" y="3430775"/>
            <a:ext cx="3440006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just"/>
            <a:r>
              <a:rPr lang="pt-BR" sz="1200" dirty="0"/>
              <a:t>Acima podemos analisar os 5 jogadores com maior taxa de faltas.</a:t>
            </a:r>
            <a:endParaRPr lang="en-GB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CBD284F-D484-3011-5E7F-1737F00C08AC}"/>
              </a:ext>
            </a:extLst>
          </p:cNvPr>
          <p:cNvSpPr txBox="1">
            <a:spLocks/>
          </p:cNvSpPr>
          <p:nvPr/>
        </p:nvSpPr>
        <p:spPr>
          <a:xfrm>
            <a:off x="4327410" y="3430774"/>
            <a:ext cx="4488036" cy="825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just"/>
            <a:r>
              <a:rPr lang="pt-BR" sz="1200" dirty="0"/>
              <a:t>A indisciplina técnica pode gerar faltas que geram a expulsão dos jogadores e consequentemente seus clubes sofrem com essas baixas. Acima temos os 5 jogadores que mais foram expulsos.</a:t>
            </a:r>
            <a:endParaRPr lang="en-GB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79CDC6-DE7E-55E1-096A-99D0666BF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1" y="1687699"/>
            <a:ext cx="3429000" cy="17430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A40DAF5-FA5F-774B-8895-810DBA3C3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86" y="1801531"/>
            <a:ext cx="4535460" cy="16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6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F946-CA1C-430D-8377-B00FDA3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422500"/>
            <a:ext cx="4667612" cy="857400"/>
          </a:xfrm>
        </p:spPr>
        <p:txBody>
          <a:bodyPr/>
          <a:lstStyle/>
          <a:p>
            <a:r>
              <a:rPr lang="pt-BR" dirty="0"/>
              <a:t>Conclusão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FCD26-C256-4C41-B17D-2EA841265A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23CE97-1686-B3A3-DB22-EF3B431AC262}"/>
              </a:ext>
            </a:extLst>
          </p:cNvPr>
          <p:cNvSpPr txBox="1">
            <a:spLocks/>
          </p:cNvSpPr>
          <p:nvPr/>
        </p:nvSpPr>
        <p:spPr>
          <a:xfrm>
            <a:off x="540322" y="1279900"/>
            <a:ext cx="8267501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just"/>
            <a:r>
              <a:rPr lang="pt-BR" sz="1200" dirty="0"/>
              <a:t>Os dados até aqui estudados nos fornecem muitos insights que serão utilizados pela equipe de estratégia e tomada de decisão do clube, seja para contratação de potenciais reforços, como para estabelecimento de estratégia de jogo. Com todas essas informações em mãos, é possível obter vantagem competitiva gerando benefícios reais ao clube.</a:t>
            </a:r>
            <a:endParaRPr lang="en-GB" sz="1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D900D1-8C3A-ABC8-468B-8964F9CFC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089151"/>
            <a:ext cx="5277971" cy="26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3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2A1A-F76A-4ED9-8818-A2090938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422500"/>
            <a:ext cx="5445280" cy="857400"/>
          </a:xfrm>
        </p:spPr>
        <p:txBody>
          <a:bodyPr/>
          <a:lstStyle/>
          <a:p>
            <a:r>
              <a:rPr lang="pt-BR" dirty="0"/>
              <a:t>Links e Referências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0E9AF7-225C-41AC-B984-D056148FA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CE8533-5B34-992F-7DA7-F25823E18945}"/>
              </a:ext>
            </a:extLst>
          </p:cNvPr>
          <p:cNvSpPr txBox="1">
            <a:spLocks/>
          </p:cNvSpPr>
          <p:nvPr/>
        </p:nvSpPr>
        <p:spPr>
          <a:xfrm>
            <a:off x="487433" y="1380752"/>
            <a:ext cx="8267501" cy="44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just"/>
            <a:r>
              <a:rPr lang="pt-BR" sz="1200" b="1" i="1" dirty="0"/>
              <a:t>Git Hub: </a:t>
            </a:r>
            <a:r>
              <a:rPr lang="pt-BR" sz="1200" dirty="0"/>
              <a:t>https://github.com/LealDias/Projeto-Final-de-Analytics---Awari</a:t>
            </a:r>
          </a:p>
          <a:p>
            <a:pPr algn="just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3644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0638-C862-4034-B1FF-5BEEE3F1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66" y="348542"/>
            <a:ext cx="5257272" cy="857400"/>
          </a:xfrm>
        </p:spPr>
        <p:txBody>
          <a:bodyPr/>
          <a:lstStyle/>
          <a:p>
            <a:r>
              <a:rPr lang="pt-BR" dirty="0"/>
              <a:t>Compreensão do Problema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B644F1-45DE-4D59-BD86-67CE6336A3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00E7DA-8D6C-48B4-5A94-D054FE01B3D4}"/>
              </a:ext>
            </a:extLst>
          </p:cNvPr>
          <p:cNvSpPr txBox="1">
            <a:spLocks/>
          </p:cNvSpPr>
          <p:nvPr/>
        </p:nvSpPr>
        <p:spPr>
          <a:xfrm>
            <a:off x="795118" y="1280870"/>
            <a:ext cx="7864787" cy="297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just"/>
            <a:r>
              <a:rPr lang="pt-BR" sz="1200" dirty="0"/>
              <a:t>O objetivo deste projeto é analisar individualmente todos os jogadores inscritos na Champions League temporada 2022. Através da análise dos dados, iremos extrair informações importantes que poderão dar suporte as novas contratações para o ano que vem, bem como embasar estratégias de jogos baseados em características dos jogadores de clubes adversários. </a:t>
            </a:r>
            <a:endParaRPr lang="en-GB" sz="12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C0E5733-95ED-2EC9-C738-5713988BE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18" y="2362162"/>
            <a:ext cx="3649194" cy="243279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AA97E67-B2B6-961B-501F-8F93721C3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430" y="2369726"/>
            <a:ext cx="3798378" cy="241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0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3E7B-B001-418A-AD92-7F648354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01" y="388882"/>
            <a:ext cx="7757183" cy="857400"/>
          </a:xfrm>
        </p:spPr>
        <p:txBody>
          <a:bodyPr/>
          <a:lstStyle/>
          <a:p>
            <a:r>
              <a:rPr lang="pt-BR" dirty="0"/>
              <a:t>Explorando os Dados - Estrutura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F24D6E-07A5-4D02-94C8-A451BCA4EF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67CD85D-02B3-8678-4ACC-A8D083745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1429629"/>
            <a:ext cx="5546912" cy="31368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AC580C6-009A-F799-EC58-38AD86A8B797}"/>
              </a:ext>
            </a:extLst>
          </p:cNvPr>
          <p:cNvSpPr txBox="1">
            <a:spLocks/>
          </p:cNvSpPr>
          <p:nvPr/>
        </p:nvSpPr>
        <p:spPr>
          <a:xfrm>
            <a:off x="6556341" y="1650664"/>
            <a:ext cx="2198593" cy="21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just"/>
            <a:r>
              <a:rPr lang="pt-BR" sz="1200" dirty="0"/>
              <a:t>Os dados estão estruturados em 7 tabelas contendo informações sobre ataque, defesa, disciplina, goleiros, assistências,  gols e estatísticas chave. Cada base possui relação individual com suas respectivas colunas e estão todas associadas a tabela de estatísticas chave (key_stats).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8621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D843-726D-471F-AD2C-8679C18E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422500"/>
            <a:ext cx="6981763" cy="857400"/>
          </a:xfrm>
        </p:spPr>
        <p:txBody>
          <a:bodyPr/>
          <a:lstStyle/>
          <a:p>
            <a:r>
              <a:rPr lang="pt-BR" dirty="0"/>
              <a:t>Analisando os Destaques de </a:t>
            </a:r>
            <a:r>
              <a:rPr lang="pt-BR" b="1" i="1" dirty="0"/>
              <a:t>Ataque</a:t>
            </a:r>
            <a:endParaRPr lang="en-GB" b="1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E0960-78F5-42B6-BB0B-845F10C2C7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E7C116-CFA3-D0EE-E766-FCBEF8D058A7}"/>
              </a:ext>
            </a:extLst>
          </p:cNvPr>
          <p:cNvSpPr txBox="1">
            <a:spLocks/>
          </p:cNvSpPr>
          <p:nvPr/>
        </p:nvSpPr>
        <p:spPr>
          <a:xfrm>
            <a:off x="844424" y="2675964"/>
            <a:ext cx="3092822" cy="130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just"/>
            <a:r>
              <a:rPr lang="pt-BR" sz="1200" dirty="0"/>
              <a:t>Vamos verificar os jogadores que mais se destacaram no quesito ataque. </a:t>
            </a:r>
          </a:p>
          <a:p>
            <a:pPr algn="just"/>
            <a:endParaRPr lang="pt-BR" sz="1200" dirty="0"/>
          </a:p>
          <a:p>
            <a:pPr algn="just"/>
            <a:r>
              <a:rPr lang="pt-BR" sz="1200" dirty="0"/>
              <a:t>Em assistências temos os jogadores acima  com uma ótima média de assistências que geraram gols para suas equipes.</a:t>
            </a:r>
            <a:endParaRPr lang="en-GB" sz="12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4D9A910-E1C3-9177-E328-587FB18D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959" y="1420906"/>
            <a:ext cx="3371253" cy="125505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7D59F87-8B70-75B5-58E8-892A1B93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73" y="1420905"/>
            <a:ext cx="3599067" cy="125505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7FFDE20-542A-3C8A-31E3-8C76F9DE8630}"/>
              </a:ext>
            </a:extLst>
          </p:cNvPr>
          <p:cNvSpPr txBox="1">
            <a:spLocks/>
          </p:cNvSpPr>
          <p:nvPr/>
        </p:nvSpPr>
        <p:spPr>
          <a:xfrm>
            <a:off x="4874262" y="2675964"/>
            <a:ext cx="3092822" cy="571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just"/>
            <a:r>
              <a:rPr lang="pt-BR" sz="1200" dirty="0"/>
              <a:t>Acima vemos os melhores dribladores do campeonato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3918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D843-726D-471F-AD2C-8679C18E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422500"/>
            <a:ext cx="6981763" cy="857400"/>
          </a:xfrm>
        </p:spPr>
        <p:txBody>
          <a:bodyPr/>
          <a:lstStyle/>
          <a:p>
            <a:r>
              <a:rPr lang="pt-BR" dirty="0"/>
              <a:t>Analisando os Destaques de </a:t>
            </a:r>
            <a:r>
              <a:rPr lang="pt-BR" b="1" i="1" dirty="0"/>
              <a:t>Defesa</a:t>
            </a:r>
            <a:endParaRPr lang="en-GB" b="1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E0960-78F5-42B6-BB0B-845F10C2C7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E7C116-CFA3-D0EE-E766-FCBEF8D058A7}"/>
              </a:ext>
            </a:extLst>
          </p:cNvPr>
          <p:cNvSpPr txBox="1">
            <a:spLocks/>
          </p:cNvSpPr>
          <p:nvPr/>
        </p:nvSpPr>
        <p:spPr>
          <a:xfrm>
            <a:off x="937390" y="3061076"/>
            <a:ext cx="3092822" cy="730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just"/>
            <a:r>
              <a:rPr lang="pt-BR" sz="1200" dirty="0"/>
              <a:t>Vemos que dois jogadores do </a:t>
            </a:r>
            <a:r>
              <a:rPr lang="pt-BR" sz="1200" b="1" i="1" dirty="0"/>
              <a:t>Real Madrid </a:t>
            </a:r>
            <a:r>
              <a:rPr lang="pt-BR" sz="1200" dirty="0"/>
              <a:t>estão com um taxa excelente de recuperações. </a:t>
            </a:r>
            <a:endParaRPr lang="en-GB" sz="12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7FFDE20-542A-3C8A-31E3-8C76F9DE8630}"/>
              </a:ext>
            </a:extLst>
          </p:cNvPr>
          <p:cNvSpPr txBox="1">
            <a:spLocks/>
          </p:cNvSpPr>
          <p:nvPr/>
        </p:nvSpPr>
        <p:spPr>
          <a:xfrm>
            <a:off x="5113788" y="3159310"/>
            <a:ext cx="3092822" cy="78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just"/>
            <a:r>
              <a:rPr lang="pt-BR" sz="1200" dirty="0"/>
              <a:t>Acima podemos identificar os jogadores que mais enfrentam para interceptar jogadas e roubar bolas.</a:t>
            </a:r>
            <a:endParaRPr lang="en-GB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C5E123-256A-EEBD-360A-75B0F86CC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64" y="1279900"/>
            <a:ext cx="3571875" cy="17811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DF9473C-4A52-D517-2698-B0C224D9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263" y="1519518"/>
            <a:ext cx="33909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8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D843-726D-471F-AD2C-8679C18E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422500"/>
            <a:ext cx="6981763" cy="857400"/>
          </a:xfrm>
        </p:spPr>
        <p:txBody>
          <a:bodyPr/>
          <a:lstStyle/>
          <a:p>
            <a:r>
              <a:rPr lang="pt-BR" dirty="0"/>
              <a:t>Analisando os Destaques de </a:t>
            </a:r>
            <a:r>
              <a:rPr lang="pt-BR" b="1" i="1" dirty="0"/>
              <a:t>Defesa</a:t>
            </a:r>
            <a:endParaRPr lang="en-GB" b="1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E0960-78F5-42B6-BB0B-845F10C2C7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E7C116-CFA3-D0EE-E766-FCBEF8D058A7}"/>
              </a:ext>
            </a:extLst>
          </p:cNvPr>
          <p:cNvSpPr txBox="1">
            <a:spLocks/>
          </p:cNvSpPr>
          <p:nvPr/>
        </p:nvSpPr>
        <p:spPr>
          <a:xfrm>
            <a:off x="2811278" y="3476065"/>
            <a:ext cx="3092822" cy="730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just"/>
            <a:r>
              <a:rPr lang="pt-BR" sz="1200" dirty="0"/>
              <a:t>Quando o assunto é interceptação eficiente temos outros jogadores de defesa e meio campo que se destacam.</a:t>
            </a:r>
            <a:endParaRPr lang="en-GB" sz="1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D3954E-5CA9-63F2-12D0-212B01F1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42" y="1173109"/>
            <a:ext cx="5659392" cy="230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3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D843-726D-471F-AD2C-8679C18E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422500"/>
            <a:ext cx="6981763" cy="857400"/>
          </a:xfrm>
        </p:spPr>
        <p:txBody>
          <a:bodyPr/>
          <a:lstStyle/>
          <a:p>
            <a:r>
              <a:rPr lang="pt-BR" dirty="0"/>
              <a:t>Analisando as </a:t>
            </a:r>
            <a:r>
              <a:rPr lang="pt-BR" b="1" i="1" dirty="0"/>
              <a:t>Tentativas</a:t>
            </a:r>
            <a:r>
              <a:rPr lang="pt-BR" dirty="0"/>
              <a:t> de Gol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E0960-78F5-42B6-BB0B-845F10C2C7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E7C116-CFA3-D0EE-E766-FCBEF8D058A7}"/>
              </a:ext>
            </a:extLst>
          </p:cNvPr>
          <p:cNvSpPr txBox="1">
            <a:spLocks/>
          </p:cNvSpPr>
          <p:nvPr/>
        </p:nvSpPr>
        <p:spPr>
          <a:xfrm>
            <a:off x="844424" y="3056775"/>
            <a:ext cx="3092822" cy="62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just"/>
            <a:r>
              <a:rPr lang="pt-BR" sz="1200" dirty="0"/>
              <a:t>Benzema e Salah estão entre os maiores em tentativas ao gol.</a:t>
            </a:r>
            <a:endParaRPr lang="en-GB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A74B7AF-6BF4-D18F-AB11-5A76B565B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05" y="1344425"/>
            <a:ext cx="3295650" cy="16478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395377D-550D-F2AC-53D9-C2E9998C0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866" y="1429448"/>
            <a:ext cx="3202921" cy="157108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CBD284F-D484-3011-5E7F-1737F00C08AC}"/>
              </a:ext>
            </a:extLst>
          </p:cNvPr>
          <p:cNvSpPr txBox="1">
            <a:spLocks/>
          </p:cNvSpPr>
          <p:nvPr/>
        </p:nvSpPr>
        <p:spPr>
          <a:xfrm>
            <a:off x="4906915" y="3003921"/>
            <a:ext cx="3092822" cy="730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just"/>
            <a:r>
              <a:rPr lang="pt-BR" sz="1200" dirty="0"/>
              <a:t>Os mesmos Benzema e Salah se mostram muito eficientes em acertar o alvo toda vez que possuem uma oportunidade.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53390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D843-726D-471F-AD2C-8679C18E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422500"/>
            <a:ext cx="6981763" cy="857400"/>
          </a:xfrm>
        </p:spPr>
        <p:txBody>
          <a:bodyPr/>
          <a:lstStyle/>
          <a:p>
            <a:r>
              <a:rPr lang="pt-BR" dirty="0"/>
              <a:t>Analisando os Melhores </a:t>
            </a:r>
            <a:r>
              <a:rPr lang="pt-BR" b="1" i="1" dirty="0"/>
              <a:t>Goleiros</a:t>
            </a:r>
            <a:endParaRPr lang="en-GB" b="1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E0960-78F5-42B6-BB0B-845F10C2C7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E7C116-CFA3-D0EE-E766-FCBEF8D058A7}"/>
              </a:ext>
            </a:extLst>
          </p:cNvPr>
          <p:cNvSpPr txBox="1">
            <a:spLocks/>
          </p:cNvSpPr>
          <p:nvPr/>
        </p:nvSpPr>
        <p:spPr>
          <a:xfrm>
            <a:off x="318601" y="2886446"/>
            <a:ext cx="4452643" cy="62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just"/>
            <a:r>
              <a:rPr lang="pt-BR" sz="1200" dirty="0"/>
              <a:t>Acima temos os 5 goleiros com maior número de partidas sem levar gol.</a:t>
            </a:r>
            <a:endParaRPr lang="en-GB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CBD284F-D484-3011-5E7F-1737F00C08AC}"/>
              </a:ext>
            </a:extLst>
          </p:cNvPr>
          <p:cNvSpPr txBox="1">
            <a:spLocks/>
          </p:cNvSpPr>
          <p:nvPr/>
        </p:nvSpPr>
        <p:spPr>
          <a:xfrm>
            <a:off x="4961964" y="2886446"/>
            <a:ext cx="3606893" cy="730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just"/>
            <a:r>
              <a:rPr lang="pt-BR" sz="1200" dirty="0"/>
              <a:t>Quando o assunto é salvar gols Courtois é líder isolado e possui atributos que o credenciam para melhor na posição.</a:t>
            </a:r>
            <a:endParaRPr lang="en-GB" sz="1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629EBE6-AEF3-934B-3239-60ED2185F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02" y="1345474"/>
            <a:ext cx="4452643" cy="154097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E1A1039-3042-1AF3-BBD2-401F528A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915" y="1345473"/>
            <a:ext cx="3606893" cy="15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1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D843-726D-471F-AD2C-8679C18E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422500"/>
            <a:ext cx="6981763" cy="857400"/>
          </a:xfrm>
        </p:spPr>
        <p:txBody>
          <a:bodyPr/>
          <a:lstStyle/>
          <a:p>
            <a:r>
              <a:rPr lang="pt-BR" dirty="0"/>
              <a:t>Analisando os Melhores </a:t>
            </a:r>
            <a:r>
              <a:rPr lang="pt-BR" b="1" i="1" dirty="0"/>
              <a:t>Assistentes</a:t>
            </a:r>
            <a:endParaRPr lang="en-GB" b="1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E0960-78F5-42B6-BB0B-845F10C2C7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E7C116-CFA3-D0EE-E766-FCBEF8D058A7}"/>
              </a:ext>
            </a:extLst>
          </p:cNvPr>
          <p:cNvSpPr txBox="1">
            <a:spLocks/>
          </p:cNvSpPr>
          <p:nvPr/>
        </p:nvSpPr>
        <p:spPr>
          <a:xfrm>
            <a:off x="567218" y="3232336"/>
            <a:ext cx="3525535" cy="53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just"/>
            <a:r>
              <a:rPr lang="pt-BR" sz="1200" dirty="0"/>
              <a:t>Acima temos os melhores em eficiência nos cruzamentos.</a:t>
            </a:r>
            <a:endParaRPr lang="en-GB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CBD284F-D484-3011-5E7F-1737F00C08AC}"/>
              </a:ext>
            </a:extLst>
          </p:cNvPr>
          <p:cNvSpPr txBox="1">
            <a:spLocks/>
          </p:cNvSpPr>
          <p:nvPr/>
        </p:nvSpPr>
        <p:spPr>
          <a:xfrm>
            <a:off x="4969888" y="3232336"/>
            <a:ext cx="3606893" cy="62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 Semibold"/>
              <a:buNone/>
              <a:defRPr sz="3200" b="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just"/>
            <a:r>
              <a:rPr lang="pt-BR" sz="1200" dirty="0"/>
              <a:t>Acima temos o rank com os cinco melhores assistentes</a:t>
            </a:r>
            <a:endParaRPr lang="en-GB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028618-7264-5958-2AC9-24DA61EEF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9" y="1455833"/>
            <a:ext cx="3525534" cy="17765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6DBDCB-61EB-DA0E-A07F-83D569E59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692" y="1517836"/>
            <a:ext cx="35242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23956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515</Words>
  <Application>Microsoft Office PowerPoint</Application>
  <PresentationFormat>Apresentação na tela (16:9)</PresentationFormat>
  <Paragraphs>48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Proxima Nova Semibold</vt:lpstr>
      <vt:lpstr>Proxima Nova</vt:lpstr>
      <vt:lpstr>Arial</vt:lpstr>
      <vt:lpstr>Material</vt:lpstr>
      <vt:lpstr>Data Analytics  Champions League 2022</vt:lpstr>
      <vt:lpstr>Compreensão do Problema</vt:lpstr>
      <vt:lpstr>Explorando os Dados - Estrutura </vt:lpstr>
      <vt:lpstr>Analisando os Destaques de Ataque</vt:lpstr>
      <vt:lpstr>Analisando os Destaques de Defesa</vt:lpstr>
      <vt:lpstr>Analisando os Destaques de Defesa</vt:lpstr>
      <vt:lpstr>Analisando as Tentativas de Gol </vt:lpstr>
      <vt:lpstr>Analisando os Melhores Goleiros</vt:lpstr>
      <vt:lpstr>Analisando os Melhores Assistentes</vt:lpstr>
      <vt:lpstr>Analisando os Melhores Artilheiros</vt:lpstr>
      <vt:lpstr>Analisando os Jogadores menos Disciplinados</vt:lpstr>
      <vt:lpstr>Conclusão</vt:lpstr>
      <vt:lpstr>Links e 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</dc:title>
  <dc:creator>WorkStation</dc:creator>
  <cp:lastModifiedBy>Diego Leal</cp:lastModifiedBy>
  <cp:revision>14</cp:revision>
  <dcterms:modified xsi:type="dcterms:W3CDTF">2022-07-08T02:01:48Z</dcterms:modified>
</cp:coreProperties>
</file>