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332" r:id="rId3"/>
    <p:sldId id="375" r:id="rId4"/>
    <p:sldId id="333" r:id="rId5"/>
    <p:sldId id="334" r:id="rId6"/>
    <p:sldId id="335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36" r:id="rId18"/>
    <p:sldId id="350" r:id="rId19"/>
    <p:sldId id="351" r:id="rId20"/>
    <p:sldId id="352" r:id="rId21"/>
    <p:sldId id="337" r:id="rId22"/>
    <p:sldId id="338" r:id="rId23"/>
    <p:sldId id="363" r:id="rId24"/>
    <p:sldId id="364" r:id="rId25"/>
    <p:sldId id="359" r:id="rId26"/>
    <p:sldId id="360" r:id="rId27"/>
    <p:sldId id="365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6" r:id="rId37"/>
    <p:sldId id="377" r:id="rId38"/>
    <p:sldId id="355" r:id="rId39"/>
  </p:sldIdLst>
  <p:sldSz cx="9144000" cy="5143500" type="screen16x9"/>
  <p:notesSz cx="6858000" cy="9144000"/>
  <p:embeddedFontLst>
    <p:embeddedFont>
      <p:font typeface="Proxima Nova" panose="020B0604020202020204" charset="0"/>
      <p:regular r:id="rId41"/>
      <p:bold r:id="rId42"/>
      <p:italic r:id="rId43"/>
      <p:boldItalic r:id="rId44"/>
    </p:embeddedFont>
    <p:embeddedFont>
      <p:font typeface="Proxima Nova Semibold" panose="020B0604020202020204" charset="0"/>
      <p:regular r:id="rId45"/>
      <p:bold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296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jkf7KyuQV86B10fBnJcKYerKv6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68CA30-25D0-430B-B889-D613CFFF7315}">
  <a:tblStyle styleId="{E068CA30-25D0-430B-B889-D613CFFF731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4"/>
          </a:solidFill>
        </a:fill>
      </a:tcStyle>
    </a:wholeTbl>
    <a:band1H>
      <a:tcTxStyle b="off" i="off"/>
      <a:tcStyle>
        <a:tcBdr/>
        <a:fill>
          <a:solidFill>
            <a:srgbClr val="CAD5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5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646C7D5-1085-4994-91EC-FC82CB13643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  <p:guide orient="horz" pos="1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98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5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5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5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6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3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3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6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4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64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6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DA2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DA2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DA251B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30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>
            <a:spLocks noGrp="1"/>
          </p:cNvSpPr>
          <p:nvPr>
            <p:ph type="title"/>
          </p:nvPr>
        </p:nvSpPr>
        <p:spPr>
          <a:xfrm>
            <a:off x="471900" y="357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" name="Google Shape;7;p54"/>
          <p:cNvSpPr txBox="1">
            <a:spLocks noGrp="1"/>
          </p:cNvSpPr>
          <p:nvPr>
            <p:ph type="body" idx="1"/>
          </p:nvPr>
        </p:nvSpPr>
        <p:spPr>
          <a:xfrm>
            <a:off x="471900" y="1235738"/>
            <a:ext cx="8222100" cy="3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roxima Nova Semibold"/>
              <a:buChar char="●"/>
              <a:defRPr sz="18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 Semibold"/>
              <a:buChar char="○"/>
              <a:defRPr sz="14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 Semibold"/>
              <a:buChar char="■"/>
              <a:defRPr sz="14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 Semibold"/>
              <a:buChar char="●"/>
              <a:defRPr sz="14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 Semibold"/>
              <a:buChar char="○"/>
              <a:defRPr sz="14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 Semibold"/>
              <a:buChar char="■"/>
              <a:defRPr sz="14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 Semibold"/>
              <a:buChar char="●"/>
              <a:defRPr sz="14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 Semibold"/>
              <a:buChar char="○"/>
              <a:defRPr sz="14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Proxima Nova Semibold"/>
              <a:buChar char="■"/>
              <a:defRPr sz="14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" name="Google Shape;8;p5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ctrTitle"/>
          </p:nvPr>
        </p:nvSpPr>
        <p:spPr>
          <a:xfrm>
            <a:off x="323290" y="832570"/>
            <a:ext cx="8222100" cy="239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br>
              <a:rPr lang="pt-BR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pt-BR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Elegibilidade para Financiamento Imobiliário</a:t>
            </a:r>
            <a:endParaRPr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"/>
          <p:cNvSpPr txBox="1">
            <a:spLocks noGrp="1"/>
          </p:cNvSpPr>
          <p:nvPr>
            <p:ph type="subTitle" idx="1"/>
          </p:nvPr>
        </p:nvSpPr>
        <p:spPr>
          <a:xfrm>
            <a:off x="323290" y="3710254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rgbClr val="FFFFFF"/>
                </a:solidFill>
              </a:rPr>
              <a:t>Instrutor: Marcelo Bianchi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rgbClr val="FFFFFF"/>
                </a:solidFill>
              </a:rPr>
              <a:t>Aluno: Diego Leal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9825" y="0"/>
            <a:ext cx="2064175" cy="10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946-CA1C-430D-8377-B00FDA3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4667612" cy="857400"/>
          </a:xfrm>
        </p:spPr>
        <p:txBody>
          <a:bodyPr/>
          <a:lstStyle/>
          <a:p>
            <a:r>
              <a:rPr lang="pt-BR" dirty="0"/>
              <a:t>Exploração dos Dados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FCD26-C256-4C41-B17D-2EA841265A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96B22B-4725-8A3F-3FD9-C74F2014CFFB}"/>
              </a:ext>
            </a:extLst>
          </p:cNvPr>
          <p:cNvSpPr txBox="1">
            <a:spLocks/>
          </p:cNvSpPr>
          <p:nvPr/>
        </p:nvSpPr>
        <p:spPr>
          <a:xfrm>
            <a:off x="6041009" y="2314574"/>
            <a:ext cx="2571832" cy="114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Análise Gráfica das Variáveis Contínuas com Utilização de Histogramas. Nesta etapa objetivamos analisar a normalidade dos dados.</a:t>
            </a:r>
          </a:p>
          <a:p>
            <a:pPr algn="just"/>
            <a:endParaRPr lang="en-GB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6AB3C7-6F21-56F5-97D9-B075BCC0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9" y="1204445"/>
            <a:ext cx="5187217" cy="384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3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946-CA1C-430D-8377-B00FDA3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4667612" cy="857400"/>
          </a:xfrm>
        </p:spPr>
        <p:txBody>
          <a:bodyPr/>
          <a:lstStyle/>
          <a:p>
            <a:r>
              <a:rPr lang="pt-BR" dirty="0"/>
              <a:t>Exploração dos Dados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FCD26-C256-4C41-B17D-2EA841265A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96B22B-4725-8A3F-3FD9-C74F2014CFFB}"/>
              </a:ext>
            </a:extLst>
          </p:cNvPr>
          <p:cNvSpPr txBox="1">
            <a:spLocks/>
          </p:cNvSpPr>
          <p:nvPr/>
        </p:nvSpPr>
        <p:spPr>
          <a:xfrm>
            <a:off x="6232711" y="2307851"/>
            <a:ext cx="2602006" cy="114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Análise Gráfica das Variáveis Contínuas com Utilização de Box Plot. O Objetivo aqui é o de encontrar Outliers que podem ser prejudiciais ao modelo.</a:t>
            </a:r>
          </a:p>
          <a:p>
            <a:pPr algn="just"/>
            <a:endParaRPr lang="en-GB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FA56CB-E4CD-6418-2861-02EBF1BC0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8" y="1249826"/>
            <a:ext cx="5580529" cy="374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5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946-CA1C-430D-8377-B00FDA3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4667612" cy="857400"/>
          </a:xfrm>
        </p:spPr>
        <p:txBody>
          <a:bodyPr/>
          <a:lstStyle/>
          <a:p>
            <a:r>
              <a:rPr lang="pt-BR" dirty="0"/>
              <a:t>Exploração dos Dados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FCD26-C256-4C41-B17D-2EA841265A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96B22B-4725-8A3F-3FD9-C74F2014CFFB}"/>
              </a:ext>
            </a:extLst>
          </p:cNvPr>
          <p:cNvSpPr txBox="1">
            <a:spLocks/>
          </p:cNvSpPr>
          <p:nvPr/>
        </p:nvSpPr>
        <p:spPr>
          <a:xfrm>
            <a:off x="5512037" y="2435598"/>
            <a:ext cx="2602006" cy="79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Análise de Correlação para Identificação as Variáveis que Possuem Ligações entre Si.</a:t>
            </a:r>
          </a:p>
          <a:p>
            <a:pPr algn="just"/>
            <a:endParaRPr lang="en-GB" sz="1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55F6477-32E6-8F71-72EC-6354D3877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4" y="1378415"/>
            <a:ext cx="4517092" cy="351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52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946-CA1C-430D-8377-B00FDA3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4667612" cy="857400"/>
          </a:xfrm>
        </p:spPr>
        <p:txBody>
          <a:bodyPr/>
          <a:lstStyle/>
          <a:p>
            <a:r>
              <a:rPr lang="pt-BR" dirty="0"/>
              <a:t>Exploração dos Dados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FCD26-C256-4C41-B17D-2EA841265A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96B22B-4725-8A3F-3FD9-C74F2014CFFB}"/>
              </a:ext>
            </a:extLst>
          </p:cNvPr>
          <p:cNvSpPr txBox="1">
            <a:spLocks/>
          </p:cNvSpPr>
          <p:nvPr/>
        </p:nvSpPr>
        <p:spPr>
          <a:xfrm>
            <a:off x="1719967" y="4285888"/>
            <a:ext cx="5501104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Análise das variáveis categóricas: Status do Empréstimo e Status do Empréstimo Comparando o Sexo do Clientes.</a:t>
            </a:r>
          </a:p>
          <a:p>
            <a:pPr algn="just"/>
            <a:endParaRPr lang="en-GB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7BB57D-390F-2EE9-1A7F-7AF6DD34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3" y="1337983"/>
            <a:ext cx="4340319" cy="293445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9AC7BD4-E6FD-22E6-991C-C243FE20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87" y="1337984"/>
            <a:ext cx="4323876" cy="29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2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946-CA1C-430D-8377-B00FDA3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4667612" cy="857400"/>
          </a:xfrm>
        </p:spPr>
        <p:txBody>
          <a:bodyPr/>
          <a:lstStyle/>
          <a:p>
            <a:r>
              <a:rPr lang="pt-BR" dirty="0"/>
              <a:t>Exploração dos Dados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FCD26-C256-4C41-B17D-2EA841265A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96B22B-4725-8A3F-3FD9-C74F2014CFFB}"/>
              </a:ext>
            </a:extLst>
          </p:cNvPr>
          <p:cNvSpPr txBox="1">
            <a:spLocks/>
          </p:cNvSpPr>
          <p:nvPr/>
        </p:nvSpPr>
        <p:spPr>
          <a:xfrm>
            <a:off x="1719967" y="4285888"/>
            <a:ext cx="5501104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Análise das variáveis categóricas: Status do Empréstimo versus Status Civil e Status do Empréstimo versus o Número de Dependentes</a:t>
            </a:r>
          </a:p>
          <a:p>
            <a:pPr algn="just"/>
            <a:endParaRPr lang="en-GB" sz="1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33F50A-9B61-E5F1-A5F2-317295667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" y="1453684"/>
            <a:ext cx="3990695" cy="269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3021419-0F07-7E25-6D08-24A85DAEC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93124"/>
            <a:ext cx="4010065" cy="27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3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946-CA1C-430D-8377-B00FDA3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4667612" cy="857400"/>
          </a:xfrm>
        </p:spPr>
        <p:txBody>
          <a:bodyPr/>
          <a:lstStyle/>
          <a:p>
            <a:r>
              <a:rPr lang="pt-BR" dirty="0"/>
              <a:t>Exploração dos Dados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FCD26-C256-4C41-B17D-2EA841265A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96B22B-4725-8A3F-3FD9-C74F2014CFFB}"/>
              </a:ext>
            </a:extLst>
          </p:cNvPr>
          <p:cNvSpPr txBox="1">
            <a:spLocks/>
          </p:cNvSpPr>
          <p:nvPr/>
        </p:nvSpPr>
        <p:spPr>
          <a:xfrm>
            <a:off x="1719967" y="4285888"/>
            <a:ext cx="5501104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Análise das variáveis categóricas: Status do Empréstimo versus Educação e Status do Empréstimo versus o Condição de Trabalho </a:t>
            </a:r>
            <a:r>
              <a:rPr lang="pt-BR" sz="1200" dirty="0" err="1"/>
              <a:t>Autonomo</a:t>
            </a:r>
            <a:r>
              <a:rPr lang="pt-BR" sz="1200" dirty="0"/>
              <a:t>.</a:t>
            </a:r>
          </a:p>
          <a:p>
            <a:pPr algn="just"/>
            <a:endParaRPr lang="en-GB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F2744B-E85F-DC02-FCB8-97EBF9FC7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28" y="1440234"/>
            <a:ext cx="4068363" cy="275059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55EB9BC6-4C21-0BB8-6EEC-18C8DF63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78" y="1440234"/>
            <a:ext cx="4068363" cy="275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74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946-CA1C-430D-8377-B00FDA3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4667612" cy="857400"/>
          </a:xfrm>
        </p:spPr>
        <p:txBody>
          <a:bodyPr/>
          <a:lstStyle/>
          <a:p>
            <a:r>
              <a:rPr lang="pt-BR" dirty="0"/>
              <a:t>Exploração dos Dados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FCD26-C256-4C41-B17D-2EA841265A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96B22B-4725-8A3F-3FD9-C74F2014CFFB}"/>
              </a:ext>
            </a:extLst>
          </p:cNvPr>
          <p:cNvSpPr txBox="1">
            <a:spLocks/>
          </p:cNvSpPr>
          <p:nvPr/>
        </p:nvSpPr>
        <p:spPr>
          <a:xfrm>
            <a:off x="1719967" y="4285888"/>
            <a:ext cx="5501104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Análise das variáveis categóricas: Status do Empréstimo versus Local da Propriedade  e Status do Empréstimo versus o Histórico de Crédito Positivo.</a:t>
            </a:r>
          </a:p>
          <a:p>
            <a:pPr algn="just"/>
            <a:endParaRPr lang="en-GB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32B51E-422E-31D2-C921-BC5BD8EA3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28" y="1393170"/>
            <a:ext cx="4035474" cy="27283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754099-64D0-B281-E850-8FA98F78D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00" y="1393170"/>
            <a:ext cx="3923461" cy="265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3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2A1A-F76A-4ED9-8818-A2090938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7970122" cy="857400"/>
          </a:xfrm>
        </p:spPr>
        <p:txBody>
          <a:bodyPr/>
          <a:lstStyle/>
          <a:p>
            <a:r>
              <a:rPr lang="pt-BR" dirty="0"/>
              <a:t>Pré Processamento dos Dados – Valores Ausentes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E9AF7-225C-41AC-B984-D056148FA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736E41-E486-79F3-65C4-117A6FD841AA}"/>
              </a:ext>
            </a:extLst>
          </p:cNvPr>
          <p:cNvSpPr txBox="1">
            <a:spLocks/>
          </p:cNvSpPr>
          <p:nvPr/>
        </p:nvSpPr>
        <p:spPr>
          <a:xfrm>
            <a:off x="312937" y="3912986"/>
            <a:ext cx="8518126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Nesse case foi utilizado o </a:t>
            </a:r>
            <a:r>
              <a:rPr lang="pt-BR" sz="1200" b="1" i="1" dirty="0"/>
              <a:t>SimpleImputer</a:t>
            </a:r>
            <a:r>
              <a:rPr lang="pt-BR" sz="1200" dirty="0"/>
              <a:t> com a estratégia de inserir a moda dos dados de cada atributo. </a:t>
            </a:r>
          </a:p>
          <a:p>
            <a:pPr algn="just"/>
            <a:endParaRPr lang="en-GB" sz="1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AF073D-F3A6-D04B-D65A-FF410EC9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98" y="1823184"/>
            <a:ext cx="8518126" cy="182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45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2A1A-F76A-4ED9-8818-A2090938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499"/>
            <a:ext cx="7970122" cy="1132319"/>
          </a:xfrm>
        </p:spPr>
        <p:txBody>
          <a:bodyPr/>
          <a:lstStyle/>
          <a:p>
            <a:r>
              <a:rPr lang="pt-BR" dirty="0"/>
              <a:t>Pré Processamento dos Dados – Get Dummies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E9AF7-225C-41AC-B984-D056148FA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736E41-E486-79F3-65C4-117A6FD841AA}"/>
              </a:ext>
            </a:extLst>
          </p:cNvPr>
          <p:cNvSpPr txBox="1">
            <a:spLocks/>
          </p:cNvSpPr>
          <p:nvPr/>
        </p:nvSpPr>
        <p:spPr>
          <a:xfrm>
            <a:off x="318583" y="3174783"/>
            <a:ext cx="8518126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O </a:t>
            </a:r>
            <a:r>
              <a:rPr lang="pt-BR" sz="1200" b="1" i="1" dirty="0" err="1"/>
              <a:t>One</a:t>
            </a:r>
            <a:r>
              <a:rPr lang="pt-BR" sz="1200" b="1" i="1" dirty="0"/>
              <a:t> Hot </a:t>
            </a:r>
            <a:r>
              <a:rPr lang="pt-BR" sz="1200" b="1" i="1" dirty="0" err="1"/>
              <a:t>Encoding</a:t>
            </a:r>
            <a:r>
              <a:rPr lang="pt-BR" sz="1200" b="1" i="1" dirty="0"/>
              <a:t> </a:t>
            </a:r>
            <a:r>
              <a:rPr lang="pt-BR" sz="1200" dirty="0"/>
              <a:t>ou </a:t>
            </a:r>
            <a:r>
              <a:rPr lang="pt-BR" sz="1200" b="1" i="1" dirty="0"/>
              <a:t>Get Dummies </a:t>
            </a:r>
            <a:r>
              <a:rPr lang="pt-BR" sz="1200" dirty="0"/>
              <a:t>foi utilizado aqui como estratégia para os dados com viés binário.</a:t>
            </a:r>
          </a:p>
          <a:p>
            <a:pPr algn="just"/>
            <a:endParaRPr lang="en-GB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211D65-86AC-FFAF-E030-94D4F8D10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7" y="1965847"/>
            <a:ext cx="8733865" cy="7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8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2A1A-F76A-4ED9-8818-A2090938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499"/>
            <a:ext cx="7970122" cy="1132319"/>
          </a:xfrm>
        </p:spPr>
        <p:txBody>
          <a:bodyPr/>
          <a:lstStyle/>
          <a:p>
            <a:r>
              <a:rPr lang="pt-BR" dirty="0"/>
              <a:t>Pré Processamento dos Dados – Label </a:t>
            </a:r>
            <a:r>
              <a:rPr lang="pt-BR" dirty="0" err="1"/>
              <a:t>Encoding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E9AF7-225C-41AC-B984-D056148FA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736E41-E486-79F3-65C4-117A6FD841AA}"/>
              </a:ext>
            </a:extLst>
          </p:cNvPr>
          <p:cNvSpPr txBox="1">
            <a:spLocks/>
          </p:cNvSpPr>
          <p:nvPr/>
        </p:nvSpPr>
        <p:spPr>
          <a:xfrm>
            <a:off x="312937" y="3490789"/>
            <a:ext cx="8518126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Para os atributos com mais de duas opções, foi adotado a estratégia de </a:t>
            </a:r>
            <a:r>
              <a:rPr lang="pt-BR" sz="1200" b="1" i="1" dirty="0"/>
              <a:t>Label </a:t>
            </a:r>
            <a:r>
              <a:rPr lang="pt-BR" sz="1200" b="1" i="1" dirty="0" err="1"/>
              <a:t>Encoding</a:t>
            </a:r>
            <a:r>
              <a:rPr lang="pt-BR" sz="1200" b="1" i="1" dirty="0"/>
              <a:t>.</a:t>
            </a:r>
          </a:p>
          <a:p>
            <a:pPr algn="just"/>
            <a:endParaRPr lang="en-GB" sz="1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03EC21-D441-06C3-F199-879F3C913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1756419"/>
            <a:ext cx="8384241" cy="153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3E7B-B001-418A-AD92-7F648354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500"/>
            <a:ext cx="5556375" cy="857400"/>
          </a:xfrm>
        </p:spPr>
        <p:txBody>
          <a:bodyPr/>
          <a:lstStyle/>
          <a:p>
            <a:r>
              <a:rPr lang="pt-BR" dirty="0"/>
              <a:t>Estrutura do Projeto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24D6E-07A5-4D02-94C8-A451BCA4E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37A12B-F226-4816-D907-BE5057340F90}"/>
              </a:ext>
            </a:extLst>
          </p:cNvPr>
          <p:cNvSpPr txBox="1">
            <a:spLocks/>
          </p:cNvSpPr>
          <p:nvPr/>
        </p:nvSpPr>
        <p:spPr>
          <a:xfrm>
            <a:off x="689785" y="1287507"/>
            <a:ext cx="7963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O projeto apresentado a seguir foi elaborado de acordo com as seguintes etapas:</a:t>
            </a:r>
          </a:p>
          <a:p>
            <a:pPr algn="just"/>
            <a:endParaRPr lang="pt-BR" sz="1200" dirty="0"/>
          </a:p>
          <a:p>
            <a:pPr algn="just"/>
            <a:endParaRPr lang="en-GB" sz="1200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390B716-5DF9-2EBB-D56E-0788D5DCAA0A}"/>
              </a:ext>
            </a:extLst>
          </p:cNvPr>
          <p:cNvSpPr/>
          <p:nvPr/>
        </p:nvSpPr>
        <p:spPr>
          <a:xfrm>
            <a:off x="359714" y="2113013"/>
            <a:ext cx="1795184" cy="61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i="1" dirty="0"/>
              <a:t>1 – Entendimento do Problema</a:t>
            </a:r>
          </a:p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C80A91B-DA22-C941-02C2-821A1257631A}"/>
              </a:ext>
            </a:extLst>
          </p:cNvPr>
          <p:cNvSpPr/>
          <p:nvPr/>
        </p:nvSpPr>
        <p:spPr>
          <a:xfrm>
            <a:off x="2617691" y="2043020"/>
            <a:ext cx="1795184" cy="733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i="1" dirty="0"/>
              <a:t>2</a:t>
            </a:r>
            <a:r>
              <a:rPr lang="pt-BR" sz="1400" b="1" i="1" dirty="0"/>
              <a:t> – Análise Exploratória (EDA)</a:t>
            </a:r>
          </a:p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6D6FAAA-DA78-7DF2-29E3-05F7EA82DA85}"/>
              </a:ext>
            </a:extLst>
          </p:cNvPr>
          <p:cNvSpPr/>
          <p:nvPr/>
        </p:nvSpPr>
        <p:spPr>
          <a:xfrm>
            <a:off x="4762498" y="2051486"/>
            <a:ext cx="1880345" cy="737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i="1" dirty="0"/>
              <a:t>3</a:t>
            </a:r>
            <a:r>
              <a:rPr lang="pt-BR" sz="1400" b="1" i="1" dirty="0"/>
              <a:t> – Pré Processamento dos Dados</a:t>
            </a:r>
          </a:p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0BD1CFC-FF6F-E131-EB1E-1F8ABB5885EB}"/>
              </a:ext>
            </a:extLst>
          </p:cNvPr>
          <p:cNvSpPr/>
          <p:nvPr/>
        </p:nvSpPr>
        <p:spPr>
          <a:xfrm>
            <a:off x="6920747" y="2074433"/>
            <a:ext cx="1795184" cy="733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i="1" dirty="0"/>
              <a:t>4</a:t>
            </a:r>
            <a:r>
              <a:rPr lang="pt-BR" sz="1400" b="1" i="1" dirty="0"/>
              <a:t> – Criação dos Modelos de Machine Learning</a:t>
            </a:r>
          </a:p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CAE9E68-9654-2E36-D836-65538AD272C7}"/>
              </a:ext>
            </a:extLst>
          </p:cNvPr>
          <p:cNvSpPr/>
          <p:nvPr/>
        </p:nvSpPr>
        <p:spPr>
          <a:xfrm>
            <a:off x="6784042" y="3141906"/>
            <a:ext cx="1869143" cy="67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i="1" dirty="0"/>
              <a:t>5</a:t>
            </a:r>
            <a:r>
              <a:rPr lang="pt-BR" sz="1400" b="1" i="1" dirty="0"/>
              <a:t> – Avaliação das Métricas</a:t>
            </a:r>
          </a:p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1745402-F24D-65CF-BB89-A4B7AEF45213}"/>
              </a:ext>
            </a:extLst>
          </p:cNvPr>
          <p:cNvSpPr/>
          <p:nvPr/>
        </p:nvSpPr>
        <p:spPr>
          <a:xfrm>
            <a:off x="4208924" y="3113789"/>
            <a:ext cx="2095503" cy="733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i="1" dirty="0"/>
              <a:t>6 </a:t>
            </a:r>
            <a:r>
              <a:rPr lang="pt-BR" sz="1400" b="1" i="1" dirty="0"/>
              <a:t>– Escolha do Modelo para Produção</a:t>
            </a:r>
          </a:p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C2C46F5-C378-3ACA-D7C7-FBE34D41219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154898" y="2409659"/>
            <a:ext cx="462793" cy="1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2A0420A-326C-743F-5881-6B75C4728A51}"/>
              </a:ext>
            </a:extLst>
          </p:cNvPr>
          <p:cNvCxnSpPr>
            <a:cxnSpLocks/>
          </p:cNvCxnSpPr>
          <p:nvPr/>
        </p:nvCxnSpPr>
        <p:spPr>
          <a:xfrm>
            <a:off x="4381502" y="2420159"/>
            <a:ext cx="380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B2D542A-72D0-1A0F-BC3D-3C2E644C3409}"/>
              </a:ext>
            </a:extLst>
          </p:cNvPr>
          <p:cNvCxnSpPr>
            <a:cxnSpLocks/>
          </p:cNvCxnSpPr>
          <p:nvPr/>
        </p:nvCxnSpPr>
        <p:spPr>
          <a:xfrm>
            <a:off x="6539751" y="2455207"/>
            <a:ext cx="380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93A6D23F-7EA8-4386-1526-40DDB3924D84}"/>
              </a:ext>
            </a:extLst>
          </p:cNvPr>
          <p:cNvCxnSpPr>
            <a:cxnSpLocks/>
            <a:endCxn id="12" idx="3"/>
          </p:cNvCxnSpPr>
          <p:nvPr/>
        </p:nvCxnSpPr>
        <p:spPr>
          <a:xfrm rot="5400000">
            <a:off x="8151247" y="2876739"/>
            <a:ext cx="1105627" cy="101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63D4FEB-FC5D-1AD6-2F91-40F1E141CEB2}"/>
              </a:ext>
            </a:extLst>
          </p:cNvPr>
          <p:cNvCxnSpPr>
            <a:cxnSpLocks/>
          </p:cNvCxnSpPr>
          <p:nvPr/>
        </p:nvCxnSpPr>
        <p:spPr>
          <a:xfrm flipH="1">
            <a:off x="6304427" y="3480428"/>
            <a:ext cx="562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216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2A1A-F76A-4ED9-8818-A2090938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499"/>
            <a:ext cx="8044081" cy="713777"/>
          </a:xfrm>
        </p:spPr>
        <p:txBody>
          <a:bodyPr/>
          <a:lstStyle/>
          <a:p>
            <a:r>
              <a:rPr lang="pt-BR" dirty="0"/>
              <a:t>Engenharia de Atributos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E9AF7-225C-41AC-B984-D056148FA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736E41-E486-79F3-65C4-117A6FD841AA}"/>
              </a:ext>
            </a:extLst>
          </p:cNvPr>
          <p:cNvSpPr txBox="1">
            <a:spLocks/>
          </p:cNvSpPr>
          <p:nvPr/>
        </p:nvSpPr>
        <p:spPr>
          <a:xfrm>
            <a:off x="225531" y="4326229"/>
            <a:ext cx="8518126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Foram criados mais 4 atributos baseados nas métricas conforme visto acima. A ideia aqui é obter informações adicionais dos dados pré existentes na base.</a:t>
            </a:r>
            <a:endParaRPr lang="pt-BR" sz="1200" b="1" i="1" dirty="0"/>
          </a:p>
          <a:p>
            <a:pPr algn="just"/>
            <a:endParaRPr lang="en-GB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002B4B-6B77-468A-F601-AC149752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56" y="1207917"/>
            <a:ext cx="6010876" cy="29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2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58DE-48EA-497B-8330-5268303E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5026536" cy="857400"/>
          </a:xfrm>
        </p:spPr>
        <p:txBody>
          <a:bodyPr/>
          <a:lstStyle/>
          <a:p>
            <a:r>
              <a:rPr lang="pt-BR" dirty="0"/>
              <a:t>Normalização dos Dados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3675D-7584-42DD-B312-9EAF05D768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0EEB26-0D3B-B5B5-99C6-35B14D6AE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89" y="1785682"/>
            <a:ext cx="8299575" cy="18907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778CDB3-592A-F610-B016-B5DAC4C55662}"/>
              </a:ext>
            </a:extLst>
          </p:cNvPr>
          <p:cNvSpPr txBox="1">
            <a:spLocks/>
          </p:cNvSpPr>
          <p:nvPr/>
        </p:nvSpPr>
        <p:spPr>
          <a:xfrm>
            <a:off x="236808" y="3990053"/>
            <a:ext cx="8518126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A estratégia para normalização utilizada foi o </a:t>
            </a:r>
            <a:r>
              <a:rPr lang="pt-BR" sz="1200" b="1" i="1" dirty="0"/>
              <a:t>StandardScaler</a:t>
            </a:r>
            <a:r>
              <a:rPr lang="pt-BR" sz="1200" dirty="0"/>
              <a:t> para os dados constantes.</a:t>
            </a:r>
            <a:endParaRPr lang="pt-BR" sz="1200" b="1" i="1" dirty="0"/>
          </a:p>
          <a:p>
            <a:pPr algn="just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632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500"/>
            <a:ext cx="6410264" cy="857400"/>
          </a:xfrm>
        </p:spPr>
        <p:txBody>
          <a:bodyPr/>
          <a:lstStyle/>
          <a:p>
            <a:r>
              <a:rPr lang="pt-BR" dirty="0"/>
              <a:t>Divisão em Treino e Teste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38592A-8DA6-E775-726C-B4D5A36A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5" y="1551991"/>
            <a:ext cx="8299576" cy="17413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647C393-B850-56B1-35B2-328CC61E542D}"/>
              </a:ext>
            </a:extLst>
          </p:cNvPr>
          <p:cNvSpPr txBox="1">
            <a:spLocks/>
          </p:cNvSpPr>
          <p:nvPr/>
        </p:nvSpPr>
        <p:spPr>
          <a:xfrm>
            <a:off x="236808" y="3990053"/>
            <a:ext cx="8518126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Para este case iremos dividir os dados de treino  e teste na proporção de 80% para treino e 20% para teste.</a:t>
            </a:r>
            <a:endParaRPr lang="pt-BR" sz="1200" b="1" i="1" dirty="0"/>
          </a:p>
          <a:p>
            <a:pPr algn="just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6510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3" y="130217"/>
            <a:ext cx="8030635" cy="1110466"/>
          </a:xfrm>
        </p:spPr>
        <p:txBody>
          <a:bodyPr/>
          <a:lstStyle/>
          <a:p>
            <a:r>
              <a:rPr lang="pt-BR" dirty="0"/>
              <a:t>Técnica de Re-Amostragem – Under Sampling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47C393-B850-56B1-35B2-328CC61E542D}"/>
              </a:ext>
            </a:extLst>
          </p:cNvPr>
          <p:cNvSpPr txBox="1">
            <a:spLocks/>
          </p:cNvSpPr>
          <p:nvPr/>
        </p:nvSpPr>
        <p:spPr>
          <a:xfrm>
            <a:off x="236808" y="4174489"/>
            <a:ext cx="8518126" cy="75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Foi feito o uso do Tomek Links para remover dados de instâncias muito próximas porém com classes opostas. Isso aumenta a distância entre as classes, melhorando a sua classificação. Um grande problema do under sampling é que você remove dados do set.</a:t>
            </a:r>
            <a:endParaRPr lang="pt-BR" sz="1200" b="1" i="1" dirty="0"/>
          </a:p>
          <a:p>
            <a:pPr algn="just"/>
            <a:endParaRPr lang="en-GB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D0D146-B895-A016-CF8B-36B42BAC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83" y="1240683"/>
            <a:ext cx="6279776" cy="16033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5384E3-3A52-7BA8-C8B4-E4975803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3" y="2971798"/>
            <a:ext cx="7788017" cy="107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9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500"/>
            <a:ext cx="7808758" cy="857400"/>
          </a:xfrm>
        </p:spPr>
        <p:txBody>
          <a:bodyPr/>
          <a:lstStyle/>
          <a:p>
            <a:r>
              <a:rPr lang="pt-BR" dirty="0"/>
              <a:t>Algoritmos e Modelos de ML – Estrutura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47C393-B850-56B1-35B2-328CC61E542D}"/>
              </a:ext>
            </a:extLst>
          </p:cNvPr>
          <p:cNvSpPr txBox="1">
            <a:spLocks/>
          </p:cNvSpPr>
          <p:nvPr/>
        </p:nvSpPr>
        <p:spPr>
          <a:xfrm>
            <a:off x="489740" y="1300076"/>
            <a:ext cx="8518126" cy="32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rPr lang="pt-BR" sz="1200" dirty="0"/>
              <a:t>Para todos os modelos seguintes foi usado a seguinte estrutura:</a:t>
            </a:r>
          </a:p>
          <a:p>
            <a:pPr algn="ctr"/>
            <a:endParaRPr lang="pt-BR" sz="1200" b="1" i="1" dirty="0"/>
          </a:p>
          <a:p>
            <a:pPr algn="ctr"/>
            <a:endParaRPr lang="pt-BR" sz="1200" b="1" i="1" dirty="0"/>
          </a:p>
          <a:p>
            <a:pPr algn="just"/>
            <a:endParaRPr lang="en-GB" sz="12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EF851E2-74AF-96D4-AEC7-FA7850CCBED4}"/>
              </a:ext>
            </a:extLst>
          </p:cNvPr>
          <p:cNvSpPr/>
          <p:nvPr/>
        </p:nvSpPr>
        <p:spPr>
          <a:xfrm>
            <a:off x="524435" y="2175973"/>
            <a:ext cx="15464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i="1" dirty="0"/>
              <a:t>1 – Fit do Modelo</a:t>
            </a:r>
          </a:p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2D09262-6DDE-73D9-3DA8-AB23F0ADECEF}"/>
              </a:ext>
            </a:extLst>
          </p:cNvPr>
          <p:cNvSpPr/>
          <p:nvPr/>
        </p:nvSpPr>
        <p:spPr>
          <a:xfrm>
            <a:off x="2502481" y="4355525"/>
            <a:ext cx="15464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i="1" dirty="0"/>
              <a:t>6 – Avaliação </a:t>
            </a:r>
          </a:p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DF46CA-DEE9-EB83-AC8D-8EADDE2204D8}"/>
              </a:ext>
            </a:extLst>
          </p:cNvPr>
          <p:cNvSpPr/>
          <p:nvPr/>
        </p:nvSpPr>
        <p:spPr>
          <a:xfrm>
            <a:off x="2441206" y="3400784"/>
            <a:ext cx="15464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i="1" dirty="0"/>
              <a:t>5 - Classificação</a:t>
            </a:r>
            <a:endParaRPr lang="pt-BR" sz="1400" b="1" i="1" dirty="0"/>
          </a:p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FAD343A-2BCA-6356-56E4-3B1BD8CBE6B0}"/>
              </a:ext>
            </a:extLst>
          </p:cNvPr>
          <p:cNvSpPr/>
          <p:nvPr/>
        </p:nvSpPr>
        <p:spPr>
          <a:xfrm>
            <a:off x="6538228" y="2073451"/>
            <a:ext cx="2124984" cy="812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i="1" dirty="0"/>
              <a:t>4 – Fit do Modelo – Melhores Hiper Parâmetros</a:t>
            </a:r>
          </a:p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F8F7527-66A6-3B1A-74CB-C5190C61D1B8}"/>
              </a:ext>
            </a:extLst>
          </p:cNvPr>
          <p:cNvSpPr/>
          <p:nvPr/>
        </p:nvSpPr>
        <p:spPr>
          <a:xfrm>
            <a:off x="4454282" y="2194102"/>
            <a:ext cx="15464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i="1" dirty="0"/>
              <a:t>3 – Grid Searching</a:t>
            </a:r>
          </a:p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09CAD2-1DD4-8B67-9F36-0EE5A99B0A32}"/>
              </a:ext>
            </a:extLst>
          </p:cNvPr>
          <p:cNvSpPr/>
          <p:nvPr/>
        </p:nvSpPr>
        <p:spPr>
          <a:xfrm>
            <a:off x="2502481" y="2194102"/>
            <a:ext cx="15464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i="1" dirty="0"/>
              <a:t>2 – Cross Validation</a:t>
            </a:r>
          </a:p>
          <a:p>
            <a:pPr algn="ctr"/>
            <a:endParaRPr lang="pt-BR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C2002FC-D378-C500-AB5D-1518CA0DE365}"/>
              </a:ext>
            </a:extLst>
          </p:cNvPr>
          <p:cNvCxnSpPr>
            <a:cxnSpLocks/>
          </p:cNvCxnSpPr>
          <p:nvPr/>
        </p:nvCxnSpPr>
        <p:spPr>
          <a:xfrm>
            <a:off x="2070847" y="2461723"/>
            <a:ext cx="370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6C04594-168B-0F2C-3A1E-FF35A0B73C3E}"/>
              </a:ext>
            </a:extLst>
          </p:cNvPr>
          <p:cNvCxnSpPr>
            <a:cxnSpLocks/>
          </p:cNvCxnSpPr>
          <p:nvPr/>
        </p:nvCxnSpPr>
        <p:spPr>
          <a:xfrm>
            <a:off x="3214412" y="3972284"/>
            <a:ext cx="0" cy="27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93D95AA-E3E8-C43B-1E1A-3E92778696DB}"/>
              </a:ext>
            </a:extLst>
          </p:cNvPr>
          <p:cNvCxnSpPr>
            <a:cxnSpLocks/>
          </p:cNvCxnSpPr>
          <p:nvPr/>
        </p:nvCxnSpPr>
        <p:spPr>
          <a:xfrm>
            <a:off x="6000694" y="2480763"/>
            <a:ext cx="31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9059BD2-654F-B5D4-0323-CE577EE5D881}"/>
              </a:ext>
            </a:extLst>
          </p:cNvPr>
          <p:cNvCxnSpPr>
            <a:cxnSpLocks/>
          </p:cNvCxnSpPr>
          <p:nvPr/>
        </p:nvCxnSpPr>
        <p:spPr>
          <a:xfrm>
            <a:off x="4073046" y="2461723"/>
            <a:ext cx="31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1A05E66-00F4-2198-EAA7-ADE0D19B5847}"/>
              </a:ext>
            </a:extLst>
          </p:cNvPr>
          <p:cNvCxnSpPr>
            <a:cxnSpLocks/>
          </p:cNvCxnSpPr>
          <p:nvPr/>
        </p:nvCxnSpPr>
        <p:spPr>
          <a:xfrm>
            <a:off x="3275687" y="2765602"/>
            <a:ext cx="0" cy="27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0ACAA1A3-E7E1-C1C7-7F6F-DF0800B283FF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 flipV="1">
            <a:off x="5377878" y="-28741"/>
            <a:ext cx="120651" cy="4325033"/>
          </a:xfrm>
          <a:prstGeom prst="bentConnector3">
            <a:avLst>
              <a:gd name="adj1" fmla="val -189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44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500"/>
            <a:ext cx="7808758" cy="857400"/>
          </a:xfrm>
        </p:spPr>
        <p:txBody>
          <a:bodyPr/>
          <a:lstStyle/>
          <a:p>
            <a:r>
              <a:rPr lang="pt-BR" dirty="0"/>
              <a:t>Algoritmos e Modelos de ML – Random Forest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47C393-B850-56B1-35B2-328CC61E542D}"/>
              </a:ext>
            </a:extLst>
          </p:cNvPr>
          <p:cNvSpPr txBox="1">
            <a:spLocks/>
          </p:cNvSpPr>
          <p:nvPr/>
        </p:nvSpPr>
        <p:spPr>
          <a:xfrm>
            <a:off x="3316183" y="4256894"/>
            <a:ext cx="2607245" cy="34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en-GB" sz="1200" dirty="0" err="1"/>
              <a:t>Escolha</a:t>
            </a:r>
            <a:r>
              <a:rPr lang="en-GB" sz="1200" dirty="0"/>
              <a:t> da </a:t>
            </a:r>
            <a:r>
              <a:rPr lang="en-GB" sz="1200" dirty="0" err="1"/>
              <a:t>profundidade</a:t>
            </a:r>
            <a:r>
              <a:rPr lang="en-GB" sz="1200" dirty="0"/>
              <a:t> da </a:t>
            </a:r>
            <a:r>
              <a:rPr lang="en-GB" sz="1200" dirty="0" err="1"/>
              <a:t>árvore</a:t>
            </a:r>
            <a:r>
              <a:rPr lang="en-GB" sz="12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28F117-E0BD-EB6F-27E0-5E9DD756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90" y="1698906"/>
            <a:ext cx="6934760" cy="24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80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499"/>
            <a:ext cx="8070976" cy="1110465"/>
          </a:xfrm>
        </p:spPr>
        <p:txBody>
          <a:bodyPr/>
          <a:lstStyle/>
          <a:p>
            <a:r>
              <a:rPr lang="pt-BR" dirty="0"/>
              <a:t>Algoritmos e Modelos de ML – Random Forest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47C393-B850-56B1-35B2-328CC61E542D}"/>
              </a:ext>
            </a:extLst>
          </p:cNvPr>
          <p:cNvSpPr txBox="1">
            <a:spLocks/>
          </p:cNvSpPr>
          <p:nvPr/>
        </p:nvSpPr>
        <p:spPr>
          <a:xfrm>
            <a:off x="183019" y="4072330"/>
            <a:ext cx="851812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Escolha do mínimo de amostragem por folha.</a:t>
            </a:r>
            <a:endParaRPr lang="pt-BR" sz="1200" b="1" i="1" dirty="0"/>
          </a:p>
          <a:p>
            <a:pPr algn="just"/>
            <a:endParaRPr lang="en-GB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2509AB-988D-259C-0A3B-CFDC0205C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58" y="1552801"/>
            <a:ext cx="6887696" cy="24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29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499"/>
            <a:ext cx="8070976" cy="1110465"/>
          </a:xfrm>
        </p:spPr>
        <p:txBody>
          <a:bodyPr/>
          <a:lstStyle/>
          <a:p>
            <a:r>
              <a:rPr lang="pt-BR" dirty="0"/>
              <a:t>Algoritmos e Modelos de ML – Random Forest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47C393-B850-56B1-35B2-328CC61E542D}"/>
              </a:ext>
            </a:extLst>
          </p:cNvPr>
          <p:cNvSpPr txBox="1">
            <a:spLocks/>
          </p:cNvSpPr>
          <p:nvPr/>
        </p:nvSpPr>
        <p:spPr>
          <a:xfrm>
            <a:off x="122507" y="2836314"/>
            <a:ext cx="851812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Melhores Hiper parâmetros.</a:t>
            </a:r>
            <a:endParaRPr lang="pt-BR" sz="1200" b="1" i="1" dirty="0"/>
          </a:p>
          <a:p>
            <a:pPr algn="just"/>
            <a:endParaRPr lang="en-GB" sz="1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7787FAB-5E6B-1761-DFAA-BA4D0C284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3" y="1923725"/>
            <a:ext cx="8518127" cy="9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98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499"/>
            <a:ext cx="8070976" cy="1110465"/>
          </a:xfrm>
        </p:spPr>
        <p:txBody>
          <a:bodyPr/>
          <a:lstStyle/>
          <a:p>
            <a:r>
              <a:rPr lang="pt-BR" dirty="0"/>
              <a:t>Algoritmos e Modelos de ML – Random Forest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47C393-B850-56B1-35B2-328CC61E542D}"/>
              </a:ext>
            </a:extLst>
          </p:cNvPr>
          <p:cNvSpPr txBox="1">
            <a:spLocks/>
          </p:cNvSpPr>
          <p:nvPr/>
        </p:nvSpPr>
        <p:spPr>
          <a:xfrm>
            <a:off x="844424" y="3991355"/>
            <a:ext cx="2367135" cy="3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Matriz de Confusão.</a:t>
            </a:r>
            <a:endParaRPr lang="pt-BR" sz="1200" b="1" i="1" dirty="0"/>
          </a:p>
          <a:p>
            <a:pPr algn="just"/>
            <a:endParaRPr lang="en-GB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EFD680-4CAC-5CD8-7762-35D26094C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23" y="1691157"/>
            <a:ext cx="3343275" cy="23907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D2F576-2BD3-B177-40B5-874B08B6D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59" y="1757517"/>
            <a:ext cx="4200525" cy="191938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793916E-F46F-C712-7015-02CF1DD1FF70}"/>
              </a:ext>
            </a:extLst>
          </p:cNvPr>
          <p:cNvSpPr txBox="1">
            <a:spLocks/>
          </p:cNvSpPr>
          <p:nvPr/>
        </p:nvSpPr>
        <p:spPr>
          <a:xfrm>
            <a:off x="5454524" y="3901451"/>
            <a:ext cx="2367135" cy="3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Classification Report.</a:t>
            </a:r>
            <a:endParaRPr lang="pt-BR" sz="1200" b="1" i="1" dirty="0"/>
          </a:p>
          <a:p>
            <a:pPr algn="just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45209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499"/>
            <a:ext cx="8070976" cy="1110465"/>
          </a:xfrm>
        </p:spPr>
        <p:txBody>
          <a:bodyPr/>
          <a:lstStyle/>
          <a:p>
            <a:r>
              <a:rPr lang="pt-BR" dirty="0"/>
              <a:t>Algoritmos e Modelos de ML – Random Forest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93916E-F46F-C712-7015-02CF1DD1FF70}"/>
              </a:ext>
            </a:extLst>
          </p:cNvPr>
          <p:cNvSpPr txBox="1">
            <a:spLocks/>
          </p:cNvSpPr>
          <p:nvPr/>
        </p:nvSpPr>
        <p:spPr>
          <a:xfrm>
            <a:off x="3139661" y="4568511"/>
            <a:ext cx="2824110" cy="3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Grau de Importância dos Atributos</a:t>
            </a:r>
            <a:endParaRPr lang="pt-BR" sz="1200" b="1" i="1" dirty="0"/>
          </a:p>
          <a:p>
            <a:pPr algn="just"/>
            <a:endParaRPr lang="en-GB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56364C-F82A-5AE5-11EB-FACF1C92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59" y="1532964"/>
            <a:ext cx="5627594" cy="29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4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3E7B-B001-418A-AD92-7F648354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500"/>
            <a:ext cx="5556375" cy="857400"/>
          </a:xfrm>
        </p:spPr>
        <p:txBody>
          <a:bodyPr/>
          <a:lstStyle/>
          <a:p>
            <a:r>
              <a:rPr lang="pt-BR" dirty="0"/>
              <a:t>Entendendo o Problema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24D6E-07A5-4D02-94C8-A451BCA4E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37A12B-F226-4816-D907-BE5057340F90}"/>
              </a:ext>
            </a:extLst>
          </p:cNvPr>
          <p:cNvSpPr txBox="1">
            <a:spLocks/>
          </p:cNvSpPr>
          <p:nvPr/>
        </p:nvSpPr>
        <p:spPr>
          <a:xfrm>
            <a:off x="642719" y="1461436"/>
            <a:ext cx="7963400" cy="244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Prever a elegibilidade do empréstimo para a empresa Dream Housing Finance.</a:t>
            </a:r>
          </a:p>
          <a:p>
            <a:pPr algn="just"/>
            <a:r>
              <a:rPr lang="pt-BR" sz="1200" dirty="0"/>
              <a:t>A empresa Dream Housing Finance lida com todos os tipos de empréstimos à habitação. Eles estão presentes em todas as áreas urbanas, semiurbanas e rurais. O cliente solicita primeiro o empréstimo à habitação e depois essa empresa valida a elegibilidade do cliente para o empréstimo.</a:t>
            </a:r>
          </a:p>
          <a:p>
            <a:endParaRPr lang="pt-BR" dirty="0"/>
          </a:p>
          <a:p>
            <a:pPr algn="just"/>
            <a:r>
              <a:rPr lang="pt-BR" sz="1200" dirty="0"/>
              <a:t>A empresa deseja automatizar o processo de elegibilidade do empréstimo (em tempo real) com base nos detalhes do cliente fornecidos durante o preenchimento do formulário de inscrição on-line. Esses detalhes são Gênero, Estado Civil, Educação, Número de Dependentes, Renda, Valor do Empréstimo, Histórico de Crédito e outros. Para automatizar esse processo, eles forneceram um conjunto de dados para identificar os segmentos de clientes qualificados para o valor do empréstimo, para que possam segmentar especificamente esses clientes.</a:t>
            </a:r>
          </a:p>
          <a:p>
            <a:pPr algn="just"/>
            <a:endParaRPr lang="pt-BR" sz="1200" dirty="0"/>
          </a:p>
          <a:p>
            <a:pPr algn="just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1763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499"/>
            <a:ext cx="8070976" cy="1110465"/>
          </a:xfrm>
        </p:spPr>
        <p:txBody>
          <a:bodyPr/>
          <a:lstStyle/>
          <a:p>
            <a:r>
              <a:rPr lang="pt-BR" dirty="0"/>
              <a:t>Algoritmos e Modelos de ML – Random Forest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93916E-F46F-C712-7015-02CF1DD1FF70}"/>
              </a:ext>
            </a:extLst>
          </p:cNvPr>
          <p:cNvSpPr txBox="1">
            <a:spLocks/>
          </p:cNvSpPr>
          <p:nvPr/>
        </p:nvSpPr>
        <p:spPr>
          <a:xfrm>
            <a:off x="2346512" y="4721001"/>
            <a:ext cx="3980556" cy="3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Plot da Árvore de Decisão de um dos estimadores</a:t>
            </a:r>
            <a:endParaRPr lang="pt-BR" sz="1200" b="1" i="1" dirty="0"/>
          </a:p>
          <a:p>
            <a:pPr algn="just"/>
            <a:endParaRPr lang="en-GB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91699E-3990-AE04-105E-D96E7BDD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512" y="1126385"/>
            <a:ext cx="3670944" cy="358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75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499"/>
            <a:ext cx="8070976" cy="1110465"/>
          </a:xfrm>
        </p:spPr>
        <p:txBody>
          <a:bodyPr/>
          <a:lstStyle/>
          <a:p>
            <a:r>
              <a:rPr lang="pt-BR" dirty="0"/>
              <a:t>Algoritmos e Modelos de ML – Descision Tree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93916E-F46F-C712-7015-02CF1DD1FF70}"/>
              </a:ext>
            </a:extLst>
          </p:cNvPr>
          <p:cNvSpPr txBox="1">
            <a:spLocks/>
          </p:cNvSpPr>
          <p:nvPr/>
        </p:nvSpPr>
        <p:spPr>
          <a:xfrm>
            <a:off x="2474259" y="3008083"/>
            <a:ext cx="3980556" cy="3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Modelo com os hiper parâmetros calibrados.</a:t>
            </a:r>
            <a:endParaRPr lang="pt-BR" sz="1200" b="1" i="1" dirty="0"/>
          </a:p>
          <a:p>
            <a:pPr algn="just"/>
            <a:endParaRPr lang="en-GB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443E93-F4B8-4BF3-B17C-7792F088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5" y="1659673"/>
            <a:ext cx="8444753" cy="13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45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499"/>
            <a:ext cx="8070976" cy="1110465"/>
          </a:xfrm>
        </p:spPr>
        <p:txBody>
          <a:bodyPr/>
          <a:lstStyle/>
          <a:p>
            <a:r>
              <a:rPr lang="pt-BR" dirty="0"/>
              <a:t>Algoritmos e Modelos de ML – Descision Tree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93916E-F46F-C712-7015-02CF1DD1FF70}"/>
              </a:ext>
            </a:extLst>
          </p:cNvPr>
          <p:cNvSpPr txBox="1">
            <a:spLocks/>
          </p:cNvSpPr>
          <p:nvPr/>
        </p:nvSpPr>
        <p:spPr>
          <a:xfrm>
            <a:off x="2581722" y="4712411"/>
            <a:ext cx="3980556" cy="3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Plot da Árvore de Decisão</a:t>
            </a:r>
            <a:endParaRPr lang="pt-BR" sz="1200" b="1" i="1" dirty="0"/>
          </a:p>
          <a:p>
            <a:pPr algn="just"/>
            <a:endParaRPr lang="en-GB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CE8F84-0AA2-6B46-FBE2-DC139ADA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891" y="1007461"/>
            <a:ext cx="4789307" cy="37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86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499"/>
            <a:ext cx="8070976" cy="1110465"/>
          </a:xfrm>
        </p:spPr>
        <p:txBody>
          <a:bodyPr/>
          <a:lstStyle/>
          <a:p>
            <a:r>
              <a:rPr lang="pt-BR" dirty="0"/>
              <a:t>Algoritmos e Modelos de ML – Descision Tree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93916E-F46F-C712-7015-02CF1DD1FF70}"/>
              </a:ext>
            </a:extLst>
          </p:cNvPr>
          <p:cNvSpPr txBox="1">
            <a:spLocks/>
          </p:cNvSpPr>
          <p:nvPr/>
        </p:nvSpPr>
        <p:spPr>
          <a:xfrm>
            <a:off x="295835" y="3875791"/>
            <a:ext cx="3402332" cy="26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Matriz de Confusão</a:t>
            </a:r>
            <a:endParaRPr lang="pt-BR" sz="1200" b="1" i="1" dirty="0"/>
          </a:p>
          <a:p>
            <a:pPr algn="just"/>
            <a:endParaRPr lang="en-GB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3AD815-3110-C8AB-1774-607C70736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27" y="1618410"/>
            <a:ext cx="3343275" cy="23907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89710A-A59F-6B34-3747-EEB649A44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570" y="1652404"/>
            <a:ext cx="4286250" cy="17900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C9054FE-5158-292C-D41E-A472935F4959}"/>
              </a:ext>
            </a:extLst>
          </p:cNvPr>
          <p:cNvSpPr txBox="1">
            <a:spLocks/>
          </p:cNvSpPr>
          <p:nvPr/>
        </p:nvSpPr>
        <p:spPr>
          <a:xfrm>
            <a:off x="4879912" y="3829361"/>
            <a:ext cx="3402332" cy="26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Classification </a:t>
            </a:r>
            <a:r>
              <a:rPr lang="pt-BR" sz="1200" dirty="0" err="1"/>
              <a:t>Report</a:t>
            </a:r>
            <a:endParaRPr lang="pt-BR" sz="1200" b="1" i="1" dirty="0"/>
          </a:p>
          <a:p>
            <a:pPr algn="just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89678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58" y="161729"/>
            <a:ext cx="8070976" cy="1110465"/>
          </a:xfrm>
        </p:spPr>
        <p:txBody>
          <a:bodyPr/>
          <a:lstStyle/>
          <a:p>
            <a:r>
              <a:rPr lang="pt-BR" dirty="0"/>
              <a:t>Algoritmos e Modelos de ML – Logistic Regression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9054FE-5158-292C-D41E-A472935F4959}"/>
              </a:ext>
            </a:extLst>
          </p:cNvPr>
          <p:cNvSpPr txBox="1">
            <a:spLocks/>
          </p:cNvSpPr>
          <p:nvPr/>
        </p:nvSpPr>
        <p:spPr>
          <a:xfrm>
            <a:off x="2647700" y="1981136"/>
            <a:ext cx="3402332" cy="26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Hiper parâmetros calibrados</a:t>
            </a:r>
          </a:p>
          <a:p>
            <a:pPr algn="just"/>
            <a:endParaRPr lang="en-GB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DDC0CE-DFB7-FF53-B320-46E7D68B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1" y="1338372"/>
            <a:ext cx="8478370" cy="6427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606800-2AA8-E07F-0751-A5F334059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14" y="2470246"/>
            <a:ext cx="6402904" cy="227960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56479D5-7286-8871-9224-812E7F538F2A}"/>
              </a:ext>
            </a:extLst>
          </p:cNvPr>
          <p:cNvSpPr txBox="1">
            <a:spLocks/>
          </p:cNvSpPr>
          <p:nvPr/>
        </p:nvSpPr>
        <p:spPr>
          <a:xfrm>
            <a:off x="2911953" y="4616457"/>
            <a:ext cx="3402332" cy="26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Calibração do melhor limite de decisão</a:t>
            </a:r>
          </a:p>
          <a:p>
            <a:pPr algn="just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40322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58" y="161729"/>
            <a:ext cx="8070976" cy="1110465"/>
          </a:xfrm>
        </p:spPr>
        <p:txBody>
          <a:bodyPr/>
          <a:lstStyle/>
          <a:p>
            <a:r>
              <a:rPr lang="pt-BR" dirty="0"/>
              <a:t>Algoritmos e Modelos de ML – Logistic Regression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6479D5-7286-8871-9224-812E7F538F2A}"/>
              </a:ext>
            </a:extLst>
          </p:cNvPr>
          <p:cNvSpPr txBox="1">
            <a:spLocks/>
          </p:cNvSpPr>
          <p:nvPr/>
        </p:nvSpPr>
        <p:spPr>
          <a:xfrm>
            <a:off x="262883" y="3855619"/>
            <a:ext cx="3402332" cy="26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Matriz de Confusão.</a:t>
            </a:r>
          </a:p>
          <a:p>
            <a:pPr algn="just"/>
            <a:endParaRPr lang="en-GB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291614-B65F-111F-C16F-31C73D27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39" y="1598238"/>
            <a:ext cx="3343275" cy="23907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14694D-2E49-31C3-947F-551759B33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162" y="1683123"/>
            <a:ext cx="4333875" cy="17324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8514861-BBD3-F7A8-FB9B-280C4B7EB3D7}"/>
              </a:ext>
            </a:extLst>
          </p:cNvPr>
          <p:cNvSpPr txBox="1">
            <a:spLocks/>
          </p:cNvSpPr>
          <p:nvPr/>
        </p:nvSpPr>
        <p:spPr>
          <a:xfrm>
            <a:off x="5141924" y="3855619"/>
            <a:ext cx="3402332" cy="26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Classification Report.</a:t>
            </a:r>
          </a:p>
          <a:p>
            <a:pPr algn="just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80800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58" y="161729"/>
            <a:ext cx="8070976" cy="1110465"/>
          </a:xfrm>
        </p:spPr>
        <p:txBody>
          <a:bodyPr/>
          <a:lstStyle/>
          <a:p>
            <a:r>
              <a:rPr lang="pt-BR" dirty="0"/>
              <a:t>Algoritmos e Modelos de ML – ADA Boosting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6479D5-7286-8871-9224-812E7F538F2A}"/>
              </a:ext>
            </a:extLst>
          </p:cNvPr>
          <p:cNvSpPr txBox="1">
            <a:spLocks/>
          </p:cNvSpPr>
          <p:nvPr/>
        </p:nvSpPr>
        <p:spPr>
          <a:xfrm>
            <a:off x="2683354" y="4019451"/>
            <a:ext cx="3402332" cy="26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Modelo com hiper parâmetros calibrados.</a:t>
            </a:r>
          </a:p>
          <a:p>
            <a:pPr algn="just"/>
            <a:endParaRPr lang="en-GB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4326A1-4BD0-B6FF-F01C-FCE07FE4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0" y="3396910"/>
            <a:ext cx="8755822" cy="6925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1D781E4-9639-2C60-A6E5-0E7E52E92C03}"/>
              </a:ext>
            </a:extLst>
          </p:cNvPr>
          <p:cNvSpPr txBox="1">
            <a:spLocks/>
          </p:cNvSpPr>
          <p:nvPr/>
        </p:nvSpPr>
        <p:spPr>
          <a:xfrm>
            <a:off x="422007" y="1501138"/>
            <a:ext cx="8217728" cy="123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O AdaBoost é um algoritmo de aprendizado de máquina, inventado por Yoav Freund e Robert Schapire[1]. É um algoritmo meta-heurístico, e pode ser utilizado para aumentar a performance de outros algoritmos de aprendizagem.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dirty="0"/>
              <a:t>O nome "AdaBoost" deriva de Adaptive Boosting (em português, impulso ou estímulo adaptativo). O AdaBoost é adaptável no sentido de que as classificações subsequentes feitas são ajustadas a favor das instâncias classificadas negativamente por classificações anteriores.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24100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58" y="161729"/>
            <a:ext cx="8070976" cy="1110465"/>
          </a:xfrm>
        </p:spPr>
        <p:txBody>
          <a:bodyPr/>
          <a:lstStyle/>
          <a:p>
            <a:r>
              <a:rPr lang="pt-BR" dirty="0"/>
              <a:t>Algoritmos e Modelos de ML – ADA Boosting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6479D5-7286-8871-9224-812E7F538F2A}"/>
              </a:ext>
            </a:extLst>
          </p:cNvPr>
          <p:cNvSpPr txBox="1">
            <a:spLocks/>
          </p:cNvSpPr>
          <p:nvPr/>
        </p:nvSpPr>
        <p:spPr>
          <a:xfrm>
            <a:off x="1116773" y="3935225"/>
            <a:ext cx="2076904" cy="26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Matriz de Confusão.</a:t>
            </a:r>
          </a:p>
          <a:p>
            <a:pPr algn="just"/>
            <a:endParaRPr lang="en-GB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2335E3-4DF4-E973-55C2-DF02EAB5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44" y="1544450"/>
            <a:ext cx="3343275" cy="23907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3A49FC4-11E5-0ECF-3309-2BA811073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520" y="1747837"/>
            <a:ext cx="4305300" cy="164782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8DCBF18-DEBE-236F-8EC7-B76697A90099}"/>
              </a:ext>
            </a:extLst>
          </p:cNvPr>
          <p:cNvSpPr txBox="1">
            <a:spLocks/>
          </p:cNvSpPr>
          <p:nvPr/>
        </p:nvSpPr>
        <p:spPr>
          <a:xfrm>
            <a:off x="5827726" y="3871305"/>
            <a:ext cx="2076904" cy="26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Classification Report.</a:t>
            </a:r>
          </a:p>
          <a:p>
            <a:pPr algn="just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83134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8F7-4801-476F-BAE0-4900DE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500"/>
            <a:ext cx="6410264" cy="857400"/>
          </a:xfrm>
        </p:spPr>
        <p:txBody>
          <a:bodyPr/>
          <a:lstStyle/>
          <a:p>
            <a:r>
              <a:rPr lang="pt-BR" dirty="0"/>
              <a:t>Conclusão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AF1EA-19DC-447F-8EEA-FE8288A8F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47C393-B850-56B1-35B2-328CC61E542D}"/>
              </a:ext>
            </a:extLst>
          </p:cNvPr>
          <p:cNvSpPr txBox="1">
            <a:spLocks/>
          </p:cNvSpPr>
          <p:nvPr/>
        </p:nvSpPr>
        <p:spPr>
          <a:xfrm>
            <a:off x="312937" y="4251700"/>
            <a:ext cx="8518126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De acordo com as métricas adotadas para os modelos até aqui,  o modelo que irá ser encaminhado para produção será o </a:t>
            </a:r>
            <a:r>
              <a:rPr lang="pt-BR" sz="1200" b="1" i="1" dirty="0"/>
              <a:t>Logistic Regression.</a:t>
            </a:r>
          </a:p>
          <a:p>
            <a:pPr algn="just"/>
            <a:endParaRPr lang="en-GB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9B01B8-0FE6-A3B0-EFE1-B46CD4CFF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25" y="1806896"/>
            <a:ext cx="4334632" cy="17314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499832-8EF7-976F-9C56-AAF03DB2AEA7}"/>
              </a:ext>
            </a:extLst>
          </p:cNvPr>
          <p:cNvSpPr txBox="1">
            <a:spLocks/>
          </p:cNvSpPr>
          <p:nvPr/>
        </p:nvSpPr>
        <p:spPr>
          <a:xfrm>
            <a:off x="5345278" y="1920480"/>
            <a:ext cx="3409656" cy="173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O modelo de regressão logística apresenta métricas satisfatórias, no entanto é necessário validar com a equipe de tomada de decisão se as classificações vão de encontro ao que se espera em termos de margem de lucro. Uma opção viável é criar classes baseado nos valores de empréstimo para avaliar qual o impacto das possíveis classificações de falso positivo.</a:t>
            </a:r>
            <a:endParaRPr lang="pt-BR" sz="1200" b="1" i="1" dirty="0"/>
          </a:p>
          <a:p>
            <a:pPr algn="just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5323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0638-C862-4034-B1FF-5BEEE3F1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5257272" cy="857400"/>
          </a:xfrm>
        </p:spPr>
        <p:txBody>
          <a:bodyPr/>
          <a:lstStyle/>
          <a:p>
            <a:r>
              <a:rPr lang="pt-BR" dirty="0"/>
              <a:t>Entendendo os Dados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B644F1-45DE-4D59-BD86-67CE6336A3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08533D-D215-B7CF-24BC-8C465B47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48" y="1279900"/>
            <a:ext cx="4895569" cy="34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D843-726D-471F-AD2C-8679C18E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5419642" cy="857400"/>
          </a:xfrm>
        </p:spPr>
        <p:txBody>
          <a:bodyPr/>
          <a:lstStyle/>
          <a:p>
            <a:r>
              <a:rPr lang="pt-BR" dirty="0"/>
              <a:t>Como resolver o problema?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E0960-78F5-42B6-BB0B-845F10C2C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BFF8CB-2EBB-0BAE-25F6-77E420CE8B98}"/>
              </a:ext>
            </a:extLst>
          </p:cNvPr>
          <p:cNvSpPr txBox="1">
            <a:spLocks/>
          </p:cNvSpPr>
          <p:nvPr/>
        </p:nvSpPr>
        <p:spPr>
          <a:xfrm>
            <a:off x="628578" y="1273528"/>
            <a:ext cx="7963400" cy="244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A busca para a resolução do problema e a posterior automatização do processo de liberação de crédito não serão tarefas fáceis. Iremos analisar os dados fornecidos, entende-los de forma profunda, e realizar algumas inferências caso seja necessário. Após os trabalhos necessários nos dados, iremos utilizar alguns dos principais algoritmos de aprendizado de máquina: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dirty="0"/>
              <a:t>1 - Random Forest;</a:t>
            </a:r>
          </a:p>
          <a:p>
            <a:pPr algn="just"/>
            <a:r>
              <a:rPr lang="pt-BR" sz="1200" dirty="0"/>
              <a:t>2 - Decision Tree;</a:t>
            </a:r>
          </a:p>
          <a:p>
            <a:pPr algn="just"/>
            <a:r>
              <a:rPr lang="pt-BR" sz="1200" dirty="0"/>
              <a:t>3 - Logistic Regression;</a:t>
            </a:r>
          </a:p>
          <a:p>
            <a:pPr algn="just"/>
            <a:r>
              <a:rPr lang="pt-BR" sz="1200" dirty="0"/>
              <a:t>4 - ADA Boosting;</a:t>
            </a:r>
          </a:p>
          <a:p>
            <a:pPr algn="just"/>
            <a:endParaRPr lang="pt-BR" sz="1200" dirty="0"/>
          </a:p>
          <a:p>
            <a:pPr algn="just"/>
            <a:endParaRPr lang="en-GB" sz="1200" dirty="0"/>
          </a:p>
        </p:txBody>
      </p:sp>
      <p:pic>
        <p:nvPicPr>
          <p:cNvPr id="2052" name="Picture 4" descr="Random Forest vs Extra Trees | MLJAR">
            <a:extLst>
              <a:ext uri="{FF2B5EF4-FFF2-40B4-BE49-F238E27FC236}">
                <a16:creationId xmlns:a16="http://schemas.microsoft.com/office/drawing/2014/main" id="{0EC3C7B1-F777-7081-88F1-5E975CF6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364" y="3517092"/>
            <a:ext cx="2370706" cy="128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cision Tree in Machine Learning | Python">
            <a:extLst>
              <a:ext uri="{FF2B5EF4-FFF2-40B4-BE49-F238E27FC236}">
                <a16:creationId xmlns:a16="http://schemas.microsoft.com/office/drawing/2014/main" id="{8232340E-713B-E54C-AFA4-6B8119CFA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8463"/>
            <a:ext cx="3089352" cy="117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O que é regressão logística? | TIBCO Software">
            <a:extLst>
              <a:ext uri="{FF2B5EF4-FFF2-40B4-BE49-F238E27FC236}">
                <a16:creationId xmlns:a16="http://schemas.microsoft.com/office/drawing/2014/main" id="{6559C159-3BEB-7F43-A095-FCD70F75B1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41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12" descr="O que é regressão logística? | TIBCO Software">
            <a:extLst>
              <a:ext uri="{FF2B5EF4-FFF2-40B4-BE49-F238E27FC236}">
                <a16:creationId xmlns:a16="http://schemas.microsoft.com/office/drawing/2014/main" id="{39467066-A4CE-E841-A783-B023F50B6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4" descr="O que é regressão logística? | TIBCO Software">
            <a:extLst>
              <a:ext uri="{FF2B5EF4-FFF2-40B4-BE49-F238E27FC236}">
                <a16:creationId xmlns:a16="http://schemas.microsoft.com/office/drawing/2014/main" id="{AD58C530-A7CF-7592-B2FA-F4FB858AF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6" name="Picture 18" descr="Logistic Regression | LaptrinhX">
            <a:extLst>
              <a:ext uri="{FF2B5EF4-FFF2-40B4-BE49-F238E27FC236}">
                <a16:creationId xmlns:a16="http://schemas.microsoft.com/office/drawing/2014/main" id="{71A26514-483F-BF28-CD41-88F11589E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83" y="3574080"/>
            <a:ext cx="2877339" cy="146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The Ultimate Guide to AdaBoost, random forests and XGBoost | by Julia  Nikulski | Towards Data Science">
            <a:extLst>
              <a:ext uri="{FF2B5EF4-FFF2-40B4-BE49-F238E27FC236}">
                <a16:creationId xmlns:a16="http://schemas.microsoft.com/office/drawing/2014/main" id="{1B292C39-1FDE-0EAC-A939-AE7A954B1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62" y="2164958"/>
            <a:ext cx="2948441" cy="12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18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946-CA1C-430D-8377-B00FDA3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4667612" cy="857400"/>
          </a:xfrm>
        </p:spPr>
        <p:txBody>
          <a:bodyPr/>
          <a:lstStyle/>
          <a:p>
            <a:r>
              <a:rPr lang="pt-BR" dirty="0"/>
              <a:t>Exploração dos Dados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FCD26-C256-4C41-B17D-2EA841265A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597552-E760-FD62-5D69-728F31AEAF3C}"/>
              </a:ext>
            </a:extLst>
          </p:cNvPr>
          <p:cNvSpPr txBox="1">
            <a:spLocks/>
          </p:cNvSpPr>
          <p:nvPr/>
        </p:nvSpPr>
        <p:spPr>
          <a:xfrm>
            <a:off x="110856" y="2226906"/>
            <a:ext cx="8706970" cy="68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O dataset em questão possui um baixo volume de dados. Esse ponto pode gerar vários problemas que teremos que resolver ao longo do projeto. Um dos principais problemas seria o overfitting do modelo, o que geraria uma má classificação em casos reais.</a:t>
            </a:r>
          </a:p>
          <a:p>
            <a:pPr algn="just"/>
            <a:endParaRPr lang="en-GB" sz="12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F9761D5-62BB-9677-5E5B-C6866311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4" y="1491204"/>
            <a:ext cx="8706971" cy="63652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230C1D4-ED7A-1731-53AE-985CB9576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06" y="3147863"/>
            <a:ext cx="3906029" cy="134446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04C700B-36FD-5141-EC17-F3A8FEC97691}"/>
              </a:ext>
            </a:extLst>
          </p:cNvPr>
          <p:cNvSpPr txBox="1">
            <a:spLocks/>
          </p:cNvSpPr>
          <p:nvPr/>
        </p:nvSpPr>
        <p:spPr>
          <a:xfrm>
            <a:off x="4464341" y="3308220"/>
            <a:ext cx="3673151" cy="118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Um outro problema identificado é o desbalanceamento da variável target (dependente). Isso provavelmente causará um viés no modelo, visto que em termos proporcionais temos uma variação de aproximadamente 50%.</a:t>
            </a:r>
          </a:p>
          <a:p>
            <a:pPr algn="just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8539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946-CA1C-430D-8377-B00FDA3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4667612" cy="857400"/>
          </a:xfrm>
        </p:spPr>
        <p:txBody>
          <a:bodyPr/>
          <a:lstStyle/>
          <a:p>
            <a:r>
              <a:rPr lang="pt-BR" dirty="0"/>
              <a:t>Exploração dos Dados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FCD26-C256-4C41-B17D-2EA841265A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51F20F-B63E-B692-C348-2DF55716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778" y="1360491"/>
            <a:ext cx="3404623" cy="32529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95528E3-70A9-23E4-185B-6886C4CC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5" y="1325888"/>
            <a:ext cx="3324225" cy="32385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8597552-E760-FD62-5D69-728F31AEAF3C}"/>
              </a:ext>
            </a:extLst>
          </p:cNvPr>
          <p:cNvSpPr txBox="1">
            <a:spLocks/>
          </p:cNvSpPr>
          <p:nvPr/>
        </p:nvSpPr>
        <p:spPr>
          <a:xfrm>
            <a:off x="1637098" y="4453764"/>
            <a:ext cx="1405378" cy="31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Dados Faltantes</a:t>
            </a:r>
          </a:p>
          <a:p>
            <a:pPr algn="just"/>
            <a:endParaRPr lang="en-GB" sz="1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96B22B-4725-8A3F-3FD9-C74F2014CFFB}"/>
              </a:ext>
            </a:extLst>
          </p:cNvPr>
          <p:cNvSpPr txBox="1">
            <a:spLocks/>
          </p:cNvSpPr>
          <p:nvPr/>
        </p:nvSpPr>
        <p:spPr>
          <a:xfrm>
            <a:off x="6101526" y="4472068"/>
            <a:ext cx="1405378" cy="31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Estrutura do </a:t>
            </a:r>
            <a:r>
              <a:rPr lang="pt-BR" sz="1200" dirty="0" err="1"/>
              <a:t>Dateset</a:t>
            </a:r>
            <a:endParaRPr lang="pt-BR" sz="1200" dirty="0"/>
          </a:p>
          <a:p>
            <a:pPr algn="just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9518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946-CA1C-430D-8377-B00FDA3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4667612" cy="857400"/>
          </a:xfrm>
        </p:spPr>
        <p:txBody>
          <a:bodyPr/>
          <a:lstStyle/>
          <a:p>
            <a:r>
              <a:rPr lang="pt-BR" dirty="0"/>
              <a:t>Exploração dos Dados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FCD26-C256-4C41-B17D-2EA841265A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96B22B-4725-8A3F-3FD9-C74F2014CFFB}"/>
              </a:ext>
            </a:extLst>
          </p:cNvPr>
          <p:cNvSpPr txBox="1">
            <a:spLocks/>
          </p:cNvSpPr>
          <p:nvPr/>
        </p:nvSpPr>
        <p:spPr>
          <a:xfrm>
            <a:off x="3405386" y="4176232"/>
            <a:ext cx="2571832" cy="442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Descritivo dos Dados – Análise Geral dos Dados Numéricos</a:t>
            </a:r>
          </a:p>
          <a:p>
            <a:pPr algn="just"/>
            <a:endParaRPr lang="en-GB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375624-2409-1495-FBCB-E3C2BB4C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150844"/>
            <a:ext cx="64293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0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946-CA1C-430D-8377-B00FDA3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4667612" cy="857400"/>
          </a:xfrm>
        </p:spPr>
        <p:txBody>
          <a:bodyPr/>
          <a:lstStyle/>
          <a:p>
            <a:r>
              <a:rPr lang="pt-BR" dirty="0"/>
              <a:t>Exploração dos Dados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FCD26-C256-4C41-B17D-2EA841265A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96B22B-4725-8A3F-3FD9-C74F2014CFFB}"/>
              </a:ext>
            </a:extLst>
          </p:cNvPr>
          <p:cNvSpPr txBox="1">
            <a:spLocks/>
          </p:cNvSpPr>
          <p:nvPr/>
        </p:nvSpPr>
        <p:spPr>
          <a:xfrm>
            <a:off x="3405386" y="4176232"/>
            <a:ext cx="2571832" cy="442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pt-BR" sz="1200" dirty="0"/>
              <a:t>Descritivo dos Dados – Análise Geral dos Dados Numéricos</a:t>
            </a:r>
          </a:p>
          <a:p>
            <a:pPr algn="just"/>
            <a:endParaRPr lang="en-GB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375624-2409-1495-FBCB-E3C2BB4C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150844"/>
            <a:ext cx="64293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81095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1228</Words>
  <Application>Microsoft Office PowerPoint</Application>
  <PresentationFormat>Apresentação na tela (16:9)</PresentationFormat>
  <Paragraphs>145</Paragraphs>
  <Slides>38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Proxima Nova Semibold</vt:lpstr>
      <vt:lpstr>Proxima Nova</vt:lpstr>
      <vt:lpstr>Arial</vt:lpstr>
      <vt:lpstr>Material</vt:lpstr>
      <vt:lpstr>Data Science  Elegibilidade para Financiamento Imobiliário</vt:lpstr>
      <vt:lpstr>Estrutura do Projeto</vt:lpstr>
      <vt:lpstr>Entendendo o Problema</vt:lpstr>
      <vt:lpstr>Entendendo os Dados</vt:lpstr>
      <vt:lpstr>Como resolver o problema?</vt:lpstr>
      <vt:lpstr>Exploração dos Dados</vt:lpstr>
      <vt:lpstr>Exploração dos Dados</vt:lpstr>
      <vt:lpstr>Exploração dos Dados</vt:lpstr>
      <vt:lpstr>Exploração dos Dados</vt:lpstr>
      <vt:lpstr>Exploração dos Dados</vt:lpstr>
      <vt:lpstr>Exploração dos Dados</vt:lpstr>
      <vt:lpstr>Exploração dos Dados</vt:lpstr>
      <vt:lpstr>Exploração dos Dados</vt:lpstr>
      <vt:lpstr>Exploração dos Dados</vt:lpstr>
      <vt:lpstr>Exploração dos Dados</vt:lpstr>
      <vt:lpstr>Exploração dos Dados</vt:lpstr>
      <vt:lpstr>Pré Processamento dos Dados – Valores Ausentes</vt:lpstr>
      <vt:lpstr>Pré Processamento dos Dados – Get Dummies</vt:lpstr>
      <vt:lpstr>Pré Processamento dos Dados – Label Encoding</vt:lpstr>
      <vt:lpstr>Engenharia de Atributos</vt:lpstr>
      <vt:lpstr>Normalização dos Dados</vt:lpstr>
      <vt:lpstr>Divisão em Treino e Teste</vt:lpstr>
      <vt:lpstr>Técnica de Re-Amostragem – Under Sampling</vt:lpstr>
      <vt:lpstr>Algoritmos e Modelos de ML – Estrutura</vt:lpstr>
      <vt:lpstr>Algoritmos e Modelos de ML – Random Forest</vt:lpstr>
      <vt:lpstr>Algoritmos e Modelos de ML – Random Forest</vt:lpstr>
      <vt:lpstr>Algoritmos e Modelos de ML – Random Forest</vt:lpstr>
      <vt:lpstr>Algoritmos e Modelos de ML – Random Forest</vt:lpstr>
      <vt:lpstr>Algoritmos e Modelos de ML – Random Forest</vt:lpstr>
      <vt:lpstr>Algoritmos e Modelos de ML – Random Forest</vt:lpstr>
      <vt:lpstr>Algoritmos e Modelos de ML – Descision Tree</vt:lpstr>
      <vt:lpstr>Algoritmos e Modelos de ML – Descision Tree</vt:lpstr>
      <vt:lpstr>Algoritmos e Modelos de ML – Descision Tree</vt:lpstr>
      <vt:lpstr>Algoritmos e Modelos de ML – Logistic Regression</vt:lpstr>
      <vt:lpstr>Algoritmos e Modelos de ML – Logistic Regression</vt:lpstr>
      <vt:lpstr>Algoritmos e Modelos de ML – ADA Boosting</vt:lpstr>
      <vt:lpstr>Algoritmos e Modelos de ML – ADA Boosting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</dc:title>
  <dc:creator>WorkStation</dc:creator>
  <cp:lastModifiedBy>Diego Leal</cp:lastModifiedBy>
  <cp:revision>48</cp:revision>
  <dcterms:modified xsi:type="dcterms:W3CDTF">2022-07-07T22:16:59Z</dcterms:modified>
</cp:coreProperties>
</file>