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49C"/>
    <a:srgbClr val="BDD49A"/>
    <a:srgbClr val="C6E9ED"/>
    <a:srgbClr val="FFFF0B"/>
    <a:srgbClr val="C9BCD6"/>
    <a:srgbClr val="C189F7"/>
    <a:srgbClr val="FFFFFF"/>
    <a:srgbClr val="F5BE96"/>
    <a:srgbClr val="FFFF0A"/>
    <a:srgbClr val="E7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97" autoAdjust="0"/>
    <p:restoredTop sz="94660"/>
  </p:normalViewPr>
  <p:slideViewPr>
    <p:cSldViewPr snapToGrid="0">
      <p:cViewPr>
        <p:scale>
          <a:sx n="50" d="100"/>
          <a:sy n="50" d="100"/>
        </p:scale>
        <p:origin x="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DE29A-609B-A890-6ADE-F64560F51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A54A0D-5A1B-734A-6340-2EDAD77F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9C002-4CB6-4899-9A92-0F2C1C9B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6B818-3A45-55EC-ECCA-8149AC10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C9A02-DDCC-8AFB-F0F2-0554622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8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E6A76-C7B3-607A-8C75-91F705E4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457D84-4723-65C1-18C5-4920B4E6C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C9DF7-7544-F33E-A5BF-D480549D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CDA2B-2970-4CF6-7E30-A0C6D1AA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F2561-11E3-E407-83C9-6AAE78D0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1224F4-054E-C326-0751-E779496DC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E427F3-7A31-E821-DD16-0BB13581F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14BD7-C23F-ABB1-8249-BFB2A5DC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8C750-68BA-818A-68FA-90F13F7A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DB89C-DD81-9F3B-26CF-25B8F393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9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2A93B-42D3-A999-90F0-FB9EBAED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0808F8-E6CD-CB7B-3CBD-B136EDD0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9A0E4-F603-84A5-6176-02FE062F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EF5FC-480F-0C19-FE80-F3CF9DE9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1CD7C-3586-4E79-72FF-85130A5E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16AA-2E2E-61B0-37CA-54689F63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B8EB6-F9E4-AB56-9024-E3580302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CA888-38F0-9B98-397A-F874810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4B069-0221-407A-DEDB-00471548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2ADC8-9AEE-0253-8E73-0FD50459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14916-B80D-E93D-AD6B-9376A95C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C129F-0E36-6EA4-662C-2718C5DB2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D01E2-D8C4-5612-620E-2E86BEF04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79762-E804-EEAF-8DD8-9E4BE739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4F3B8-4479-3F3F-5FAD-15F60FB8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94AEA-0F41-BCF4-2714-60AFD0B5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B472-EC03-8886-118D-0AB68389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D552A-594E-5C56-F239-556AB3B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AD37E0-8C2C-BB47-0158-4D4FD4564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7B984-42D2-2BB4-2263-AAB1B60D2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5D3BFB-0783-4564-169E-0B709C6D4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368C2E-223B-F8B6-E7D9-72424B3F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6BE83-EF71-D349-2553-C22702FD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F8C8C-C3AF-7971-0BFC-7ED54D77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4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D6740-86E9-1C0D-15F8-9AD8AF5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883773-B513-DAE6-18AB-07B4566C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9E2A2-89D4-7DDE-4B79-8C940600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18AB7-8AAF-13CF-FC1F-88D4B8C7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9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007B46-B3E0-B520-D7C4-437BD3E2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E9B490-D5D0-F71F-0E70-7779387D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FB4E0-F2D9-3C87-211E-663C9153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E5D9-7399-5128-4DE5-7B038D23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415F5-427F-F1B9-ED08-C0447F59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EBC94-230A-91BB-6AE7-B7966576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46CC3-0F83-CBB5-8994-BE99963F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E0089-DD6A-6BC6-AE70-D42568BF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CC22A-EC5B-07EB-C529-40EF4C5F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5056-2D43-E6AF-2262-9FA2008D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7D915C-F552-686A-9B42-D5BD1F99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513A3-EC59-99A5-4EED-A09E8F502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32041-742A-1C08-BBC9-C73FA95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85674E-7819-CE69-2185-072CFEC4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3BCB5-7B1D-8A80-625E-027E0222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54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8A9EC5-C80D-31C3-9860-5EEF1E74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D2F05-AF1D-3073-8451-F88C7A19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18C4C-B11B-2E30-B97D-57D43497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9626-2342-4644-BB83-7AD7789D62FB}" type="datetimeFigureOut">
              <a:rPr lang="zh-CN" altLang="en-US" smtClean="0"/>
              <a:t>2025/8/14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826E4-3670-302F-6DC0-B1F06310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C96AFF-AA1B-D9A3-824B-A2DBC20F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E4826-930B-4B7B-9F7A-2DFAE0B36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E03454-E499-D48D-4738-988691D0B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130621"/>
              </p:ext>
            </p:extLst>
          </p:nvPr>
        </p:nvGraphicFramePr>
        <p:xfrm>
          <a:off x="1597491" y="2331720"/>
          <a:ext cx="21646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07">
                  <a:extLst>
                    <a:ext uri="{9D8B030D-6E8A-4147-A177-3AD203B41FA5}">
                      <a16:colId xmlns:a16="http://schemas.microsoft.com/office/drawing/2014/main" val="2187132585"/>
                    </a:ext>
                  </a:extLst>
                </a:gridCol>
                <a:gridCol w="1082307">
                  <a:extLst>
                    <a:ext uri="{9D8B030D-6E8A-4147-A177-3AD203B41FA5}">
                      <a16:colId xmlns:a16="http://schemas.microsoft.com/office/drawing/2014/main" val="203249691"/>
                    </a:ext>
                  </a:extLst>
                </a:gridCol>
              </a:tblGrid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59746"/>
                  </a:ext>
                </a:extLst>
              </a:tr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32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046B30-98D9-8BD5-5D2B-F9ECF9ED2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99254"/>
              </p:ext>
            </p:extLst>
          </p:nvPr>
        </p:nvGraphicFramePr>
        <p:xfrm>
          <a:off x="1597490" y="3612573"/>
          <a:ext cx="40607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351">
                  <a:extLst>
                    <a:ext uri="{9D8B030D-6E8A-4147-A177-3AD203B41FA5}">
                      <a16:colId xmlns:a16="http://schemas.microsoft.com/office/drawing/2014/main" val="2187132585"/>
                    </a:ext>
                  </a:extLst>
                </a:gridCol>
                <a:gridCol w="2030351">
                  <a:extLst>
                    <a:ext uri="{9D8B030D-6E8A-4147-A177-3AD203B41FA5}">
                      <a16:colId xmlns:a16="http://schemas.microsoft.com/office/drawing/2014/main" val="203249691"/>
                    </a:ext>
                  </a:extLst>
                </a:gridCol>
              </a:tblGrid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solidFill>
                            <a:schemeClr val="tx1"/>
                          </a:solidFill>
                        </a:rPr>
                        <a:t>PatientNumber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Temperature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59746"/>
                  </a:ext>
                </a:extLst>
              </a:tr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32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29039C2-DF96-4701-CD07-388E5115F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02579"/>
              </p:ext>
            </p:extLst>
          </p:nvPr>
        </p:nvGraphicFramePr>
        <p:xfrm>
          <a:off x="6608064" y="2331720"/>
          <a:ext cx="216461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307">
                  <a:extLst>
                    <a:ext uri="{9D8B030D-6E8A-4147-A177-3AD203B41FA5}">
                      <a16:colId xmlns:a16="http://schemas.microsoft.com/office/drawing/2014/main" val="2187132585"/>
                    </a:ext>
                  </a:extLst>
                </a:gridCol>
                <a:gridCol w="1082307">
                  <a:extLst>
                    <a:ext uri="{9D8B030D-6E8A-4147-A177-3AD203B41FA5}">
                      <a16:colId xmlns:a16="http://schemas.microsoft.com/office/drawing/2014/main" val="203249691"/>
                    </a:ext>
                  </a:extLst>
                </a:gridCol>
              </a:tblGrid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Square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59746"/>
                  </a:ext>
                </a:extLst>
              </a:tr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32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00FD5A3-1ED2-5AA4-1454-82127FCA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65252"/>
              </p:ext>
            </p:extLst>
          </p:nvPr>
        </p:nvGraphicFramePr>
        <p:xfrm>
          <a:off x="6608064" y="3612573"/>
          <a:ext cx="406070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351">
                  <a:extLst>
                    <a:ext uri="{9D8B030D-6E8A-4147-A177-3AD203B41FA5}">
                      <a16:colId xmlns:a16="http://schemas.microsoft.com/office/drawing/2014/main" val="2187132585"/>
                    </a:ext>
                  </a:extLst>
                </a:gridCol>
                <a:gridCol w="2030351">
                  <a:extLst>
                    <a:ext uri="{9D8B030D-6E8A-4147-A177-3AD203B41FA5}">
                      <a16:colId xmlns:a16="http://schemas.microsoft.com/office/drawing/2014/main" val="203249691"/>
                    </a:ext>
                  </a:extLst>
                </a:gridCol>
              </a:tblGrid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solidFill>
                            <a:schemeClr val="tx1"/>
                          </a:solidFill>
                        </a:rPr>
                        <a:t>PatientNumber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Temperature(</a:t>
                      </a:r>
                      <a:r>
                        <a:rPr lang="zh-CN" altLang="en-US" i="1" dirty="0">
                          <a:solidFill>
                            <a:schemeClr val="tx1"/>
                          </a:solidFill>
                        </a:rPr>
                        <a:t>℉</a:t>
                      </a:r>
                      <a:r>
                        <a:rPr lang="en-US" altLang="zh-CN" i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59746"/>
                  </a:ext>
                </a:extLst>
              </a:tr>
              <a:tr h="33318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7432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0C594AC-F52A-914D-87C7-F2E44D94EA34}"/>
              </a:ext>
            </a:extLst>
          </p:cNvPr>
          <p:cNvSpPr txBox="1"/>
          <p:nvPr/>
        </p:nvSpPr>
        <p:spPr>
          <a:xfrm>
            <a:off x="1138710" y="233172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(a)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02000A-9093-0DD2-12D7-E2B2992E22C8}"/>
              </a:ext>
            </a:extLst>
          </p:cNvPr>
          <p:cNvSpPr txBox="1"/>
          <p:nvPr/>
        </p:nvSpPr>
        <p:spPr>
          <a:xfrm>
            <a:off x="1149932" y="361257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(c)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B74DBF-C7BB-740C-6E63-4D2A516D3107}"/>
              </a:ext>
            </a:extLst>
          </p:cNvPr>
          <p:cNvSpPr txBox="1"/>
          <p:nvPr/>
        </p:nvSpPr>
        <p:spPr>
          <a:xfrm>
            <a:off x="6130048" y="233172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E44F10-901D-0BF8-2529-3F34517FA409}"/>
              </a:ext>
            </a:extLst>
          </p:cNvPr>
          <p:cNvSpPr txBox="1"/>
          <p:nvPr/>
        </p:nvSpPr>
        <p:spPr>
          <a:xfrm>
            <a:off x="6149284" y="361257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(d)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6184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ED14-11CC-9E81-4DAC-48BF10856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8C8DA0D7-B06B-6A6E-3136-D887A0A23EAF}"/>
              </a:ext>
            </a:extLst>
          </p:cNvPr>
          <p:cNvSpPr txBox="1"/>
          <p:nvPr/>
        </p:nvSpPr>
        <p:spPr>
          <a:xfrm>
            <a:off x="2153177" y="262737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(a)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24C929-4F40-88D2-9355-73BD04F74D01}"/>
              </a:ext>
            </a:extLst>
          </p:cNvPr>
          <p:cNvSpPr txBox="1"/>
          <p:nvPr/>
        </p:nvSpPr>
        <p:spPr>
          <a:xfrm>
            <a:off x="6251225" y="263741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7FFD03-AD04-36EC-134F-A0472C8A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8258"/>
              </p:ext>
            </p:extLst>
          </p:nvPr>
        </p:nvGraphicFramePr>
        <p:xfrm>
          <a:off x="2611957" y="2627374"/>
          <a:ext cx="2615141" cy="1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141">
                  <a:extLst>
                    <a:ext uri="{9D8B030D-6E8A-4147-A177-3AD203B41FA5}">
                      <a16:colId xmlns:a16="http://schemas.microsoft.com/office/drawing/2014/main" val="4177356068"/>
                    </a:ext>
                  </a:extLst>
                </a:gridCol>
              </a:tblGrid>
              <a:tr h="791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schema</a:t>
                      </a:r>
                      <a:br>
                        <a:rPr lang="en-US" altLang="zh-CN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(structure)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456384"/>
                  </a:ext>
                </a:extLst>
              </a:tr>
              <a:tr h="791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(instances)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1593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B131671-7DF2-D51D-DEBA-C586E2A63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54183"/>
              </p:ext>
            </p:extLst>
          </p:nvPr>
        </p:nvGraphicFramePr>
        <p:xfrm>
          <a:off x="6729241" y="2637410"/>
          <a:ext cx="2615141" cy="1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141">
                  <a:extLst>
                    <a:ext uri="{9D8B030D-6E8A-4147-A177-3AD203B41FA5}">
                      <a16:colId xmlns:a16="http://schemas.microsoft.com/office/drawing/2014/main" val="1985915601"/>
                    </a:ext>
                  </a:extLst>
                </a:gridCol>
              </a:tblGrid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Conceptual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8141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Logical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E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39948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Physical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62036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External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73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0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C3D6-1D68-037F-7FB6-1AFF9F115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606FF01-D1BC-A805-ABF4-3F20035C1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79205"/>
              </p:ext>
            </p:extLst>
          </p:nvPr>
        </p:nvGraphicFramePr>
        <p:xfrm>
          <a:off x="4788429" y="2882737"/>
          <a:ext cx="1364721" cy="1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721">
                  <a:extLst>
                    <a:ext uri="{9D8B030D-6E8A-4147-A177-3AD203B41FA5}">
                      <a16:colId xmlns:a16="http://schemas.microsoft.com/office/drawing/2014/main" val="1985915601"/>
                    </a:ext>
                  </a:extLst>
                </a:gridCol>
              </a:tblGrid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Conceptual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8141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Logical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BE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39948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Physical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62036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External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E5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73941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DA8BFA6-0CAF-683C-B97A-AA7D9C27D014}"/>
              </a:ext>
            </a:extLst>
          </p:cNvPr>
          <p:cNvSpPr/>
          <p:nvPr/>
        </p:nvSpPr>
        <p:spPr>
          <a:xfrm>
            <a:off x="4788429" y="1282551"/>
            <a:ext cx="1364721" cy="750771"/>
          </a:xfrm>
          <a:prstGeom prst="rect">
            <a:avLst/>
          </a:prstGeom>
          <a:solidFill>
            <a:srgbClr val="AAE571"/>
          </a:solidFill>
          <a:ln w="19050"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External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en-US" altLang="zh-CN" b="1" dirty="0">
                <a:solidFill>
                  <a:schemeClr val="tx1"/>
                </a:solidFill>
              </a:rPr>
              <a:t>examples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B78276F-A354-326C-72E8-BEFDD1D85EAB}"/>
              </a:ext>
            </a:extLst>
          </p:cNvPr>
          <p:cNvSpPr/>
          <p:nvPr/>
        </p:nvSpPr>
        <p:spPr>
          <a:xfrm>
            <a:off x="5342667" y="2131966"/>
            <a:ext cx="256243" cy="653567"/>
          </a:xfrm>
          <a:prstGeom prst="downArrow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0605CE6-E6D8-7636-527E-A90A353EA95A}"/>
              </a:ext>
            </a:extLst>
          </p:cNvPr>
          <p:cNvGrpSpPr/>
          <p:nvPr/>
        </p:nvGrpSpPr>
        <p:grpSpPr>
          <a:xfrm>
            <a:off x="6153150" y="3073400"/>
            <a:ext cx="415925" cy="1202267"/>
            <a:chOff x="6153150" y="3073400"/>
            <a:chExt cx="679450" cy="1202267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2D620D2-4BC9-EA58-65AE-9976876A11D4}"/>
                </a:ext>
              </a:extLst>
            </p:cNvPr>
            <p:cNvCxnSpPr>
              <a:cxnSpLocks/>
            </p:cNvCxnSpPr>
            <p:nvPr/>
          </p:nvCxnSpPr>
          <p:spPr>
            <a:xfrm>
              <a:off x="6153150" y="3073400"/>
              <a:ext cx="6794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BFC696C-92F5-E76D-A192-5D226FC8A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3073400"/>
              <a:ext cx="0" cy="1202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692CDAE-4FBD-DA42-9287-67CBBCEB9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150" y="4275667"/>
              <a:ext cx="6794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A16522C-218A-3BD5-4476-BB62AB2626FD}"/>
              </a:ext>
            </a:extLst>
          </p:cNvPr>
          <p:cNvGrpSpPr/>
          <p:nvPr/>
        </p:nvGrpSpPr>
        <p:grpSpPr>
          <a:xfrm>
            <a:off x="6153150" y="3181643"/>
            <a:ext cx="180975" cy="328594"/>
            <a:chOff x="6153150" y="3073400"/>
            <a:chExt cx="679450" cy="1202267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DF97588-C313-EA8F-A94A-0B09EE175F3F}"/>
                </a:ext>
              </a:extLst>
            </p:cNvPr>
            <p:cNvCxnSpPr>
              <a:cxnSpLocks/>
            </p:cNvCxnSpPr>
            <p:nvPr/>
          </p:nvCxnSpPr>
          <p:spPr>
            <a:xfrm>
              <a:off x="6153150" y="3073400"/>
              <a:ext cx="6794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C1F1153-07AA-79C4-DC90-763CC45A0BA2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3073400"/>
              <a:ext cx="0" cy="1202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FBC7203-45F4-ADED-3B84-38012999EC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150" y="4275667"/>
              <a:ext cx="6794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78283AB-3D58-E5AE-A185-5D12BFDDFA3B}"/>
              </a:ext>
            </a:extLst>
          </p:cNvPr>
          <p:cNvGrpSpPr/>
          <p:nvPr/>
        </p:nvGrpSpPr>
        <p:grpSpPr>
          <a:xfrm>
            <a:off x="6153150" y="3618479"/>
            <a:ext cx="180976" cy="328594"/>
            <a:chOff x="6153150" y="3073400"/>
            <a:chExt cx="679450" cy="1202267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77A3E27-29EF-BB9F-C034-19F62D1E6F16}"/>
                </a:ext>
              </a:extLst>
            </p:cNvPr>
            <p:cNvCxnSpPr>
              <a:cxnSpLocks/>
            </p:cNvCxnSpPr>
            <p:nvPr/>
          </p:nvCxnSpPr>
          <p:spPr>
            <a:xfrm>
              <a:off x="6153150" y="3073400"/>
              <a:ext cx="6794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FDD8E2-A4F4-BB22-72DC-EDA3116D3DB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3073400"/>
              <a:ext cx="0" cy="1202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658522E-07AD-B2E8-B450-63A0681FDD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150" y="4275667"/>
              <a:ext cx="6794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32CFB724-EB6E-AAE3-4F24-C109CD6D8FD0}"/>
              </a:ext>
            </a:extLst>
          </p:cNvPr>
          <p:cNvSpPr txBox="1"/>
          <p:nvPr/>
        </p:nvSpPr>
        <p:spPr>
          <a:xfrm>
            <a:off x="6569075" y="350760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map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E505569-8F28-C034-ACAE-D0A8608870A5}"/>
              </a:ext>
            </a:extLst>
          </p:cNvPr>
          <p:cNvSpPr txBox="1"/>
          <p:nvPr/>
        </p:nvSpPr>
        <p:spPr>
          <a:xfrm>
            <a:off x="5599968" y="2141563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verbalize</a:t>
            </a:r>
            <a:br>
              <a:rPr lang="en-US" altLang="zh-CN" b="1" dirty="0"/>
            </a:br>
            <a:r>
              <a:rPr lang="en-US" altLang="zh-CN" b="1" dirty="0"/>
              <a:t>examples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2130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2CC7-2724-6183-82F0-A4CA2F107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008D9D6B-7AB8-BA72-B265-92A4FE145FAB}"/>
              </a:ext>
            </a:extLst>
          </p:cNvPr>
          <p:cNvGrpSpPr/>
          <p:nvPr/>
        </p:nvGrpSpPr>
        <p:grpSpPr>
          <a:xfrm>
            <a:off x="1580700" y="2473379"/>
            <a:ext cx="8894883" cy="1911241"/>
            <a:chOff x="1609728" y="2195297"/>
            <a:chExt cx="8894883" cy="191124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9C77F86-AA1A-9B41-531C-80EF0927F3FE}"/>
                </a:ext>
              </a:extLst>
            </p:cNvPr>
            <p:cNvGrpSpPr/>
            <p:nvPr/>
          </p:nvGrpSpPr>
          <p:grpSpPr>
            <a:xfrm>
              <a:off x="1609728" y="2195297"/>
              <a:ext cx="4195502" cy="1911241"/>
              <a:chOff x="3583671" y="2108212"/>
              <a:chExt cx="4195502" cy="1911241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96878FC4-4C7D-AB1D-879B-75460BD23D61}"/>
                  </a:ext>
                </a:extLst>
              </p:cNvPr>
              <p:cNvGrpSpPr/>
              <p:nvPr/>
            </p:nvGrpSpPr>
            <p:grpSpPr>
              <a:xfrm>
                <a:off x="4042451" y="2108212"/>
                <a:ext cx="3736722" cy="1911241"/>
                <a:chOff x="4042451" y="2108212"/>
                <a:chExt cx="3736722" cy="1911241"/>
              </a:xfrm>
            </p:grpSpPr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4438B8E-0B6C-60F7-1294-2875F66431E5}"/>
                    </a:ext>
                  </a:extLst>
                </p:cNvPr>
                <p:cNvSpPr txBox="1"/>
                <p:nvPr/>
              </p:nvSpPr>
              <p:spPr>
                <a:xfrm>
                  <a:off x="5734305" y="2108212"/>
                  <a:ext cx="8755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Object</a:t>
                  </a:r>
                </a:p>
              </p:txBody>
            </p: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3AD1FB2-49E9-C514-D2FB-8077BEBA6548}"/>
                    </a:ext>
                  </a:extLst>
                </p:cNvPr>
                <p:cNvSpPr txBox="1"/>
                <p:nvPr/>
              </p:nvSpPr>
              <p:spPr>
                <a:xfrm>
                  <a:off x="4332376" y="2874511"/>
                  <a:ext cx="17636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Domain Object</a:t>
                  </a: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479ECEC-E509-7D49-F7EC-2A9FA1C637E5}"/>
                    </a:ext>
                  </a:extLst>
                </p:cNvPr>
                <p:cNvSpPr txBox="1"/>
                <p:nvPr/>
              </p:nvSpPr>
              <p:spPr>
                <a:xfrm>
                  <a:off x="6454771" y="2874511"/>
                  <a:ext cx="13244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Data Value</a:t>
                  </a: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ACF0C44-7CE0-C5EF-2F73-A2CE3A0CFBBA}"/>
                    </a:ext>
                  </a:extLst>
                </p:cNvPr>
                <p:cNvSpPr txBox="1"/>
                <p:nvPr/>
              </p:nvSpPr>
              <p:spPr>
                <a:xfrm>
                  <a:off x="5164112" y="3650121"/>
                  <a:ext cx="16594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Domain Value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6ADEE2-D21F-8309-441A-7F875A071831}"/>
                    </a:ext>
                  </a:extLst>
                </p:cNvPr>
                <p:cNvSpPr txBox="1"/>
                <p:nvPr/>
              </p:nvSpPr>
              <p:spPr>
                <a:xfrm>
                  <a:off x="4042451" y="3650121"/>
                  <a:ext cx="7841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Entity</a:t>
                  </a:r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6560B82F-4F3A-3567-F4EF-B92E6DE1805F}"/>
                    </a:ext>
                  </a:extLst>
                </p:cNvPr>
                <p:cNvGrpSpPr/>
                <p:nvPr/>
              </p:nvGrpSpPr>
              <p:grpSpPr>
                <a:xfrm>
                  <a:off x="5227683" y="2478166"/>
                  <a:ext cx="1847351" cy="389308"/>
                  <a:chOff x="5415606" y="2457450"/>
                  <a:chExt cx="1202771" cy="389308"/>
                </a:xfrm>
              </p:grpSpPr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EEE0CE3E-8BEF-1C17-A726-E365F2DF17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5AAA931B-AFD9-0035-ABA9-2764FF755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06156D35-7C81-5C98-93AD-03FA0B1C99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715D81C5-290F-DEFE-4363-892A83F340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4F7EB6EE-0D4B-E02A-41F9-20F2076B1ECB}"/>
                    </a:ext>
                  </a:extLst>
                </p:cNvPr>
                <p:cNvGrpSpPr/>
                <p:nvPr/>
              </p:nvGrpSpPr>
              <p:grpSpPr>
                <a:xfrm>
                  <a:off x="4434546" y="3250880"/>
                  <a:ext cx="1559284" cy="389308"/>
                  <a:chOff x="5415606" y="2457450"/>
                  <a:chExt cx="1202771" cy="389308"/>
                </a:xfrm>
              </p:grpSpPr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B42174DF-B0DF-18E6-EF40-D0C6EB1EB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40BE1348-C61C-57ED-F35C-7BB03AE086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D71F3413-A2F7-29B3-666E-F52A3A19E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17D95E5D-6D08-53C3-89A8-3E76B3E57A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5179218-7936-3EF9-BFE8-E598FC5DEF39}"/>
                  </a:ext>
                </a:extLst>
              </p:cNvPr>
              <p:cNvSpPr txBox="1"/>
              <p:nvPr/>
            </p:nvSpPr>
            <p:spPr>
              <a:xfrm>
                <a:off x="3583671" y="2108212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(a)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BDF59B9-1419-E74D-5EC6-CF6BE745D007}"/>
                </a:ext>
              </a:extLst>
            </p:cNvPr>
            <p:cNvGrpSpPr/>
            <p:nvPr/>
          </p:nvGrpSpPr>
          <p:grpSpPr>
            <a:xfrm>
              <a:off x="6435208" y="2195297"/>
              <a:ext cx="4069403" cy="1911241"/>
              <a:chOff x="3574053" y="2108212"/>
              <a:chExt cx="4069403" cy="1911241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6542075A-E916-7863-3C10-B6EC3637639F}"/>
                  </a:ext>
                </a:extLst>
              </p:cNvPr>
              <p:cNvGrpSpPr/>
              <p:nvPr/>
            </p:nvGrpSpPr>
            <p:grpSpPr>
              <a:xfrm>
                <a:off x="3757117" y="2108212"/>
                <a:ext cx="3886339" cy="1911241"/>
                <a:chOff x="3757117" y="2108212"/>
                <a:chExt cx="3886339" cy="1911241"/>
              </a:xfrm>
            </p:grpSpPr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83451CB7-94B3-3B92-1655-F8A7F21B6822}"/>
                    </a:ext>
                  </a:extLst>
                </p:cNvPr>
                <p:cNvSpPr txBox="1"/>
                <p:nvPr/>
              </p:nvSpPr>
              <p:spPr>
                <a:xfrm>
                  <a:off x="5448971" y="2108212"/>
                  <a:ext cx="1446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Object Type</a:t>
                  </a: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45954DA-A929-E622-F427-009A4C0CE915}"/>
                    </a:ext>
                  </a:extLst>
                </p:cNvPr>
                <p:cNvSpPr txBox="1"/>
                <p:nvPr/>
              </p:nvSpPr>
              <p:spPr>
                <a:xfrm>
                  <a:off x="4060536" y="2874433"/>
                  <a:ext cx="23342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Domain Object Type</a:t>
                  </a: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1814787-97C1-BCA7-C896-F42E836BDF5A}"/>
                    </a:ext>
                  </a:extLst>
                </p:cNvPr>
                <p:cNvSpPr txBox="1"/>
                <p:nvPr/>
              </p:nvSpPr>
              <p:spPr>
                <a:xfrm>
                  <a:off x="6506606" y="2874433"/>
                  <a:ext cx="1136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Datatype</a:t>
                  </a: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E16CFC3B-833A-F3BB-4EFD-627AE2961178}"/>
                    </a:ext>
                  </a:extLst>
                </p:cNvPr>
                <p:cNvSpPr txBox="1"/>
                <p:nvPr/>
              </p:nvSpPr>
              <p:spPr>
                <a:xfrm>
                  <a:off x="5322810" y="3643084"/>
                  <a:ext cx="13420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Value Type</a:t>
                  </a: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B3277F4-2EA3-211E-CC2A-C523F846A585}"/>
                    </a:ext>
                  </a:extLst>
                </p:cNvPr>
                <p:cNvSpPr txBox="1"/>
                <p:nvPr/>
              </p:nvSpPr>
              <p:spPr>
                <a:xfrm>
                  <a:off x="3757117" y="3650121"/>
                  <a:ext cx="13548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Entity Type</a:t>
                  </a:r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2BBF0CBC-1883-40F5-8672-8D2314E28672}"/>
                    </a:ext>
                  </a:extLst>
                </p:cNvPr>
                <p:cNvGrpSpPr/>
                <p:nvPr/>
              </p:nvGrpSpPr>
              <p:grpSpPr>
                <a:xfrm>
                  <a:off x="5227683" y="2478166"/>
                  <a:ext cx="1847351" cy="389308"/>
                  <a:chOff x="5415606" y="2457450"/>
                  <a:chExt cx="1202771" cy="389308"/>
                </a:xfrm>
              </p:grpSpPr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9BA9F2F7-A61E-B3D1-180B-BBEFBDED8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3910374E-D0B6-4172-AA5B-D335D05F3A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CE276906-7E36-B25F-4851-5942F753F1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7839669C-DE95-4D83-C597-863B681721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F7DD4A63-AFEB-383D-21F1-0D318649067B}"/>
                    </a:ext>
                  </a:extLst>
                </p:cNvPr>
                <p:cNvGrpSpPr/>
                <p:nvPr/>
              </p:nvGrpSpPr>
              <p:grpSpPr>
                <a:xfrm>
                  <a:off x="4434546" y="3250880"/>
                  <a:ext cx="1559284" cy="389308"/>
                  <a:chOff x="5415606" y="2457450"/>
                  <a:chExt cx="1202771" cy="389308"/>
                </a:xfrm>
              </p:grpSpPr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52B36D32-C3F5-C33E-2B84-9A9878E99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C5857093-4EB2-7210-F2E9-76E449CBB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9121B867-56DD-8E03-5480-C1441513A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270B6E38-D985-43DB-CEE8-2E3876A3AB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6260A7E-4FA3-C34C-5575-71156F5C2ACE}"/>
                  </a:ext>
                </a:extLst>
              </p:cNvPr>
              <p:cNvSpPr txBox="1"/>
              <p:nvPr/>
            </p:nvSpPr>
            <p:spPr>
              <a:xfrm>
                <a:off x="3574053" y="2108212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59DEA-2A1F-1795-7580-FF54C488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>
            <a:extLst>
              <a:ext uri="{FF2B5EF4-FFF2-40B4-BE49-F238E27FC236}">
                <a16:creationId xmlns:a16="http://schemas.microsoft.com/office/drawing/2014/main" id="{EC2438C6-0111-C29F-C2C5-0ABBDDBCC113}"/>
              </a:ext>
            </a:extLst>
          </p:cNvPr>
          <p:cNvGrpSpPr/>
          <p:nvPr/>
        </p:nvGrpSpPr>
        <p:grpSpPr>
          <a:xfrm>
            <a:off x="51045" y="2449014"/>
            <a:ext cx="12089910" cy="1959972"/>
            <a:chOff x="530436" y="2555349"/>
            <a:chExt cx="12089910" cy="19599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6F89E46-F1B7-DEA3-D79E-B45BA9B7DD0B}"/>
                </a:ext>
              </a:extLst>
            </p:cNvPr>
            <p:cNvGrpSpPr/>
            <p:nvPr/>
          </p:nvGrpSpPr>
          <p:grpSpPr>
            <a:xfrm>
              <a:off x="530436" y="2601992"/>
              <a:ext cx="5272583" cy="1913329"/>
              <a:chOff x="799374" y="2473379"/>
              <a:chExt cx="5272583" cy="1913329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F55BA917-1873-6AF6-9872-89DFC8B049C8}"/>
                  </a:ext>
                </a:extLst>
              </p:cNvPr>
              <p:cNvGrpSpPr/>
              <p:nvPr/>
            </p:nvGrpSpPr>
            <p:grpSpPr>
              <a:xfrm>
                <a:off x="1258154" y="2473379"/>
                <a:ext cx="4813803" cy="1913329"/>
                <a:chOff x="1258154" y="2473379"/>
                <a:chExt cx="4813803" cy="1913329"/>
              </a:xfrm>
            </p:grpSpPr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E3949EC3-CFF5-47D8-8C06-CAAAB9491E36}"/>
                    </a:ext>
                  </a:extLst>
                </p:cNvPr>
                <p:cNvSpPr txBox="1"/>
                <p:nvPr/>
              </p:nvSpPr>
              <p:spPr>
                <a:xfrm>
                  <a:off x="3862780" y="2473379"/>
                  <a:ext cx="6126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Fact</a:t>
                  </a:r>
                </a:p>
              </p:txBody>
            </p:sp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BB8BA30-7C74-8658-6B13-EBF326B253FD}"/>
                    </a:ext>
                  </a:extLst>
                </p:cNvPr>
                <p:cNvSpPr txBox="1"/>
                <p:nvPr/>
              </p:nvSpPr>
              <p:spPr>
                <a:xfrm>
                  <a:off x="2496920" y="3239678"/>
                  <a:ext cx="14285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Atomic Fact</a:t>
                  </a:r>
                </a:p>
              </p:txBody>
            </p:sp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0833FA6-AC5A-55ED-4AE4-6682CF2AE7B4}"/>
                    </a:ext>
                  </a:extLst>
                </p:cNvPr>
                <p:cNvSpPr txBox="1"/>
                <p:nvPr/>
              </p:nvSpPr>
              <p:spPr>
                <a:xfrm>
                  <a:off x="4156048" y="3239678"/>
                  <a:ext cx="19159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Conjunctive Fact</a:t>
                  </a: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FDAA42-7713-183F-AA52-7DB8B4BE5C9F}"/>
                    </a:ext>
                  </a:extLst>
                </p:cNvPr>
                <p:cNvSpPr txBox="1"/>
                <p:nvPr/>
              </p:nvSpPr>
              <p:spPr>
                <a:xfrm>
                  <a:off x="3356668" y="4008251"/>
                  <a:ext cx="17395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Existential Fact</a:t>
                  </a:r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6BF29D2-74CA-ED13-DF62-6481D4807427}"/>
                    </a:ext>
                  </a:extLst>
                </p:cNvPr>
                <p:cNvSpPr txBox="1"/>
                <p:nvPr/>
              </p:nvSpPr>
              <p:spPr>
                <a:xfrm>
                  <a:off x="1258154" y="4017376"/>
                  <a:ext cx="18501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Elementary Fact</a:t>
                  </a:r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26F8DB15-11DA-D105-0A1E-2CA02F5D2159}"/>
                    </a:ext>
                  </a:extLst>
                </p:cNvPr>
                <p:cNvGrpSpPr/>
                <p:nvPr/>
              </p:nvGrpSpPr>
              <p:grpSpPr>
                <a:xfrm>
                  <a:off x="3224712" y="2843333"/>
                  <a:ext cx="1847351" cy="389308"/>
                  <a:chOff x="5415606" y="2457450"/>
                  <a:chExt cx="1202771" cy="389308"/>
                </a:xfrm>
              </p:grpSpPr>
              <p:cxnSp>
                <p:nvCxnSpPr>
                  <p:cNvPr id="11" name="直接连接符 10">
                    <a:extLst>
                      <a:ext uri="{FF2B5EF4-FFF2-40B4-BE49-F238E27FC236}">
                        <a16:creationId xmlns:a16="http://schemas.microsoft.com/office/drawing/2014/main" id="{6CFEEA6C-1035-AC6E-6240-E480CD23AF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连接符 12">
                    <a:extLst>
                      <a:ext uri="{FF2B5EF4-FFF2-40B4-BE49-F238E27FC236}">
                        <a16:creationId xmlns:a16="http://schemas.microsoft.com/office/drawing/2014/main" id="{5666B349-12AF-2CDA-6471-2FA8374207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接连接符 14">
                    <a:extLst>
                      <a:ext uri="{FF2B5EF4-FFF2-40B4-BE49-F238E27FC236}">
                        <a16:creationId xmlns:a16="http://schemas.microsoft.com/office/drawing/2014/main" id="{4DB76135-0182-2E92-8336-70F4CDAEFF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连接符 15">
                    <a:extLst>
                      <a:ext uri="{FF2B5EF4-FFF2-40B4-BE49-F238E27FC236}">
                        <a16:creationId xmlns:a16="http://schemas.microsoft.com/office/drawing/2014/main" id="{1592F37F-B440-615E-D946-06E932DF9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6B13590A-B81A-C995-9351-61B2B64CD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247" y="3790671"/>
                  <a:ext cx="855" cy="2087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803AEFA0-7B35-845C-0F3C-8868DD97C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05509" y="2775009"/>
                  <a:ext cx="0" cy="20430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7E932094-FAFD-BCDC-C4C8-0E0B2913C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26457" y="3790671"/>
                  <a:ext cx="3" cy="20870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66B74521-CD7A-9FD8-9834-89F89CEBD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28014" y="3608955"/>
                  <a:ext cx="3" cy="18756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3C2A164-B499-83D5-26B8-B8373E871D62}"/>
                  </a:ext>
                </a:extLst>
              </p:cNvPr>
              <p:cNvSpPr txBox="1"/>
              <p:nvPr/>
            </p:nvSpPr>
            <p:spPr>
              <a:xfrm>
                <a:off x="799374" y="2473379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(a)</a:t>
                </a:r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595471CA-4743-49E3-EBFE-878963122543}"/>
                </a:ext>
              </a:extLst>
            </p:cNvPr>
            <p:cNvGrpSpPr/>
            <p:nvPr/>
          </p:nvGrpSpPr>
          <p:grpSpPr>
            <a:xfrm>
              <a:off x="5803020" y="2555349"/>
              <a:ext cx="6817326" cy="1959972"/>
              <a:chOff x="6950976" y="2536098"/>
              <a:chExt cx="6817326" cy="1959972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6FB7D0B4-E711-579F-6FDF-4A430FE014FC}"/>
                  </a:ext>
                </a:extLst>
              </p:cNvPr>
              <p:cNvGrpSpPr/>
              <p:nvPr/>
            </p:nvGrpSpPr>
            <p:grpSpPr>
              <a:xfrm>
                <a:off x="7428992" y="2540442"/>
                <a:ext cx="6339310" cy="1955628"/>
                <a:chOff x="5134083" y="2485303"/>
                <a:chExt cx="6339310" cy="1955628"/>
              </a:xfrm>
            </p:grpSpPr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5B6CC577-C2D7-0C60-E25C-BE57EFA75179}"/>
                    </a:ext>
                  </a:extLst>
                </p:cNvPr>
                <p:cNvSpPr txBox="1"/>
                <p:nvPr/>
              </p:nvSpPr>
              <p:spPr>
                <a:xfrm>
                  <a:off x="8441206" y="2485303"/>
                  <a:ext cx="11833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Fact Type</a:t>
                  </a: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1DD3772-623C-6649-4C99-F6F9CE7A0598}"/>
                    </a:ext>
                  </a:extLst>
                </p:cNvPr>
                <p:cNvSpPr txBox="1"/>
                <p:nvPr/>
              </p:nvSpPr>
              <p:spPr>
                <a:xfrm>
                  <a:off x="6710450" y="3233979"/>
                  <a:ext cx="1999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Atomic Fact Type</a:t>
                  </a:r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E8176EE9-FCEA-DB46-C9D7-57BE5563E87A}"/>
                    </a:ext>
                  </a:extLst>
                </p:cNvPr>
                <p:cNvSpPr txBox="1"/>
                <p:nvPr/>
              </p:nvSpPr>
              <p:spPr>
                <a:xfrm>
                  <a:off x="8986814" y="3239599"/>
                  <a:ext cx="2486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Conjunctive Fact Type</a:t>
                  </a:r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2D117F98-050C-0773-86E1-9B85EDE04F10}"/>
                    </a:ext>
                  </a:extLst>
                </p:cNvPr>
                <p:cNvSpPr txBox="1"/>
                <p:nvPr/>
              </p:nvSpPr>
              <p:spPr>
                <a:xfrm>
                  <a:off x="7892809" y="4071599"/>
                  <a:ext cx="2310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Existential Fact Type</a:t>
                  </a: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1990FE6D-3444-9D98-C25C-BC72022F32FB}"/>
                    </a:ext>
                  </a:extLst>
                </p:cNvPr>
                <p:cNvSpPr txBox="1"/>
                <p:nvPr/>
              </p:nvSpPr>
              <p:spPr>
                <a:xfrm>
                  <a:off x="5134083" y="4071599"/>
                  <a:ext cx="24208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Elementary Fact Type</a:t>
                  </a:r>
                </a:p>
              </p:txBody>
            </p: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51BA8973-3698-43E1-549B-B103E81734ED}"/>
                    </a:ext>
                  </a:extLst>
                </p:cNvPr>
                <p:cNvGrpSpPr/>
                <p:nvPr/>
              </p:nvGrpSpPr>
              <p:grpSpPr>
                <a:xfrm>
                  <a:off x="7726944" y="2850291"/>
                  <a:ext cx="2554536" cy="389308"/>
                  <a:chOff x="5415606" y="2457450"/>
                  <a:chExt cx="1202771" cy="389308"/>
                </a:xfrm>
              </p:grpSpPr>
              <p:cxnSp>
                <p:nvCxnSpPr>
                  <p:cNvPr id="60" name="直接连接符 59">
                    <a:extLst>
                      <a:ext uri="{FF2B5EF4-FFF2-40B4-BE49-F238E27FC236}">
                        <a16:creationId xmlns:a16="http://schemas.microsoft.com/office/drawing/2014/main" id="{91A90998-72F2-C14D-A5BB-68E5380B4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>
                    <a:extLst>
                      <a:ext uri="{FF2B5EF4-FFF2-40B4-BE49-F238E27FC236}">
                        <a16:creationId xmlns:a16="http://schemas.microsoft.com/office/drawing/2014/main" id="{BD868022-9A17-4A24-624B-F689396AE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连接符 61">
                    <a:extLst>
                      <a:ext uri="{FF2B5EF4-FFF2-40B4-BE49-F238E27FC236}">
                        <a16:creationId xmlns:a16="http://schemas.microsoft.com/office/drawing/2014/main" id="{3EF0935E-B1BE-B6A2-7378-A25E2C518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F96B71DB-F5B1-C84B-B14A-DAB507DD4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0332EA1C-AB98-444E-0030-6DAF60DF8809}"/>
                    </a:ext>
                  </a:extLst>
                </p:cNvPr>
                <p:cNvGrpSpPr/>
                <p:nvPr/>
              </p:nvGrpSpPr>
              <p:grpSpPr>
                <a:xfrm>
                  <a:off x="6344511" y="3644163"/>
                  <a:ext cx="2703426" cy="389308"/>
                  <a:chOff x="5415606" y="2457450"/>
                  <a:chExt cx="1202771" cy="389308"/>
                </a:xfrm>
              </p:grpSpPr>
              <p:cxnSp>
                <p:nvCxnSpPr>
                  <p:cNvPr id="56" name="直接连接符 55">
                    <a:extLst>
                      <a:ext uri="{FF2B5EF4-FFF2-40B4-BE49-F238E27FC236}">
                        <a16:creationId xmlns:a16="http://schemas.microsoft.com/office/drawing/2014/main" id="{F9EB05E7-12BF-B042-A646-F3F760848F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15606" y="2638053"/>
                    <a:ext cx="503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>
                    <a:extLst>
                      <a:ext uri="{FF2B5EF4-FFF2-40B4-BE49-F238E27FC236}">
                        <a16:creationId xmlns:a16="http://schemas.microsoft.com/office/drawing/2014/main" id="{F37E1906-BB74-B2E6-C231-DA4B0A4D4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017243" y="2043879"/>
                    <a:ext cx="0" cy="120226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>
                    <a:extLst>
                      <a:ext uri="{FF2B5EF4-FFF2-40B4-BE49-F238E27FC236}">
                        <a16:creationId xmlns:a16="http://schemas.microsoft.com/office/drawing/2014/main" id="{101B38F1-4C3A-3424-2C1B-372662430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618375" y="2638053"/>
                    <a:ext cx="2" cy="20870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>
                    <a:extLst>
                      <a:ext uri="{FF2B5EF4-FFF2-40B4-BE49-F238E27FC236}">
                        <a16:creationId xmlns:a16="http://schemas.microsoft.com/office/drawing/2014/main" id="{AD37E2F5-B199-79A7-D365-C637749CD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30487" y="2457450"/>
                    <a:ext cx="2" cy="18756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138BBE2-4AA4-9E9D-B9E5-78EB44E1ACDC}"/>
                  </a:ext>
                </a:extLst>
              </p:cNvPr>
              <p:cNvSpPr txBox="1"/>
              <p:nvPr/>
            </p:nvSpPr>
            <p:spPr>
              <a:xfrm>
                <a:off x="6950976" y="2536098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765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363C-CFF9-0119-940F-09F251B7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DD4D440-EAF8-BE07-64F2-B0A59E177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50148"/>
              </p:ext>
            </p:extLst>
          </p:nvPr>
        </p:nvGraphicFramePr>
        <p:xfrm>
          <a:off x="4572529" y="2772096"/>
          <a:ext cx="2234671" cy="118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71">
                  <a:extLst>
                    <a:ext uri="{9D8B030D-6E8A-4147-A177-3AD203B41FA5}">
                      <a16:colId xmlns:a16="http://schemas.microsoft.com/office/drawing/2014/main" val="1985915601"/>
                    </a:ext>
                  </a:extLst>
                </a:gridCol>
              </a:tblGrid>
              <a:tr h="39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Atomic Fact Types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8141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Constraints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B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39948"/>
                  </a:ext>
                </a:extLst>
              </a:tr>
              <a:tr h="39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Derivation Rules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6203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EDD8611-ADF9-5E6D-15A0-814BD89E8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5909"/>
              </p:ext>
            </p:extLst>
          </p:nvPr>
        </p:nvGraphicFramePr>
        <p:xfrm>
          <a:off x="4572529" y="4423096"/>
          <a:ext cx="2234671" cy="39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71">
                  <a:extLst>
                    <a:ext uri="{9D8B030D-6E8A-4147-A177-3AD203B41FA5}">
                      <a16:colId xmlns:a16="http://schemas.microsoft.com/office/drawing/2014/main" val="1985915601"/>
                    </a:ext>
                  </a:extLst>
                </a:gridCol>
              </a:tblGrid>
              <a:tr h="395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Atomic Facts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4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2814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D753629-BA0C-68B4-4687-6B1948FE3476}"/>
              </a:ext>
            </a:extLst>
          </p:cNvPr>
          <p:cNvSpPr/>
          <p:nvPr/>
        </p:nvSpPr>
        <p:spPr>
          <a:xfrm>
            <a:off x="4332894" y="2402763"/>
            <a:ext cx="2713939" cy="2526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2476D2-9FD6-B793-7BD2-AB5EB991C2FD}"/>
              </a:ext>
            </a:extLst>
          </p:cNvPr>
          <p:cNvSpPr txBox="1"/>
          <p:nvPr/>
        </p:nvSpPr>
        <p:spPr>
          <a:xfrm>
            <a:off x="4572530" y="2033432"/>
            <a:ext cx="22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Conceptual Model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496D4C-3B97-BD00-3992-61733A007EF1}"/>
              </a:ext>
            </a:extLst>
          </p:cNvPr>
          <p:cNvSpPr txBox="1"/>
          <p:nvPr/>
        </p:nvSpPr>
        <p:spPr>
          <a:xfrm>
            <a:off x="4572529" y="2402764"/>
            <a:ext cx="223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Conceptual Schema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83E4A-930E-8C66-B931-21E1231A9BC7}"/>
              </a:ext>
            </a:extLst>
          </p:cNvPr>
          <p:cNvSpPr txBox="1"/>
          <p:nvPr/>
        </p:nvSpPr>
        <p:spPr>
          <a:xfrm>
            <a:off x="4572530" y="4053763"/>
            <a:ext cx="223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338203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127</Words>
  <Application>Microsoft Office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Leamon Lee</dc:creator>
  <cp:lastModifiedBy>Leamon Lee</cp:lastModifiedBy>
  <cp:revision>9</cp:revision>
  <dcterms:created xsi:type="dcterms:W3CDTF">2025-08-13T10:58:28Z</dcterms:created>
  <dcterms:modified xsi:type="dcterms:W3CDTF">2025-08-14T10:37:56Z</dcterms:modified>
</cp:coreProperties>
</file>