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672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074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834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88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013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41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0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1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1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0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2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5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2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7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08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474B2-8CF7-CF83-1E16-DC28B5BBD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0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@TheBridge_Tech</a:t>
            </a:r>
            <a:endParaRPr lang="es-ES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D6FF9-37FC-B49D-D9C8-5780D8190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509963"/>
            <a:ext cx="8791575" cy="1655762"/>
          </a:xfrm>
        </p:spPr>
        <p:txBody>
          <a:bodyPr/>
          <a:lstStyle/>
          <a:p>
            <a:pPr algn="ctr"/>
            <a:r>
              <a:rPr lang="es-ES" dirty="0"/>
              <a:t>Análisis de Sentimientos Twitter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AD2D38-7A2F-4C97-CE75-D962C77DBDB1}"/>
              </a:ext>
            </a:extLst>
          </p:cNvPr>
          <p:cNvSpPr txBox="1"/>
          <p:nvPr/>
        </p:nvSpPr>
        <p:spPr>
          <a:xfrm>
            <a:off x="9829800" y="6273800"/>
            <a:ext cx="225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Leandro Salvado Silva</a:t>
            </a:r>
          </a:p>
        </p:txBody>
      </p:sp>
    </p:spTree>
    <p:extLst>
      <p:ext uri="{BB962C8B-B14F-4D97-AF65-F5344CB8AC3E}">
        <p14:creationId xmlns:p14="http://schemas.microsoft.com/office/powerpoint/2010/main" val="72436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92F8B-40E2-22B7-A9D3-C45D14DE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4F26B-7CD3-408C-82EA-668D8635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3600" dirty="0"/>
              <a:t>Implementación de SQLAlchemy.</a:t>
            </a:r>
          </a:p>
          <a:p>
            <a:pPr>
              <a:lnSpc>
                <a:spcPct val="150000"/>
              </a:lnSpc>
            </a:pPr>
            <a:r>
              <a:rPr lang="es-ES" sz="3600" dirty="0"/>
              <a:t>Hospedada en AWS – RDS</a:t>
            </a:r>
          </a:p>
          <a:p>
            <a:pPr>
              <a:lnSpc>
                <a:spcPct val="150000"/>
              </a:lnSpc>
            </a:pPr>
            <a:r>
              <a:rPr lang="es-ES" sz="3600" dirty="0"/>
              <a:t>Administrada con MySQL workbench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CFBC6-C2D7-9E0E-6259-53C03D06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0" y="2097088"/>
            <a:ext cx="3079750" cy="6472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3251BF-9E36-BB0E-11CC-EADDFA6C3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0" y="3270579"/>
            <a:ext cx="1727200" cy="103395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EFB6438-D2F7-CC5E-C0DA-9223099A3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270" y="4776965"/>
            <a:ext cx="2150060" cy="12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9B785-BE6C-D2B1-F3CC-5649B2F8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13" y="223969"/>
            <a:ext cx="3849687" cy="981682"/>
          </a:xfrm>
        </p:spPr>
        <p:txBody>
          <a:bodyPr>
            <a:normAutofit/>
          </a:bodyPr>
          <a:lstStyle/>
          <a:p>
            <a:r>
              <a:rPr lang="es-ES" sz="4400" dirty="0"/>
              <a:t>predicciones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09704B-0BFC-C27E-72C1-6DADC76A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69" y="2515311"/>
            <a:ext cx="6173061" cy="118126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575E96C-ADA9-C419-B154-CD3A23278845}"/>
              </a:ext>
            </a:extLst>
          </p:cNvPr>
          <p:cNvSpPr txBox="1"/>
          <p:nvPr/>
        </p:nvSpPr>
        <p:spPr>
          <a:xfrm>
            <a:off x="1154113" y="1245339"/>
            <a:ext cx="4941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Modelo pre entrenado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7976A8-74D4-366B-57CB-7BDFDB48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426" y="4017362"/>
            <a:ext cx="6115904" cy="17528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3B41F4-332C-64A8-003F-C82DFF8AB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855" y="1599282"/>
            <a:ext cx="2997751" cy="401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E9923E0-8F50-F744-1068-5654847A1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358" y="2081813"/>
            <a:ext cx="8858842" cy="4224225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F2D1CD9-51C2-0A78-68E8-946D8BA3D915}"/>
              </a:ext>
            </a:extLst>
          </p:cNvPr>
          <p:cNvSpPr txBox="1">
            <a:spLocks/>
          </p:cNvSpPr>
          <p:nvPr/>
        </p:nvSpPr>
        <p:spPr>
          <a:xfrm>
            <a:off x="1154113" y="312869"/>
            <a:ext cx="3849687" cy="98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/>
              <a:t>predicciones</a:t>
            </a:r>
            <a:endParaRPr lang="es-ES" sz="4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F46D15-3DC4-E36A-9EBE-C4149B5FA1B0}"/>
              </a:ext>
            </a:extLst>
          </p:cNvPr>
          <p:cNvSpPr txBox="1"/>
          <p:nvPr/>
        </p:nvSpPr>
        <p:spPr>
          <a:xfrm>
            <a:off x="1154113" y="1334239"/>
            <a:ext cx="4941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Modelo pre entrenado </a:t>
            </a:r>
          </a:p>
        </p:txBody>
      </p:sp>
    </p:spTree>
    <p:extLst>
      <p:ext uri="{BB962C8B-B14F-4D97-AF65-F5344CB8AC3E}">
        <p14:creationId xmlns:p14="http://schemas.microsoft.com/office/powerpoint/2010/main" val="5367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2D1CD9-51C2-0A78-68E8-946D8BA3D915}"/>
              </a:ext>
            </a:extLst>
          </p:cNvPr>
          <p:cNvSpPr txBox="1">
            <a:spLocks/>
          </p:cNvSpPr>
          <p:nvPr/>
        </p:nvSpPr>
        <p:spPr>
          <a:xfrm>
            <a:off x="1154113" y="312869"/>
            <a:ext cx="3849687" cy="98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/>
              <a:t>predicciones</a:t>
            </a:r>
            <a:endParaRPr lang="es-ES" sz="4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F46D15-3DC4-E36A-9EBE-C4149B5FA1B0}"/>
              </a:ext>
            </a:extLst>
          </p:cNvPr>
          <p:cNvSpPr txBox="1"/>
          <p:nvPr/>
        </p:nvSpPr>
        <p:spPr>
          <a:xfrm>
            <a:off x="1154113" y="1334239"/>
            <a:ext cx="4941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Modelo pre entrenado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DE1BE-6D0D-3816-2818-DDF2495B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¿predicciones positivas o negativas? </a:t>
            </a:r>
          </a:p>
          <a:p>
            <a:pPr>
              <a:lnSpc>
                <a:spcPct val="200000"/>
              </a:lnSpc>
            </a:pPr>
            <a:r>
              <a:rPr lang="es-ES" dirty="0"/>
              <a:t>El modelo estaría fallando?</a:t>
            </a:r>
          </a:p>
          <a:p>
            <a:pPr>
              <a:lnSpc>
                <a:spcPct val="200000"/>
              </a:lnSpc>
            </a:pPr>
            <a:r>
              <a:rPr lang="es-ES" dirty="0"/>
              <a:t>Lenguaje muy neutro?</a:t>
            </a:r>
          </a:p>
          <a:p>
            <a:pPr>
              <a:lnSpc>
                <a:spcPct val="200000"/>
              </a:lnSpc>
            </a:pPr>
            <a:r>
              <a:rPr lang="es-ES" dirty="0"/>
              <a:t>La respuesta estaría en las variables más importantes…</a:t>
            </a:r>
          </a:p>
        </p:txBody>
      </p:sp>
    </p:spTree>
    <p:extLst>
      <p:ext uri="{BB962C8B-B14F-4D97-AF65-F5344CB8AC3E}">
        <p14:creationId xmlns:p14="http://schemas.microsoft.com/office/powerpoint/2010/main" val="301693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F2D1CD9-51C2-0A78-68E8-946D8BA3D915}"/>
              </a:ext>
            </a:extLst>
          </p:cNvPr>
          <p:cNvSpPr txBox="1">
            <a:spLocks/>
          </p:cNvSpPr>
          <p:nvPr/>
        </p:nvSpPr>
        <p:spPr>
          <a:xfrm>
            <a:off x="1154113" y="312869"/>
            <a:ext cx="3849687" cy="98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/>
              <a:t>predicciones</a:t>
            </a:r>
            <a:endParaRPr lang="es-ES" sz="4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F46D15-3DC4-E36A-9EBE-C4149B5FA1B0}"/>
              </a:ext>
            </a:extLst>
          </p:cNvPr>
          <p:cNvSpPr txBox="1"/>
          <p:nvPr/>
        </p:nvSpPr>
        <p:spPr>
          <a:xfrm>
            <a:off x="1154113" y="1334239"/>
            <a:ext cx="4941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Modelo pre entrenado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157B68-C20D-1F6C-A80B-0F03C856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highlight>
                  <a:srgbClr val="00FF00"/>
                </a:highlight>
              </a:rPr>
              <a:t>Negativas en verdes</a:t>
            </a:r>
          </a:p>
          <a:p>
            <a:r>
              <a:rPr lang="es-ES" dirty="0">
                <a:highlight>
                  <a:srgbClr val="FF0000"/>
                </a:highlight>
              </a:rPr>
              <a:t>Positivas en rojo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94AE14-A494-40EC-764C-F554670D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630" y="218627"/>
            <a:ext cx="1895740" cy="6420746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B6EA167-BBFB-A77B-6915-81EA5DCC1C25}"/>
              </a:ext>
            </a:extLst>
          </p:cNvPr>
          <p:cNvCxnSpPr>
            <a:cxnSpLocks/>
          </p:cNvCxnSpPr>
          <p:nvPr/>
        </p:nvCxnSpPr>
        <p:spPr>
          <a:xfrm>
            <a:off x="7327900" y="1037242"/>
            <a:ext cx="1638300" cy="4093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87C687A-FF74-D024-3756-47B2C57634F1}"/>
              </a:ext>
            </a:extLst>
          </p:cNvPr>
          <p:cNvCxnSpPr>
            <a:cxnSpLocks/>
          </p:cNvCxnSpPr>
          <p:nvPr/>
        </p:nvCxnSpPr>
        <p:spPr>
          <a:xfrm flipV="1">
            <a:off x="7493000" y="5358149"/>
            <a:ext cx="1504950" cy="9156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F9C16B0-1ECD-B9C6-4268-BA220F38E455}"/>
              </a:ext>
            </a:extLst>
          </p:cNvPr>
          <p:cNvCxnSpPr>
            <a:cxnSpLocks/>
          </p:cNvCxnSpPr>
          <p:nvPr/>
        </p:nvCxnSpPr>
        <p:spPr>
          <a:xfrm>
            <a:off x="7912100" y="4692160"/>
            <a:ext cx="1718970" cy="156919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2799353-C9F8-A2CB-2420-68D26BAA29F5}"/>
              </a:ext>
            </a:extLst>
          </p:cNvPr>
          <p:cNvGrpSpPr/>
          <p:nvPr/>
        </p:nvGrpSpPr>
        <p:grpSpPr>
          <a:xfrm>
            <a:off x="2073770" y="1677953"/>
            <a:ext cx="5785392" cy="4339044"/>
            <a:chOff x="2073770" y="1677953"/>
            <a:chExt cx="5785392" cy="4339044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38C30674-01E7-B709-E8B3-D4BCABD2C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117410">
              <a:off x="2073770" y="1677953"/>
              <a:ext cx="5785392" cy="4339044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982FE72-BEA2-FC70-BF8F-77F7CC1AE538}"/>
                </a:ext>
              </a:extLst>
            </p:cNvPr>
            <p:cNvSpPr txBox="1"/>
            <p:nvPr/>
          </p:nvSpPr>
          <p:spPr>
            <a:xfrm>
              <a:off x="3625719" y="4523398"/>
              <a:ext cx="41783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600" dirty="0"/>
                <a:t>FELICIDAD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4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C9CC1-E4BA-B20F-F044-0E01CEE9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48EDB-2F39-9D6A-E1BF-6A588ED7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2800" dirty="0"/>
              <a:t>Se podría </a:t>
            </a:r>
            <a:r>
              <a:rPr lang="es-ES" sz="2800" b="1" dirty="0">
                <a:solidFill>
                  <a:srgbClr val="FFFF00"/>
                </a:solidFill>
              </a:rPr>
              <a:t>aumentar el corpus del entrenamiento</a:t>
            </a:r>
            <a:r>
              <a:rPr lang="es-ES" sz="2800" dirty="0"/>
              <a:t>, que puede añadirle un poco más de precisión. </a:t>
            </a:r>
          </a:p>
          <a:p>
            <a:r>
              <a:rPr lang="es-ES" sz="2800" dirty="0"/>
              <a:t>Podríamos ajustar los </a:t>
            </a:r>
            <a:r>
              <a:rPr lang="es-ES" sz="2800" b="1" dirty="0">
                <a:solidFill>
                  <a:srgbClr val="FFFF00"/>
                </a:solidFill>
              </a:rPr>
              <a:t>hiperparámetros</a:t>
            </a:r>
            <a:r>
              <a:rPr lang="es-ES" sz="2800" dirty="0"/>
              <a:t> y tratar de hacer un gridSearch para poder encontrar la mejor combinación de parámetros predictores.</a:t>
            </a:r>
          </a:p>
          <a:p>
            <a:r>
              <a:rPr lang="es-ES" sz="2800" dirty="0"/>
              <a:t>Podríamos probar otros modelos como </a:t>
            </a:r>
            <a:r>
              <a:rPr lang="es-ES" sz="2800" b="1" dirty="0">
                <a:solidFill>
                  <a:srgbClr val="FFFF00"/>
                </a:solidFill>
              </a:rPr>
              <a:t>TextBlob</a:t>
            </a:r>
            <a:r>
              <a:rPr lang="es-ES" sz="2800" dirty="0"/>
              <a:t>, que fue el que usé para mi proyecto de ML.</a:t>
            </a:r>
          </a:p>
        </p:txBody>
      </p:sp>
    </p:spTree>
    <p:extLst>
      <p:ext uri="{BB962C8B-B14F-4D97-AF65-F5344CB8AC3E}">
        <p14:creationId xmlns:p14="http://schemas.microsoft.com/office/powerpoint/2010/main" val="155506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83763-FAF3-EB52-B43F-A07CE99D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13" y="504218"/>
            <a:ext cx="7075487" cy="841982"/>
          </a:xfrm>
        </p:spPr>
        <p:txBody>
          <a:bodyPr/>
          <a:lstStyle/>
          <a:p>
            <a:r>
              <a:rPr lang="es-ES" dirty="0"/>
              <a:t>Otras oportunidades para 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2B9332-5B8E-0DE1-8AD9-4C2A1444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0" y="1346200"/>
            <a:ext cx="5238750" cy="2686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5FE91D-AA91-09D2-7240-A29CA577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50" y="1573749"/>
            <a:ext cx="3915050" cy="33955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CE3DD7-BEA6-B77B-4984-DCD8ABC52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380" y="2967790"/>
            <a:ext cx="6039457" cy="33955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F019E1D-ADF6-E4A5-3CD4-F3235388A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84" y="3853789"/>
            <a:ext cx="5140767" cy="26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9200-C2CC-0D17-9BFC-EE40D3FB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1" y="2421918"/>
            <a:ext cx="9905998" cy="1478570"/>
          </a:xfrm>
        </p:spPr>
        <p:txBody>
          <a:bodyPr/>
          <a:lstStyle/>
          <a:p>
            <a:r>
              <a:rPr lang="es-ES" dirty="0"/>
              <a:t>¡Gracias por estos 4 meses de crecimiento!</a:t>
            </a:r>
          </a:p>
        </p:txBody>
      </p:sp>
    </p:spTree>
    <p:extLst>
      <p:ext uri="{BB962C8B-B14F-4D97-AF65-F5344CB8AC3E}">
        <p14:creationId xmlns:p14="http://schemas.microsoft.com/office/powerpoint/2010/main" val="268400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9287B-DCD3-8115-8858-AF9DA758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Tweet con mayor repercusión social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E822C-96B4-3048-3ADA-395471F5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873" y="3089851"/>
            <a:ext cx="4738688" cy="3541714"/>
          </a:xfrm>
        </p:spPr>
        <p:txBody>
          <a:bodyPr/>
          <a:lstStyle/>
          <a:p>
            <a:r>
              <a:rPr lang="es-ES" dirty="0"/>
              <a:t>Lo tiene fijado en su cuenta principal, por lo que es un gran embajador de la marca!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E45496-881A-6BE0-0C01-C4E48329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5388">
            <a:off x="6205182" y="1850218"/>
            <a:ext cx="566816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189041-7CE2-039B-68B4-E645A2C4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9583">
            <a:off x="7744507" y="1997041"/>
            <a:ext cx="3991604" cy="43242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A4EE8F-5564-30BB-3F9C-1310CD4D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el usuario que más menciona a la escuela?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7A1EB-77BF-7014-4DD7-9FD810A7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49887" cy="3541714"/>
          </a:xfrm>
        </p:spPr>
        <p:txBody>
          <a:bodyPr/>
          <a:lstStyle/>
          <a:p>
            <a:r>
              <a:rPr lang="es-ES" dirty="0"/>
              <a:t>El campus Manager!!</a:t>
            </a:r>
          </a:p>
          <a:p>
            <a:endParaRPr lang="es-ES" dirty="0"/>
          </a:p>
          <a:p>
            <a:r>
              <a:rPr lang="es-ES" dirty="0"/>
              <a:t>Otro usuario que tiene fijado el tweet en su perfil.</a:t>
            </a:r>
          </a:p>
        </p:txBody>
      </p:sp>
    </p:spTree>
    <p:extLst>
      <p:ext uri="{BB962C8B-B14F-4D97-AF65-F5344CB8AC3E}">
        <p14:creationId xmlns:p14="http://schemas.microsoft.com/office/powerpoint/2010/main" val="78912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978FF-11F6-00CC-E926-349A4EA2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bridge, en cifras.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70A4BE-9721-D356-6A75-790E00D0D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84376"/>
            <a:ext cx="9905999" cy="3541714"/>
          </a:xfrm>
        </p:spPr>
        <p:txBody>
          <a:bodyPr/>
          <a:lstStyle/>
          <a:p>
            <a:pPr algn="ctr"/>
            <a:r>
              <a:rPr lang="es-ES" dirty="0"/>
              <a:t>¿En qué mes se concentra el mayor número de tweets?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33D78A-CADC-9135-5261-6E7AA96A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693987"/>
            <a:ext cx="42957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DCBB2-8D90-54BC-93C3-CE1072B3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palabras son más frecuentes?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E2FAC-1600-E631-5E49-ECCBDA36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13187" cy="3541714"/>
          </a:xfrm>
        </p:spPr>
        <p:txBody>
          <a:bodyPr/>
          <a:lstStyle/>
          <a:p>
            <a:r>
              <a:rPr lang="fr-FR" dirty="0"/>
              <a:t>@thebridge_tech    120</a:t>
            </a:r>
          </a:p>
          <a:p>
            <a:r>
              <a:rPr lang="fr-FR" dirty="0"/>
              <a:t>#bbkbootcamps       27</a:t>
            </a:r>
          </a:p>
          <a:p>
            <a:r>
              <a:rPr lang="fr-FR" dirty="0"/>
              <a:t>@bbk_eus           	 27</a:t>
            </a:r>
          </a:p>
          <a:p>
            <a:r>
              <a:rPr lang="fr-FR" dirty="0"/>
              <a:t>digital            	 27</a:t>
            </a:r>
          </a:p>
          <a:p>
            <a:r>
              <a:rPr lang="fr-FR" dirty="0" err="1"/>
              <a:t>bbk</a:t>
            </a:r>
            <a:r>
              <a:rPr lang="fr-FR" dirty="0"/>
              <a:t>               	 25</a:t>
            </a:r>
          </a:p>
          <a:p>
            <a:r>
              <a:rPr lang="fr-FR" dirty="0" err="1"/>
              <a:t>bootcamps</a:t>
            </a:r>
            <a:r>
              <a:rPr lang="fr-FR" dirty="0"/>
              <a:t>        	 19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E81C3FE-D124-0275-D406-D530DA427B20}"/>
              </a:ext>
            </a:extLst>
          </p:cNvPr>
          <p:cNvSpPr txBox="1">
            <a:spLocks/>
          </p:cNvSpPr>
          <p:nvPr/>
        </p:nvSpPr>
        <p:spPr>
          <a:xfrm>
            <a:off x="5853112" y="2249487"/>
            <a:ext cx="54879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Como podemos ver, las menciones y los hashtag son las palabras que más se repiten.</a:t>
            </a:r>
          </a:p>
        </p:txBody>
      </p:sp>
    </p:spTree>
    <p:extLst>
      <p:ext uri="{BB962C8B-B14F-4D97-AF65-F5344CB8AC3E}">
        <p14:creationId xmlns:p14="http://schemas.microsoft.com/office/powerpoint/2010/main" val="341644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0D4F6-EEDE-8195-A90E-F3E3A550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114300"/>
            <a:ext cx="5411787" cy="1104900"/>
          </a:xfrm>
        </p:spPr>
        <p:txBody>
          <a:bodyPr/>
          <a:lstStyle/>
          <a:p>
            <a:r>
              <a:rPr lang="es-ES" dirty="0"/>
              <a:t>Matriz de correlación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BEA09D9-B3CA-EB16-F1E9-44B61BFC4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528" y="1181100"/>
            <a:ext cx="5825944" cy="508141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85123E-5734-5512-8047-DF2D89040028}"/>
              </a:ext>
            </a:extLst>
          </p:cNvPr>
          <p:cNvSpPr txBox="1"/>
          <p:nvPr/>
        </p:nvSpPr>
        <p:spPr>
          <a:xfrm>
            <a:off x="943156" y="1181100"/>
            <a:ext cx="45051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`</a:t>
            </a:r>
            <a:r>
              <a:rPr lang="es-ES" sz="2200" dirty="0">
                <a:highlight>
                  <a:srgbClr val="0000FF"/>
                </a:highlight>
              </a:rPr>
              <a:t>likeCount</a:t>
            </a:r>
            <a:r>
              <a:rPr lang="es-ES" sz="2200" dirty="0"/>
              <a:t>` con `</a:t>
            </a:r>
            <a:r>
              <a:rPr lang="es-ES" sz="2200" dirty="0">
                <a:highlight>
                  <a:srgbClr val="0000FF"/>
                </a:highlight>
              </a:rPr>
              <a:t>retweetCount</a:t>
            </a:r>
            <a:r>
              <a:rPr lang="es-ES" sz="2200" dirty="0"/>
              <a:t>` y `</a:t>
            </a:r>
            <a:r>
              <a:rPr lang="es-ES" sz="2200" dirty="0">
                <a:highlight>
                  <a:srgbClr val="0000FF"/>
                </a:highlight>
              </a:rPr>
              <a:t>totalInteracciones</a:t>
            </a:r>
            <a:r>
              <a:rPr lang="es-ES" sz="2200" dirty="0"/>
              <a:t>`. Prácticamente se puede decir que si un tweet te ha gustado, lo vas a </a:t>
            </a:r>
            <a:r>
              <a:rPr lang="es-ES" sz="2200" dirty="0">
                <a:highlight>
                  <a:srgbClr val="0000FF"/>
                </a:highlight>
              </a:rPr>
              <a:t>retweetear</a:t>
            </a:r>
            <a:r>
              <a:rPr lang="es-ES" sz="2200" dirty="0"/>
              <a:t>.</a:t>
            </a:r>
          </a:p>
          <a:p>
            <a:pPr marL="342900" indent="-342900">
              <a:buFontTx/>
              <a:buChar char="-"/>
            </a:pPr>
            <a:endParaRPr lang="es-ES" sz="2200" dirty="0"/>
          </a:p>
          <a:p>
            <a:r>
              <a:rPr lang="es-ES" sz="2200" dirty="0"/>
              <a:t>`</a:t>
            </a:r>
            <a:r>
              <a:rPr lang="es-ES" sz="2200" dirty="0">
                <a:highlight>
                  <a:srgbClr val="0000FF"/>
                </a:highlight>
              </a:rPr>
              <a:t>Retweet</a:t>
            </a:r>
            <a:r>
              <a:rPr lang="es-ES" sz="2200" dirty="0"/>
              <a:t>` con `</a:t>
            </a:r>
            <a:r>
              <a:rPr lang="es-ES" sz="2200" dirty="0">
                <a:highlight>
                  <a:srgbClr val="0000FF"/>
                </a:highlight>
              </a:rPr>
              <a:t>reply</a:t>
            </a:r>
            <a:r>
              <a:rPr lang="es-ES" sz="2200" dirty="0"/>
              <a:t>`. Las respuestas y </a:t>
            </a:r>
            <a:r>
              <a:rPr lang="es-ES" sz="2200" dirty="0">
                <a:highlight>
                  <a:srgbClr val="0000FF"/>
                </a:highlight>
              </a:rPr>
              <a:t>retweets</a:t>
            </a:r>
            <a:r>
              <a:rPr lang="es-ES" sz="2200" dirty="0"/>
              <a:t> implican comunicación y difusión de algo que para el usuario ha sido de interés.</a:t>
            </a:r>
          </a:p>
          <a:p>
            <a:endParaRPr lang="es-ES" sz="2200" dirty="0"/>
          </a:p>
          <a:p>
            <a:r>
              <a:rPr lang="es-ES" sz="2200" dirty="0"/>
              <a:t>Podemos ver que la columna `</a:t>
            </a:r>
            <a:r>
              <a:rPr lang="es-ES" sz="2200" dirty="0">
                <a:highlight>
                  <a:srgbClr val="0000FF"/>
                </a:highlight>
              </a:rPr>
              <a:t>quoteCount</a:t>
            </a:r>
            <a:r>
              <a:rPr lang="es-ES" sz="2200" dirty="0"/>
              <a:t>` y `</a:t>
            </a:r>
            <a:r>
              <a:rPr lang="es-ES" sz="2200" dirty="0">
                <a:highlight>
                  <a:srgbClr val="0000FF"/>
                </a:highlight>
              </a:rPr>
              <a:t>replyCount</a:t>
            </a:r>
            <a:r>
              <a:rPr lang="es-ES" sz="2200" dirty="0"/>
              <a:t>` guardan una relación moderadamente fuerte.</a:t>
            </a:r>
          </a:p>
        </p:txBody>
      </p:sp>
    </p:spTree>
    <p:extLst>
      <p:ext uri="{BB962C8B-B14F-4D97-AF65-F5344CB8AC3E}">
        <p14:creationId xmlns:p14="http://schemas.microsoft.com/office/powerpoint/2010/main" val="395964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1434-4439-DC40-9B28-3717981E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engineering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F26A3-C49A-1E2A-BF57-31F94B02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387"/>
            <a:ext cx="9905999" cy="3541714"/>
          </a:xfrm>
        </p:spPr>
        <p:txBody>
          <a:bodyPr>
            <a:normAutofit/>
          </a:bodyPr>
          <a:lstStyle/>
          <a:p>
            <a:r>
              <a:rPr lang="es-ES" dirty="0"/>
              <a:t>- `</a:t>
            </a:r>
            <a:r>
              <a:rPr lang="es-ES" dirty="0">
                <a:highlight>
                  <a:srgbClr val="0000FF"/>
                </a:highlight>
              </a:rPr>
              <a:t>statusesCount</a:t>
            </a:r>
            <a:r>
              <a:rPr lang="es-ES" dirty="0"/>
              <a:t>` número total de tweets publicados por la cuenta de Twitter.</a:t>
            </a:r>
          </a:p>
          <a:p>
            <a:r>
              <a:rPr lang="es-ES" dirty="0"/>
              <a:t>- `</a:t>
            </a:r>
            <a:r>
              <a:rPr lang="es-ES" dirty="0">
                <a:highlight>
                  <a:srgbClr val="0000FF"/>
                </a:highlight>
              </a:rPr>
              <a:t>favouritesCount</a:t>
            </a:r>
            <a:r>
              <a:rPr lang="es-ES" dirty="0"/>
              <a:t>`: número de tweets que la cuenta ha marcado como favoritos.</a:t>
            </a:r>
          </a:p>
          <a:p>
            <a:r>
              <a:rPr lang="es-ES" dirty="0"/>
              <a:t>- `</a:t>
            </a:r>
            <a:r>
              <a:rPr lang="es-ES" dirty="0">
                <a:highlight>
                  <a:srgbClr val="0000FF"/>
                </a:highlight>
              </a:rPr>
              <a:t>listedCount</a:t>
            </a:r>
            <a:r>
              <a:rPr lang="es-ES" dirty="0"/>
              <a:t>`: número de veces que la cuenta ha sido agregada a listas de usuarios de otros usuarios de Twitter.</a:t>
            </a:r>
          </a:p>
          <a:p>
            <a:r>
              <a:rPr lang="es-ES" dirty="0"/>
              <a:t>- `</a:t>
            </a:r>
            <a:r>
              <a:rPr lang="es-ES" dirty="0">
                <a:highlight>
                  <a:srgbClr val="0000FF"/>
                </a:highlight>
              </a:rPr>
              <a:t>mediaCount</a:t>
            </a:r>
            <a:r>
              <a:rPr lang="es-ES" dirty="0"/>
              <a:t>`: se refiere al número de medios (imágenes, videos, etc.) que la cuenta ha compartido en Twitter.</a:t>
            </a:r>
          </a:p>
        </p:txBody>
      </p:sp>
    </p:spTree>
    <p:extLst>
      <p:ext uri="{BB962C8B-B14F-4D97-AF65-F5344CB8AC3E}">
        <p14:creationId xmlns:p14="http://schemas.microsoft.com/office/powerpoint/2010/main" val="113572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4D46-EBC0-19C2-F5B1-64B370DA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8818"/>
            <a:ext cx="2376487" cy="930882"/>
          </a:xfrm>
        </p:spPr>
        <p:txBody>
          <a:bodyPr>
            <a:normAutofit/>
          </a:bodyPr>
          <a:lstStyle/>
          <a:p>
            <a:r>
              <a:rPr lang="es-ES" sz="4400" dirty="0"/>
              <a:t>Insights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B02E6-F048-6AC4-0BAA-A41C867A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ighlight>
                  <a:srgbClr val="808000"/>
                </a:highlight>
              </a:rPr>
              <a:t>`Godivaciones`, `radiovalencia`, `Recuenco`, `Metricool_es` y `Ari_Reinventada`</a:t>
            </a:r>
            <a:r>
              <a:rPr lang="es-ES" dirty="0"/>
              <a:t> son las que más nos interesa que interaccione con nosotros, ya que son los que más repercusión nos harían ganar.</a:t>
            </a:r>
          </a:p>
          <a:p>
            <a:r>
              <a:rPr lang="es-ES" dirty="0">
                <a:highlight>
                  <a:srgbClr val="808000"/>
                </a:highlight>
              </a:rPr>
              <a:t>Recuenco</a:t>
            </a:r>
            <a:r>
              <a:rPr lang="es-ES" dirty="0"/>
              <a:t>, la escuela le debe una cervecilla a este buen hombre, que él solito le proporcionó un </a:t>
            </a:r>
            <a:r>
              <a:rPr lang="es-ES" dirty="0">
                <a:solidFill>
                  <a:srgbClr val="FFFF00"/>
                </a:solidFill>
              </a:rPr>
              <a:t>número</a:t>
            </a:r>
            <a:r>
              <a:rPr lang="es-ES" dirty="0"/>
              <a:t> </a:t>
            </a:r>
            <a:r>
              <a:rPr lang="es-ES" dirty="0">
                <a:solidFill>
                  <a:srgbClr val="FFFF00"/>
                </a:solidFill>
              </a:rPr>
              <a:t>potencial de impresiones </a:t>
            </a:r>
            <a:r>
              <a:rPr lang="es-ES" dirty="0"/>
              <a:t>de `1.023.959` en tan solo 4 meses.</a:t>
            </a:r>
          </a:p>
          <a:p>
            <a:r>
              <a:rPr lang="es-ES" dirty="0">
                <a:highlight>
                  <a:srgbClr val="808000"/>
                </a:highlight>
              </a:rPr>
              <a:t>PROMEDIO INTERACCIONES POR TWEET </a:t>
            </a:r>
            <a:r>
              <a:rPr lang="es-ES" dirty="0">
                <a:highlight>
                  <a:srgbClr val="808000"/>
                </a:highlight>
                <a:sym typeface="Wingdings" panose="05000000000000000000" pitchFamily="2" charset="2"/>
              </a:rPr>
              <a:t>  7 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4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4D46-EBC0-19C2-F5B1-64B370DA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8818"/>
            <a:ext cx="3290888" cy="930882"/>
          </a:xfrm>
        </p:spPr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B02E6-F048-6AC4-0BAA-A41C867A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4000"/>
            <a:ext cx="9905999" cy="4267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s-E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2800" dirty="0"/>
              <a:t>La escuela </a:t>
            </a:r>
            <a:r>
              <a:rPr lang="es-ES" sz="2800" dirty="0">
                <a:solidFill>
                  <a:srgbClr val="FFFF00"/>
                </a:solidFill>
              </a:rPr>
              <a:t>se debe plantear campañas para crecer en seguidores y embajadores de la marca.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800" dirty="0"/>
              <a:t>Los eventos y las promociones son los temas más populares y generan la mayor cantidad de interacciones.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800" dirty="0"/>
              <a:t>La mayoría de los tweets tienen un sentimiento positivo, lo que sugiere que la percepción de la audiencia hacia la escuela es positiva en general.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800" dirty="0"/>
              <a:t>Los tweets más populares suelen tener contenido visual y la calidad del copywriting.</a:t>
            </a:r>
          </a:p>
        </p:txBody>
      </p:sp>
    </p:spTree>
    <p:extLst>
      <p:ext uri="{BB962C8B-B14F-4D97-AF65-F5344CB8AC3E}">
        <p14:creationId xmlns:p14="http://schemas.microsoft.com/office/powerpoint/2010/main" val="23182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196</TotalTime>
  <Words>579</Words>
  <Application>Microsoft Office PowerPoint</Application>
  <PresentationFormat>Panorámica</PresentationFormat>
  <Paragraphs>65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ArialMT</vt:lpstr>
      <vt:lpstr>Courier New</vt:lpstr>
      <vt:lpstr>Tw Cen MT</vt:lpstr>
      <vt:lpstr>Circuito</vt:lpstr>
      <vt:lpstr>@TheBridge_Tech</vt:lpstr>
      <vt:lpstr>Tweet con mayor repercusión social</vt:lpstr>
      <vt:lpstr>¿Cuál es el usuario que más menciona a la escuela?</vt:lpstr>
      <vt:lpstr>The bridge, en cifras.</vt:lpstr>
      <vt:lpstr>¿Qué palabras son más frecuentes?</vt:lpstr>
      <vt:lpstr>Matriz de correlación</vt:lpstr>
      <vt:lpstr>Feature engineering</vt:lpstr>
      <vt:lpstr>Insights</vt:lpstr>
      <vt:lpstr>conclusiones</vt:lpstr>
      <vt:lpstr>Base de datos</vt:lpstr>
      <vt:lpstr>predicciones</vt:lpstr>
      <vt:lpstr>Presentación de PowerPoint</vt:lpstr>
      <vt:lpstr>Presentación de PowerPoint</vt:lpstr>
      <vt:lpstr>Presentación de PowerPoint</vt:lpstr>
      <vt:lpstr>Propuesta de mejora</vt:lpstr>
      <vt:lpstr>Otras oportunidades para ml</vt:lpstr>
      <vt:lpstr>¡Gracias por estos 4 meses de crecimiento!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@TheBridge_Tech</dc:title>
  <dc:creator>Leandro S.</dc:creator>
  <cp:lastModifiedBy>Leandro S.</cp:lastModifiedBy>
  <cp:revision>4</cp:revision>
  <dcterms:created xsi:type="dcterms:W3CDTF">2023-03-09T23:54:01Z</dcterms:created>
  <dcterms:modified xsi:type="dcterms:W3CDTF">2023-03-10T03:10:12Z</dcterms:modified>
</cp:coreProperties>
</file>