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06/05/2022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033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4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s-E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38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s-ES" dirty="0" smtClean="0"/>
              <a:t>¿quiénes están interesados en préstamos personales?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95936" y="4365104"/>
            <a:ext cx="4772528" cy="990600"/>
          </a:xfrm>
        </p:spPr>
        <p:txBody>
          <a:bodyPr>
            <a:normAutofit fontScale="70000" lnSpcReduction="20000"/>
          </a:bodyPr>
          <a:lstStyle/>
          <a:p>
            <a:r>
              <a:rPr lang="es-ES" sz="2400" dirty="0" smtClean="0">
                <a:latin typeface="+mn-lt"/>
              </a:rPr>
              <a:t>Resultados del estudio de caracterización</a:t>
            </a:r>
          </a:p>
          <a:p>
            <a:r>
              <a:rPr lang="es-ES" sz="2400" dirty="0" smtClean="0">
                <a:latin typeface="+mn-lt"/>
              </a:rPr>
              <a:t>Encargado por: Gerencia de Marketing - BANCOR</a:t>
            </a:r>
          </a:p>
          <a:p>
            <a:r>
              <a:rPr lang="es-ES" sz="2400" dirty="0" smtClean="0">
                <a:latin typeface="+mn-lt"/>
              </a:rPr>
              <a:t>Mayo/2022 </a:t>
            </a:r>
            <a:endParaRPr lang="es-ES" sz="2400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309320"/>
            <a:ext cx="1019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Objetivo del estudio: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484784"/>
            <a:ext cx="8077200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 smtClean="0"/>
              <a:t>Caracterizar a los clientes con mayor probabilidad de sacar un préstamo personal</a:t>
            </a:r>
            <a:endParaRPr lang="es-ES" dirty="0"/>
          </a:p>
          <a:p>
            <a:pPr marL="0" indent="0" algn="ctr">
              <a:buNone/>
            </a:pPr>
            <a:endParaRPr lang="es-ES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5337" y="2708920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es-E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Línea de partida</a:t>
            </a:r>
            <a:endParaRPr lang="es-AR" dirty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29188" y="3645024"/>
            <a:ext cx="8077200" cy="116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/>
              <a:t>B</a:t>
            </a:r>
            <a:r>
              <a:rPr lang="es-ES" dirty="0" smtClean="0"/>
              <a:t>ase de datos con información sobre clientes de BANCOR con y sin préstamos personales.</a:t>
            </a:r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  <a:p>
            <a:pPr marL="0" indent="0">
              <a:buFont typeface="Arial" pitchFamily="34" charset="0"/>
              <a:buNone/>
            </a:pPr>
            <a:endParaRPr lang="es-ES" dirty="0" smtClean="0"/>
          </a:p>
        </p:txBody>
      </p:sp>
      <p:sp>
        <p:nvSpPr>
          <p:cNvPr id="8" name="7 Rectángulo"/>
          <p:cNvSpPr/>
          <p:nvPr/>
        </p:nvSpPr>
        <p:spPr>
          <a:xfrm>
            <a:off x="1115616" y="5085184"/>
            <a:ext cx="7128792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A</a:t>
            </a:r>
            <a:r>
              <a:rPr lang="es-ES" sz="3200" dirty="0" smtClean="0">
                <a:solidFill>
                  <a:schemeClr val="tx1"/>
                </a:solidFill>
              </a:rPr>
              <a:t>prendizaje supervisado</a:t>
            </a:r>
          </a:p>
          <a:p>
            <a:pPr algn="ctr"/>
            <a:r>
              <a:rPr lang="es-ES" sz="3200" dirty="0" smtClean="0">
                <a:solidFill>
                  <a:schemeClr val="tx1"/>
                </a:solidFill>
              </a:rPr>
              <a:t>Problema de clasificación</a:t>
            </a:r>
            <a:endParaRPr lang="es-AR" sz="32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309320"/>
            <a:ext cx="1019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Modelo: Árbol de decisión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01" y="1271190"/>
            <a:ext cx="61531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683568" y="4437112"/>
            <a:ext cx="7157683" cy="2053183"/>
            <a:chOff x="683568" y="4437112"/>
            <a:chExt cx="7416824" cy="2321298"/>
          </a:xfrm>
        </p:grpSpPr>
        <p:sp>
          <p:nvSpPr>
            <p:cNvPr id="4" name="3 Rectángulo"/>
            <p:cNvSpPr/>
            <p:nvPr/>
          </p:nvSpPr>
          <p:spPr>
            <a:xfrm>
              <a:off x="683568" y="4437112"/>
              <a:ext cx="19442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Limpieza de la base de datos</a:t>
              </a:r>
              <a:endParaRPr lang="es-AR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347864" y="4441709"/>
              <a:ext cx="19442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Selección de variables relevantes</a:t>
              </a:r>
              <a:endParaRPr lang="es-AR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6156176" y="4437112"/>
              <a:ext cx="19442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Identificación y construcción de indicadores</a:t>
              </a:r>
              <a:endParaRPr lang="es-AR" dirty="0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6145288" y="5894314"/>
              <a:ext cx="19442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Aplicación del modelo</a:t>
              </a:r>
              <a:endParaRPr lang="es-AR" dirty="0"/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3347864" y="5894314"/>
              <a:ext cx="1944216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Evaluación y ajuste</a:t>
              </a:r>
              <a:endParaRPr lang="es-AR" dirty="0"/>
            </a:p>
          </p:txBody>
        </p:sp>
        <p:sp>
          <p:nvSpPr>
            <p:cNvPr id="5" name="4 Flecha derecha"/>
            <p:cNvSpPr/>
            <p:nvPr/>
          </p:nvSpPr>
          <p:spPr>
            <a:xfrm>
              <a:off x="2727440" y="4869160"/>
              <a:ext cx="576064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11 Flecha derecha"/>
            <p:cNvSpPr/>
            <p:nvPr/>
          </p:nvSpPr>
          <p:spPr>
            <a:xfrm>
              <a:off x="5436096" y="4869160"/>
              <a:ext cx="576064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12 Flecha derecha"/>
            <p:cNvSpPr/>
            <p:nvPr/>
          </p:nvSpPr>
          <p:spPr>
            <a:xfrm rot="5400000">
              <a:off x="6901372" y="5499160"/>
              <a:ext cx="432048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13 Flecha derecha"/>
            <p:cNvSpPr/>
            <p:nvPr/>
          </p:nvSpPr>
          <p:spPr>
            <a:xfrm rot="10800000">
              <a:off x="5436096" y="6093296"/>
              <a:ext cx="576064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14 Flecha derecha"/>
            <p:cNvSpPr/>
            <p:nvPr/>
          </p:nvSpPr>
          <p:spPr>
            <a:xfrm rot="16200000">
              <a:off x="4103948" y="5517232"/>
              <a:ext cx="432048" cy="14401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309320"/>
            <a:ext cx="1019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352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Principales resultados</a:t>
            </a:r>
            <a:endParaRPr lang="es-AR" dirty="0"/>
          </a:p>
        </p:txBody>
      </p:sp>
      <p:grpSp>
        <p:nvGrpSpPr>
          <p:cNvPr id="18" name="17 Grupo"/>
          <p:cNvGrpSpPr/>
          <p:nvPr/>
        </p:nvGrpSpPr>
        <p:grpSpPr>
          <a:xfrm>
            <a:off x="534566" y="3102263"/>
            <a:ext cx="7421810" cy="3364963"/>
            <a:chOff x="611560" y="1280716"/>
            <a:chExt cx="7421810" cy="336496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44303"/>
              <a:ext cx="1562100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75" y="3149668"/>
              <a:ext cx="2181225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1585516"/>
              <a:ext cx="2171700" cy="752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3883679"/>
              <a:ext cx="238125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996952"/>
              <a:ext cx="1381125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077590"/>
              <a:ext cx="2000250" cy="742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1280716"/>
              <a:ext cx="1400175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4 Conector recto"/>
            <p:cNvCxnSpPr>
              <a:stCxn id="3074" idx="3"/>
              <a:endCxn id="3076" idx="1"/>
            </p:cNvCxnSpPr>
            <p:nvPr/>
          </p:nvCxnSpPr>
          <p:spPr>
            <a:xfrm flipV="1">
              <a:off x="2173660" y="1961754"/>
              <a:ext cx="598140" cy="858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"/>
            <p:cNvCxnSpPr>
              <a:stCxn id="3074" idx="3"/>
              <a:endCxn id="3075" idx="1"/>
            </p:cNvCxnSpPr>
            <p:nvPr/>
          </p:nvCxnSpPr>
          <p:spPr>
            <a:xfrm>
              <a:off x="2173660" y="2820541"/>
              <a:ext cx="588615" cy="7053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>
              <a:stCxn id="3076" idx="3"/>
              <a:endCxn id="3080" idx="1"/>
            </p:cNvCxnSpPr>
            <p:nvPr/>
          </p:nvCxnSpPr>
          <p:spPr>
            <a:xfrm flipV="1">
              <a:off x="4943500" y="1585516"/>
              <a:ext cx="708620" cy="3762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>
              <a:stCxn id="3076" idx="3"/>
              <a:endCxn id="3079" idx="1"/>
            </p:cNvCxnSpPr>
            <p:nvPr/>
          </p:nvCxnSpPr>
          <p:spPr>
            <a:xfrm>
              <a:off x="4943500" y="1961754"/>
              <a:ext cx="708620" cy="487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>
              <a:stCxn id="3075" idx="3"/>
              <a:endCxn id="3078" idx="1"/>
            </p:cNvCxnSpPr>
            <p:nvPr/>
          </p:nvCxnSpPr>
          <p:spPr>
            <a:xfrm flipV="1">
              <a:off x="4943500" y="3311277"/>
              <a:ext cx="708620" cy="2146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>
              <a:stCxn id="3075" idx="3"/>
              <a:endCxn id="3077" idx="1"/>
            </p:cNvCxnSpPr>
            <p:nvPr/>
          </p:nvCxnSpPr>
          <p:spPr>
            <a:xfrm>
              <a:off x="4943500" y="3525906"/>
              <a:ext cx="708620" cy="738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309320"/>
            <a:ext cx="1019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3568" y="1412776"/>
            <a:ext cx="80772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Características más relevantes: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890707" y="2060848"/>
            <a:ext cx="1149975" cy="76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EDAD</a:t>
            </a:r>
            <a:endParaRPr lang="es-AR" dirty="0"/>
          </a:p>
        </p:txBody>
      </p:sp>
      <p:sp>
        <p:nvSpPr>
          <p:cNvPr id="32" name="31 Rectángulo"/>
          <p:cNvSpPr/>
          <p:nvPr/>
        </p:nvSpPr>
        <p:spPr>
          <a:xfrm>
            <a:off x="2261069" y="2060848"/>
            <a:ext cx="1679227" cy="76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ANTIGÜEDAD</a:t>
            </a:r>
            <a:endParaRPr lang="es-AR" dirty="0"/>
          </a:p>
        </p:txBody>
      </p:sp>
      <p:sp>
        <p:nvSpPr>
          <p:cNvPr id="33" name="32 Rectángulo"/>
          <p:cNvSpPr/>
          <p:nvPr/>
        </p:nvSpPr>
        <p:spPr>
          <a:xfrm>
            <a:off x="4173983" y="2060848"/>
            <a:ext cx="1876286" cy="76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SHARE MERCADO</a:t>
            </a:r>
            <a:endParaRPr lang="es-AR" dirty="0"/>
          </a:p>
        </p:txBody>
      </p:sp>
      <p:sp>
        <p:nvSpPr>
          <p:cNvPr id="34" name="33 Rectángulo"/>
          <p:cNvSpPr/>
          <p:nvPr/>
        </p:nvSpPr>
        <p:spPr>
          <a:xfrm>
            <a:off x="6300192" y="2060848"/>
            <a:ext cx="1876286" cy="764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CANT. DE PRODUCTOS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552842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5688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¿A quiénes apuntar? 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Personas de menos de 50 años, con antigüedad menor a 13 años, con más de un producto en el banco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 smtClean="0"/>
              <a:t>Personas mayores de 50 años, con poca antigüedad y un share mayor al 50%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 smtClean="0"/>
              <a:t>Personas que hayan sacado ya un préstamo personal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6309320"/>
            <a:ext cx="10191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065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156</Words>
  <Application>Microsoft Office PowerPoint</Application>
  <PresentationFormat>Presentación en pantalla (4:3)</PresentationFormat>
  <Paragraphs>34</Paragraphs>
  <Slides>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Entrenamiento</vt:lpstr>
      <vt:lpstr>¿quiénes están interesados en préstamos personales?</vt:lpstr>
      <vt:lpstr>Objetivo del estudio:</vt:lpstr>
      <vt:lpstr>Modelo: Árbol de decisión</vt:lpstr>
      <vt:lpstr>Principales resultados</vt:lpstr>
      <vt:lpstr>Conclusiones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2022-05-06T15:46:47Z</dcterms:created>
  <dcterms:modified xsi:type="dcterms:W3CDTF">2022-05-09T14:52:33Z</dcterms:modified>
</cp:coreProperties>
</file>