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modernComment_11E_BB475B86.xml" ContentType="application/vnd.ms-powerpoint.comments+xml"/>
  <Override PartName="/ppt/comments/modernComment_11F_CF048D5.xml" ContentType="application/vnd.ms-powerpoint.comments+xml"/>
  <Override PartName="/ppt/comments/modernComment_131_BC3905D1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21_A29F3158.xml" ContentType="application/vnd.ms-powerpoint.comments+xml"/>
  <Override PartName="/ppt/comments/modernComment_130_B93FBCBD.xml" ContentType="application/vnd.ms-powerpoint.comments+xml"/>
  <Override PartName="/ppt/comments/modernComment_129_A8FA8494.xml" ContentType="application/vnd.ms-powerpoint.comments+xml"/>
  <Override PartName="/ppt/comments/modernComment_12B_289B1AD9.xml" ContentType="application/vnd.ms-powerpoint.comments+xml"/>
  <Override PartName="/ppt/comments/modernComment_12F_C577AE59.xml" ContentType="application/vnd.ms-powerpoint.comments+xml"/>
  <Override PartName="/ppt/comments/modernComment_125_624F174F.xml" ContentType="application/vnd.ms-powerpoint.comments+xml"/>
  <Override PartName="/ppt/comments/modernComment_133_346C107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sldIdLst>
    <p:sldId id="257" r:id="rId2"/>
    <p:sldId id="286" r:id="rId3"/>
    <p:sldId id="287" r:id="rId4"/>
    <p:sldId id="259" r:id="rId5"/>
    <p:sldId id="305" r:id="rId6"/>
    <p:sldId id="296" r:id="rId7"/>
    <p:sldId id="289" r:id="rId8"/>
    <p:sldId id="304" r:id="rId9"/>
    <p:sldId id="297" r:id="rId10"/>
    <p:sldId id="299" r:id="rId11"/>
    <p:sldId id="301" r:id="rId12"/>
    <p:sldId id="300" r:id="rId13"/>
    <p:sldId id="303" r:id="rId14"/>
    <p:sldId id="302" r:id="rId15"/>
    <p:sldId id="298" r:id="rId16"/>
    <p:sldId id="291" r:id="rId17"/>
    <p:sldId id="292" r:id="rId18"/>
    <p:sldId id="293" r:id="rId19"/>
    <p:sldId id="307" r:id="rId20"/>
    <p:sldId id="29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C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>
        <p:scale>
          <a:sx n="66" d="100"/>
          <a:sy n="66" d="100"/>
        </p:scale>
        <p:origin x="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omments/modernComment_11E_BB475B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B69107-EFD8-445F-A3CF-7831E4BEB418}" authorId="{00000000-0000-0000-0000-000000000000}" created="2024-09-10T11:04:38.772">
    <pc:sldMkLst xmlns:pc="http://schemas.microsoft.com/office/powerpoint/2013/main/command">
      <pc:docMk/>
      <pc:sldMk cId="3142015878" sldId="286"/>
    </pc:sldMkLst>
    <p188:txBody>
      <a:bodyPr/>
      <a:lstStyle/>
      <a:p>
        <a:r>
          <a:rPr lang="de-DE"/>
          <a:t>Text überarbeiten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  <p188:cm id="{A2C89D63-39F9-4E3B-9777-4CF8AC3A4F99}" authorId="{00000000-0000-0000-0000-000000000000}" created="2024-09-10T12:49:07.895">
    <pc:sldMkLst xmlns:pc="http://schemas.microsoft.com/office/powerpoint/2013/main/command">
      <pc:docMk/>
      <pc:sldMk cId="3142015878" sldId="286"/>
    </pc:sldMkLst>
    <p188:txBody>
      <a:bodyPr/>
      <a:lstStyle/>
      <a:p>
        <a:r>
          <a:rPr lang="de-DE"/>
          <a:t>Ist eher ein Netzwerk Bild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1F_CF048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EBFD7F-2574-4472-981C-3BEF9CC305B0}" authorId="{00000000-0000-0000-0000-000000000000}" created="2024-09-10T11:04:25.684">
    <pc:sldMkLst xmlns:pc="http://schemas.microsoft.com/office/powerpoint/2013/main/command">
      <pc:docMk/>
      <pc:sldMk cId="217073877" sldId="287"/>
    </pc:sldMkLst>
    <p188:txBody>
      <a:bodyPr/>
      <a:lstStyle/>
      <a:p>
        <a:r>
          <a:rPr lang="de-DE"/>
          <a:t>Folie überarbeiten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  <p188:cm id="{9F352E0D-798B-4516-9D54-8B78BA8F288F}" authorId="{00000000-0000-0000-0000-000000000000}" created="2024-09-10T12:49:35.441">
    <pc:sldMkLst xmlns:pc="http://schemas.microsoft.com/office/powerpoint/2013/main/command">
      <pc:docMk/>
      <pc:sldMk cId="217073877" sldId="287"/>
    </pc:sldMkLst>
    <p188:txBody>
      <a:bodyPr/>
      <a:lstStyle/>
      <a:p>
        <a:r>
          <a:rPr lang="de-DE"/>
          <a:t>Grafiken sind Codingexperiance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21_A29F31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38DED4-81FC-405B-A72E-D54CB00A84D4}" authorId="{00000000-0000-0000-0000-000000000000}" created="2024-09-10T12:53:25.431">
    <pc:sldMkLst xmlns:pc="http://schemas.microsoft.com/office/powerpoint/2013/main/command">
      <pc:docMk/>
      <pc:sldMk cId="2728341848" sldId="289"/>
    </pc:sldMkLst>
    <p188:txBody>
      <a:bodyPr/>
      <a:lstStyle/>
      <a:p>
        <a:r>
          <a:rPr lang="de-DE"/>
          <a:t>Ohne Text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25_624F17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6A42E6-D83E-4CAC-8645-CBE5E31404F7}" authorId="{00000000-0000-0000-0000-000000000000}" created="2024-09-10T12:16:32.270">
    <pc:sldMkLst xmlns:pc="http://schemas.microsoft.com/office/powerpoint/2013/main/command">
      <pc:docMk/>
      <pc:sldMk cId="1649350479" sldId="293"/>
    </pc:sldMkLst>
    <p188:txBody>
      <a:bodyPr/>
      <a:lstStyle/>
      <a:p>
        <a:r>
          <a:rPr lang="de-DE"/>
          <a:t>2 Graphiken seitlich!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29_A8FA84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8B1646-A031-4245-B3CE-B5A476D828EB}" authorId="{00000000-0000-0000-0000-000000000000}" created="2024-09-10T12:55:21.6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34990228" sldId="297"/>
      <ac:spMk id="2" creationId="{1F713F0C-5CC4-AB2D-E41E-3CB9A7B319DB}"/>
    </ac:deMkLst>
    <p188:txBody>
      <a:bodyPr/>
      <a:lstStyle/>
      <a:p>
        <a:r>
          <a:rPr lang="de-DE"/>
          <a:t>Überschrift anpassen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2B_289B1A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19BFAD-3C00-478E-8E29-0CDDF36BDE14}" authorId="{00000000-0000-0000-0000-000000000000}" created="2024-09-10T09:00:50.6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81253593" sldId="299"/>
      <ac:spMk id="9" creationId="{33A001C4-149C-B1F8-BB89-B052890D8089}"/>
    </ac:deMkLst>
    <p188:txBody>
      <a:bodyPr/>
      <a:lstStyle/>
      <a:p>
        <a:r>
          <a:rPr lang="de-DE"/>
          <a:t>Fußzeile überarbeiten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2F_C577AE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68CDC3-C7C0-4CD8-ABBA-E802B4D91DC4}" authorId="{00000000-0000-0000-0000-000000000000}" created="2024-09-10T12:17:14.438">
    <pc:sldMkLst xmlns:pc="http://schemas.microsoft.com/office/powerpoint/2013/main/command">
      <pc:docMk/>
      <pc:sldMk cId="3312954969" sldId="303"/>
    </pc:sldMkLst>
    <p188:txBody>
      <a:bodyPr/>
      <a:lstStyle/>
      <a:p>
        <a:r>
          <a:rPr lang="de-DE"/>
          <a:t>Graphik klein in die Ecke?/Halbieren?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30_B93FBC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0ACA57-BC08-4806-AC87-517AE1F18056}" authorId="{00000000-0000-0000-0000-000000000000}" created="2024-09-10T10:38:47.3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07962045" sldId="304"/>
      <ac:grpSpMk id="50" creationId="{6E54E2F2-CC32-1836-6819-C5BF0469FAD9}"/>
    </ac:deMkLst>
    <p188:txBody>
      <a:bodyPr/>
      <a:lstStyle/>
      <a:p>
        <a:r>
          <a:rPr lang="de-DE"/>
          <a:t>Grphik anpassen (Allocate Data, Free)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  <p188:cm id="{E854EAF6-40E6-46C9-9539-F0A2850F7257}" authorId="{00000000-0000-0000-0000-000000000000}" created="2024-09-10T12:54:59.552">
    <pc:sldMkLst xmlns:pc="http://schemas.microsoft.com/office/powerpoint/2013/main/command">
      <pc:docMk/>
      <pc:sldMk cId="3107962045" sldId="304"/>
    </pc:sldMkLst>
    <p188:txBody>
      <a:bodyPr/>
      <a:lstStyle/>
      <a:p>
        <a:r>
          <a:rPr lang="de-DE"/>
          <a:t>Ohne Text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31_BC3905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99B8C2-90F0-4A14-B1FD-6B99BFA8019A}" authorId="{00000000-0000-0000-0000-000000000000}" created="2024-09-10T12:51:57.708">
    <pc:sldMkLst xmlns:pc="http://schemas.microsoft.com/office/powerpoint/2013/main/command">
      <pc:docMk/>
      <pc:sldMk cId="3157853649" sldId="305"/>
    </pc:sldMkLst>
    <p188:txBody>
      <a:bodyPr/>
      <a:lstStyle/>
      <a:p>
        <a:r>
          <a:rPr lang="de-DE"/>
          <a:t>2. Aufgabe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comments/modernComment_133_346C10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8A5EE4-4117-45BD-8797-4EE9FAF8FC29}" authorId="{00000000-0000-0000-0000-000000000000}" created="2024-09-10T12:16:42.634">
    <pc:sldMkLst xmlns:pc="http://schemas.microsoft.com/office/powerpoint/2013/main/command">
      <pc:docMk/>
      <pc:sldMk cId="879497332" sldId="307"/>
    </pc:sldMkLst>
    <p188:txBody>
      <a:bodyPr/>
      <a:lstStyle/>
      <a:p>
        <a:r>
          <a:rPr lang="de-DE"/>
          <a:t>2 Graphiken seitlich!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03DAC-AC2C-4CFA-B40B-7DEC377668C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FFC76F1F-B836-4095-B344-8C73A8FF6DF9}">
      <dgm:prSet phldrT="[Text]"/>
      <dgm:spPr>
        <a:solidFill>
          <a:srgbClr val="636363"/>
        </a:solidFill>
      </dgm:spPr>
      <dgm:t>
        <a:bodyPr/>
        <a:lstStyle/>
        <a:p>
          <a:r>
            <a:rPr lang="de-DE" dirty="0"/>
            <a:t>9.1</a:t>
          </a:r>
        </a:p>
      </dgm:t>
    </dgm:pt>
    <dgm:pt modelId="{B535255A-D7A1-493C-A9BF-871B3B6B9E1E}" type="parTrans" cxnId="{638347B9-672D-4BAA-BFDB-8B71674506CD}">
      <dgm:prSet/>
      <dgm:spPr/>
      <dgm:t>
        <a:bodyPr/>
        <a:lstStyle/>
        <a:p>
          <a:endParaRPr lang="de-DE"/>
        </a:p>
      </dgm:t>
    </dgm:pt>
    <dgm:pt modelId="{11F67778-6967-4944-9A99-F36DE7867101}" type="sibTrans" cxnId="{638347B9-672D-4BAA-BFDB-8B71674506CD}">
      <dgm:prSet/>
      <dgm:spPr/>
      <dgm:t>
        <a:bodyPr/>
        <a:lstStyle/>
        <a:p>
          <a:endParaRPr lang="de-DE"/>
        </a:p>
      </dgm:t>
    </dgm:pt>
    <dgm:pt modelId="{87976383-99D9-4E62-B51D-8060B2D98BAE}">
      <dgm:prSet phldrT="[Text]"/>
      <dgm:spPr>
        <a:solidFill>
          <a:srgbClr val="636363">
            <a:alpha val="25098"/>
          </a:srgbClr>
        </a:solidFill>
      </dgm:spPr>
      <dgm:t>
        <a:bodyPr/>
        <a:lstStyle/>
        <a:p>
          <a:r>
            <a:rPr lang="de-DE" dirty="0"/>
            <a:t>Ping-Pong Programm</a:t>
          </a:r>
        </a:p>
      </dgm:t>
    </dgm:pt>
    <dgm:pt modelId="{E1286782-83E3-4F2B-BB02-059BF2A6DA95}" type="parTrans" cxnId="{4F5DA642-7797-4E2E-AA5E-0C3E5CB5C9D6}">
      <dgm:prSet/>
      <dgm:spPr/>
      <dgm:t>
        <a:bodyPr/>
        <a:lstStyle/>
        <a:p>
          <a:endParaRPr lang="de-DE"/>
        </a:p>
      </dgm:t>
    </dgm:pt>
    <dgm:pt modelId="{5D582EDD-2435-4E8C-806B-9DE2AE05F2A2}" type="sibTrans" cxnId="{4F5DA642-7797-4E2E-AA5E-0C3E5CB5C9D6}">
      <dgm:prSet/>
      <dgm:spPr/>
      <dgm:t>
        <a:bodyPr/>
        <a:lstStyle/>
        <a:p>
          <a:endParaRPr lang="de-DE"/>
        </a:p>
      </dgm:t>
    </dgm:pt>
    <dgm:pt modelId="{32EB1DCF-2174-4FA8-9C67-172B7EE14CF7}">
      <dgm:prSet phldrT="[Text]"/>
      <dgm:spPr>
        <a:solidFill>
          <a:srgbClr val="636363">
            <a:alpha val="25098"/>
          </a:srgbClr>
        </a:solidFill>
      </dgm:spPr>
      <dgm:t>
        <a:bodyPr/>
        <a:lstStyle/>
        <a:p>
          <a:r>
            <a:rPr lang="de-DE" dirty="0"/>
            <a:t>Ping-Exchange Programm</a:t>
          </a:r>
        </a:p>
      </dgm:t>
    </dgm:pt>
    <dgm:pt modelId="{0DA071D0-187E-4960-BFD5-637402350EDE}" type="parTrans" cxnId="{74CBC248-6429-466D-9F3C-EBADE51450B1}">
      <dgm:prSet/>
      <dgm:spPr/>
      <dgm:t>
        <a:bodyPr/>
        <a:lstStyle/>
        <a:p>
          <a:endParaRPr lang="de-DE"/>
        </a:p>
      </dgm:t>
    </dgm:pt>
    <dgm:pt modelId="{B619359D-2487-487B-B1FE-6C09FAABDBD1}" type="sibTrans" cxnId="{74CBC248-6429-466D-9F3C-EBADE51450B1}">
      <dgm:prSet/>
      <dgm:spPr/>
      <dgm:t>
        <a:bodyPr/>
        <a:lstStyle/>
        <a:p>
          <a:endParaRPr lang="de-DE"/>
        </a:p>
      </dgm:t>
    </dgm:pt>
    <dgm:pt modelId="{D170362B-2A10-4DCB-BCB1-ED02F9658C6C}">
      <dgm:prSet phldrT="[Text]"/>
      <dgm:spPr>
        <a:solidFill>
          <a:srgbClr val="636363"/>
        </a:solidFill>
      </dgm:spPr>
      <dgm:t>
        <a:bodyPr/>
        <a:lstStyle/>
        <a:p>
          <a:r>
            <a:rPr lang="de-DE" dirty="0"/>
            <a:t>9.2</a:t>
          </a:r>
        </a:p>
      </dgm:t>
    </dgm:pt>
    <dgm:pt modelId="{E2F49574-86DA-4C2F-9014-29191C788B7A}" type="parTrans" cxnId="{B78C0C22-78F5-4A7C-8D2D-E90724F45182}">
      <dgm:prSet/>
      <dgm:spPr/>
      <dgm:t>
        <a:bodyPr/>
        <a:lstStyle/>
        <a:p>
          <a:endParaRPr lang="de-DE"/>
        </a:p>
      </dgm:t>
    </dgm:pt>
    <dgm:pt modelId="{1B631A8D-855F-4CFF-9D6B-D2318E84B3FB}" type="sibTrans" cxnId="{B78C0C22-78F5-4A7C-8D2D-E90724F45182}">
      <dgm:prSet/>
      <dgm:spPr/>
      <dgm:t>
        <a:bodyPr/>
        <a:lstStyle/>
        <a:p>
          <a:endParaRPr lang="de-DE"/>
        </a:p>
      </dgm:t>
    </dgm:pt>
    <dgm:pt modelId="{1BD0B9CF-59E5-41BC-B683-43D6308CE0C4}">
      <dgm:prSet phldrT="[Text]"/>
      <dgm:spPr>
        <a:solidFill>
          <a:srgbClr val="636363">
            <a:alpha val="25098"/>
          </a:srgbClr>
        </a:solidFill>
      </dgm:spPr>
      <dgm:t>
        <a:bodyPr/>
        <a:lstStyle/>
        <a:p>
          <a:r>
            <a:rPr lang="de-DE" dirty="0"/>
            <a:t>Evaluation der Algorithmen für Intra- und </a:t>
          </a:r>
          <a:r>
            <a:rPr lang="de-DE" dirty="0" err="1"/>
            <a:t>Internode</a:t>
          </a:r>
          <a:r>
            <a:rPr lang="de-DE" dirty="0"/>
            <a:t>-Kommunikation</a:t>
          </a:r>
        </a:p>
      </dgm:t>
    </dgm:pt>
    <dgm:pt modelId="{BBBB1B71-DD4B-49E5-AC4B-44F01F384AF1}" type="parTrans" cxnId="{F83A84CD-DF21-48D4-8B20-E08DF39EF802}">
      <dgm:prSet/>
      <dgm:spPr/>
      <dgm:t>
        <a:bodyPr/>
        <a:lstStyle/>
        <a:p>
          <a:endParaRPr lang="de-DE"/>
        </a:p>
      </dgm:t>
    </dgm:pt>
    <dgm:pt modelId="{0DDEB4E3-65ED-4C25-8B93-D2AD6DA71B54}" type="sibTrans" cxnId="{F83A84CD-DF21-48D4-8B20-E08DF39EF802}">
      <dgm:prSet/>
      <dgm:spPr/>
      <dgm:t>
        <a:bodyPr/>
        <a:lstStyle/>
        <a:p>
          <a:endParaRPr lang="de-DE"/>
        </a:p>
      </dgm:t>
    </dgm:pt>
    <dgm:pt modelId="{269969D3-7EB0-4059-8D73-587D3628B766}">
      <dgm:prSet phldrT="[Text]"/>
      <dgm:spPr>
        <a:solidFill>
          <a:srgbClr val="636363"/>
        </a:solidFill>
      </dgm:spPr>
      <dgm:t>
        <a:bodyPr/>
        <a:lstStyle/>
        <a:p>
          <a:r>
            <a:rPr lang="de-DE" dirty="0"/>
            <a:t>9.3</a:t>
          </a:r>
        </a:p>
      </dgm:t>
    </dgm:pt>
    <dgm:pt modelId="{8D426E1C-A4FC-4084-9ADB-7482F103171F}" type="parTrans" cxnId="{6477FE48-76DB-4E48-A603-78252EF13D71}">
      <dgm:prSet/>
      <dgm:spPr/>
      <dgm:t>
        <a:bodyPr/>
        <a:lstStyle/>
        <a:p>
          <a:endParaRPr lang="de-DE"/>
        </a:p>
      </dgm:t>
    </dgm:pt>
    <dgm:pt modelId="{7E61E8D7-8989-452F-A9D4-258C4B81641D}" type="sibTrans" cxnId="{6477FE48-76DB-4E48-A603-78252EF13D71}">
      <dgm:prSet/>
      <dgm:spPr/>
      <dgm:t>
        <a:bodyPr/>
        <a:lstStyle/>
        <a:p>
          <a:endParaRPr lang="de-DE"/>
        </a:p>
      </dgm:t>
    </dgm:pt>
    <dgm:pt modelId="{5444B483-0E5C-4755-8755-DD6A292161B7}">
      <dgm:prSet phldrT="[Text]"/>
      <dgm:spPr>
        <a:solidFill>
          <a:srgbClr val="636363">
            <a:alpha val="25098"/>
          </a:srgbClr>
        </a:solidFill>
      </dgm:spPr>
      <dgm:t>
        <a:bodyPr/>
        <a:lstStyle/>
        <a:p>
          <a:r>
            <a:rPr lang="de-DE" dirty="0"/>
            <a:t>Hardware-Affinität</a:t>
          </a:r>
        </a:p>
      </dgm:t>
    </dgm:pt>
    <dgm:pt modelId="{6761F966-8434-4536-9615-6241D79B6298}" type="parTrans" cxnId="{E21D3C20-ADAA-466B-A2FE-E25BE6B593D4}">
      <dgm:prSet/>
      <dgm:spPr/>
      <dgm:t>
        <a:bodyPr/>
        <a:lstStyle/>
        <a:p>
          <a:endParaRPr lang="de-DE"/>
        </a:p>
      </dgm:t>
    </dgm:pt>
    <dgm:pt modelId="{82DC9639-E31D-4DBD-B6B0-FE92FE191DEB}" type="sibTrans" cxnId="{E21D3C20-ADAA-466B-A2FE-E25BE6B593D4}">
      <dgm:prSet/>
      <dgm:spPr/>
      <dgm:t>
        <a:bodyPr/>
        <a:lstStyle/>
        <a:p>
          <a:endParaRPr lang="de-DE"/>
        </a:p>
      </dgm:t>
    </dgm:pt>
    <dgm:pt modelId="{759A2D88-C1A1-48FF-9EF4-DF7D4ED6E172}">
      <dgm:prSet phldrT="[Text]"/>
      <dgm:spPr>
        <a:solidFill>
          <a:srgbClr val="636363">
            <a:alpha val="25098"/>
          </a:srgbClr>
        </a:solidFill>
      </dgm:spPr>
      <dgm:t>
        <a:bodyPr/>
        <a:lstStyle/>
        <a:p>
          <a:r>
            <a:rPr lang="de-DE" dirty="0" err="1"/>
            <a:t>Internode</a:t>
          </a:r>
          <a:endParaRPr lang="de-DE" dirty="0"/>
        </a:p>
      </dgm:t>
    </dgm:pt>
    <dgm:pt modelId="{1C45348D-4BBA-4B18-9B85-8ECCF4958A19}" type="parTrans" cxnId="{15B3719F-7DE9-49EC-B337-0E280F83DDC3}">
      <dgm:prSet/>
      <dgm:spPr/>
      <dgm:t>
        <a:bodyPr/>
        <a:lstStyle/>
        <a:p>
          <a:endParaRPr lang="de-DE"/>
        </a:p>
      </dgm:t>
    </dgm:pt>
    <dgm:pt modelId="{FB1FD973-DFED-401E-AE58-2B31E3690D53}" type="sibTrans" cxnId="{15B3719F-7DE9-49EC-B337-0E280F83DDC3}">
      <dgm:prSet/>
      <dgm:spPr/>
      <dgm:t>
        <a:bodyPr/>
        <a:lstStyle/>
        <a:p>
          <a:endParaRPr lang="de-DE"/>
        </a:p>
      </dgm:t>
    </dgm:pt>
    <dgm:pt modelId="{A1DEF132-375C-449A-88CE-E5F06775DD49}" type="pres">
      <dgm:prSet presAssocID="{8F703DAC-AC2C-4CFA-B40B-7DEC377668C3}" presName="Name0" presStyleCnt="0">
        <dgm:presLayoutVars>
          <dgm:dir/>
          <dgm:animLvl val="lvl"/>
          <dgm:resizeHandles val="exact"/>
        </dgm:presLayoutVars>
      </dgm:prSet>
      <dgm:spPr/>
    </dgm:pt>
    <dgm:pt modelId="{9275AC0F-8304-4E76-907E-111B26091438}" type="pres">
      <dgm:prSet presAssocID="{FFC76F1F-B836-4095-B344-8C73A8FF6DF9}" presName="composite" presStyleCnt="0"/>
      <dgm:spPr/>
    </dgm:pt>
    <dgm:pt modelId="{E4FD1229-1C5A-48D8-9C42-0D053ACD6CB4}" type="pres">
      <dgm:prSet presAssocID="{FFC76F1F-B836-4095-B344-8C73A8FF6D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C271F1F-B36B-4ECB-A0E0-7CE8D49DD767}" type="pres">
      <dgm:prSet presAssocID="{FFC76F1F-B836-4095-B344-8C73A8FF6DF9}" presName="desTx" presStyleLbl="alignAccFollowNode1" presStyleIdx="0" presStyleCnt="3">
        <dgm:presLayoutVars>
          <dgm:bulletEnabled val="1"/>
        </dgm:presLayoutVars>
      </dgm:prSet>
      <dgm:spPr/>
    </dgm:pt>
    <dgm:pt modelId="{0BB6EEE8-9CB0-48F0-863A-7E75958A4586}" type="pres">
      <dgm:prSet presAssocID="{11F67778-6967-4944-9A99-F36DE7867101}" presName="space" presStyleCnt="0"/>
      <dgm:spPr/>
    </dgm:pt>
    <dgm:pt modelId="{B8DB8544-C9C6-4F68-89A0-121C3397DF0D}" type="pres">
      <dgm:prSet presAssocID="{D170362B-2A10-4DCB-BCB1-ED02F9658C6C}" presName="composite" presStyleCnt="0"/>
      <dgm:spPr/>
    </dgm:pt>
    <dgm:pt modelId="{A291BF4E-0494-45B2-B1CA-5C0336CB11FC}" type="pres">
      <dgm:prSet presAssocID="{D170362B-2A10-4DCB-BCB1-ED02F9658C6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46DD742-2A91-471E-B17A-4AC636C0227E}" type="pres">
      <dgm:prSet presAssocID="{D170362B-2A10-4DCB-BCB1-ED02F9658C6C}" presName="desTx" presStyleLbl="alignAccFollowNode1" presStyleIdx="1" presStyleCnt="3">
        <dgm:presLayoutVars>
          <dgm:bulletEnabled val="1"/>
        </dgm:presLayoutVars>
      </dgm:prSet>
      <dgm:spPr/>
    </dgm:pt>
    <dgm:pt modelId="{DE32FD0B-3AD5-474F-919E-926EAC6C9337}" type="pres">
      <dgm:prSet presAssocID="{1B631A8D-855F-4CFF-9D6B-D2318E84B3FB}" presName="space" presStyleCnt="0"/>
      <dgm:spPr/>
    </dgm:pt>
    <dgm:pt modelId="{9C73A2A9-662D-4BA4-8B37-447A03CD8DF8}" type="pres">
      <dgm:prSet presAssocID="{269969D3-7EB0-4059-8D73-587D3628B766}" presName="composite" presStyleCnt="0"/>
      <dgm:spPr/>
    </dgm:pt>
    <dgm:pt modelId="{681C0B5C-2768-4359-B12A-EC049C199489}" type="pres">
      <dgm:prSet presAssocID="{269969D3-7EB0-4059-8D73-587D3628B7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3A72C0-639D-4230-9044-2856E34D460F}" type="pres">
      <dgm:prSet presAssocID="{269969D3-7EB0-4059-8D73-587D3628B76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6993C19-0B0B-4B2C-9B7D-419BD13D1EA6}" type="presOf" srcId="{5444B483-0E5C-4755-8755-DD6A292161B7}" destId="{403A72C0-639D-4230-9044-2856E34D460F}" srcOrd="0" destOrd="0" presId="urn:microsoft.com/office/officeart/2005/8/layout/hList1"/>
    <dgm:cxn modelId="{E21D3C20-ADAA-466B-A2FE-E25BE6B593D4}" srcId="{269969D3-7EB0-4059-8D73-587D3628B766}" destId="{5444B483-0E5C-4755-8755-DD6A292161B7}" srcOrd="0" destOrd="0" parTransId="{6761F966-8434-4536-9615-6241D79B6298}" sibTransId="{82DC9639-E31D-4DBD-B6B0-FE92FE191DEB}"/>
    <dgm:cxn modelId="{C2E83721-D48F-4099-A85E-28187149C28D}" type="presOf" srcId="{87976383-99D9-4E62-B51D-8060B2D98BAE}" destId="{CC271F1F-B36B-4ECB-A0E0-7CE8D49DD767}" srcOrd="0" destOrd="0" presId="urn:microsoft.com/office/officeart/2005/8/layout/hList1"/>
    <dgm:cxn modelId="{B78C0C22-78F5-4A7C-8D2D-E90724F45182}" srcId="{8F703DAC-AC2C-4CFA-B40B-7DEC377668C3}" destId="{D170362B-2A10-4DCB-BCB1-ED02F9658C6C}" srcOrd="1" destOrd="0" parTransId="{E2F49574-86DA-4C2F-9014-29191C788B7A}" sibTransId="{1B631A8D-855F-4CFF-9D6B-D2318E84B3FB}"/>
    <dgm:cxn modelId="{950E772B-BA1E-4FA9-9755-4F935C7AF402}" type="presOf" srcId="{759A2D88-C1A1-48FF-9EF4-DF7D4ED6E172}" destId="{546DD742-2A91-471E-B17A-4AC636C0227E}" srcOrd="0" destOrd="1" presId="urn:microsoft.com/office/officeart/2005/8/layout/hList1"/>
    <dgm:cxn modelId="{4F5DA642-7797-4E2E-AA5E-0C3E5CB5C9D6}" srcId="{FFC76F1F-B836-4095-B344-8C73A8FF6DF9}" destId="{87976383-99D9-4E62-B51D-8060B2D98BAE}" srcOrd="0" destOrd="0" parTransId="{E1286782-83E3-4F2B-BB02-059BF2A6DA95}" sibTransId="{5D582EDD-2435-4E8C-806B-9DE2AE05F2A2}"/>
    <dgm:cxn modelId="{74CBC248-6429-466D-9F3C-EBADE51450B1}" srcId="{FFC76F1F-B836-4095-B344-8C73A8FF6DF9}" destId="{32EB1DCF-2174-4FA8-9C67-172B7EE14CF7}" srcOrd="1" destOrd="0" parTransId="{0DA071D0-187E-4960-BFD5-637402350EDE}" sibTransId="{B619359D-2487-487B-B1FE-6C09FAABDBD1}"/>
    <dgm:cxn modelId="{6477FE48-76DB-4E48-A603-78252EF13D71}" srcId="{8F703DAC-AC2C-4CFA-B40B-7DEC377668C3}" destId="{269969D3-7EB0-4059-8D73-587D3628B766}" srcOrd="2" destOrd="0" parTransId="{8D426E1C-A4FC-4084-9ADB-7482F103171F}" sibTransId="{7E61E8D7-8989-452F-A9D4-258C4B81641D}"/>
    <dgm:cxn modelId="{0EB8E072-1BF4-483A-96F0-EFC196C7AE79}" type="presOf" srcId="{269969D3-7EB0-4059-8D73-587D3628B766}" destId="{681C0B5C-2768-4359-B12A-EC049C199489}" srcOrd="0" destOrd="0" presId="urn:microsoft.com/office/officeart/2005/8/layout/hList1"/>
    <dgm:cxn modelId="{15B3719F-7DE9-49EC-B337-0E280F83DDC3}" srcId="{D170362B-2A10-4DCB-BCB1-ED02F9658C6C}" destId="{759A2D88-C1A1-48FF-9EF4-DF7D4ED6E172}" srcOrd="1" destOrd="0" parTransId="{1C45348D-4BBA-4B18-9B85-8ECCF4958A19}" sibTransId="{FB1FD973-DFED-401E-AE58-2B31E3690D53}"/>
    <dgm:cxn modelId="{638347B9-672D-4BAA-BFDB-8B71674506CD}" srcId="{8F703DAC-AC2C-4CFA-B40B-7DEC377668C3}" destId="{FFC76F1F-B836-4095-B344-8C73A8FF6DF9}" srcOrd="0" destOrd="0" parTransId="{B535255A-D7A1-493C-A9BF-871B3B6B9E1E}" sibTransId="{11F67778-6967-4944-9A99-F36DE7867101}"/>
    <dgm:cxn modelId="{A725FDC8-6614-4D18-922F-0C99E1E7FFC9}" type="presOf" srcId="{8F703DAC-AC2C-4CFA-B40B-7DEC377668C3}" destId="{A1DEF132-375C-449A-88CE-E5F06775DD49}" srcOrd="0" destOrd="0" presId="urn:microsoft.com/office/officeart/2005/8/layout/hList1"/>
    <dgm:cxn modelId="{A352B2CC-4AE3-4AC8-8E5A-202F97E2166A}" type="presOf" srcId="{FFC76F1F-B836-4095-B344-8C73A8FF6DF9}" destId="{E4FD1229-1C5A-48D8-9C42-0D053ACD6CB4}" srcOrd="0" destOrd="0" presId="urn:microsoft.com/office/officeart/2005/8/layout/hList1"/>
    <dgm:cxn modelId="{F83A84CD-DF21-48D4-8B20-E08DF39EF802}" srcId="{D170362B-2A10-4DCB-BCB1-ED02F9658C6C}" destId="{1BD0B9CF-59E5-41BC-B683-43D6308CE0C4}" srcOrd="0" destOrd="0" parTransId="{BBBB1B71-DD4B-49E5-AC4B-44F01F384AF1}" sibTransId="{0DDEB4E3-65ED-4C25-8B93-D2AD6DA71B54}"/>
    <dgm:cxn modelId="{2A6689DF-DC74-4088-9F08-B1E3C81B6426}" type="presOf" srcId="{32EB1DCF-2174-4FA8-9C67-172B7EE14CF7}" destId="{CC271F1F-B36B-4ECB-A0E0-7CE8D49DD767}" srcOrd="0" destOrd="1" presId="urn:microsoft.com/office/officeart/2005/8/layout/hList1"/>
    <dgm:cxn modelId="{83E3CAEC-FEDD-41EB-B9DE-FA86B7DA9D20}" type="presOf" srcId="{1BD0B9CF-59E5-41BC-B683-43D6308CE0C4}" destId="{546DD742-2A91-471E-B17A-4AC636C0227E}" srcOrd="0" destOrd="0" presId="urn:microsoft.com/office/officeart/2005/8/layout/hList1"/>
    <dgm:cxn modelId="{A7DCAFF9-F785-4F17-A8B3-1E4F626824B9}" type="presOf" srcId="{D170362B-2A10-4DCB-BCB1-ED02F9658C6C}" destId="{A291BF4E-0494-45B2-B1CA-5C0336CB11FC}" srcOrd="0" destOrd="0" presId="urn:microsoft.com/office/officeart/2005/8/layout/hList1"/>
    <dgm:cxn modelId="{14660361-4573-4823-AC0C-C0FC32CB88F4}" type="presParOf" srcId="{A1DEF132-375C-449A-88CE-E5F06775DD49}" destId="{9275AC0F-8304-4E76-907E-111B26091438}" srcOrd="0" destOrd="0" presId="urn:microsoft.com/office/officeart/2005/8/layout/hList1"/>
    <dgm:cxn modelId="{29BFE11F-CA6E-462E-B336-45C989B9E8F6}" type="presParOf" srcId="{9275AC0F-8304-4E76-907E-111B26091438}" destId="{E4FD1229-1C5A-48D8-9C42-0D053ACD6CB4}" srcOrd="0" destOrd="0" presId="urn:microsoft.com/office/officeart/2005/8/layout/hList1"/>
    <dgm:cxn modelId="{6F910848-262E-4749-8F21-B3EBE616A434}" type="presParOf" srcId="{9275AC0F-8304-4E76-907E-111B26091438}" destId="{CC271F1F-B36B-4ECB-A0E0-7CE8D49DD767}" srcOrd="1" destOrd="0" presId="urn:microsoft.com/office/officeart/2005/8/layout/hList1"/>
    <dgm:cxn modelId="{11D3DD09-9EC1-45D6-B9BC-8F57BD0B154B}" type="presParOf" srcId="{A1DEF132-375C-449A-88CE-E5F06775DD49}" destId="{0BB6EEE8-9CB0-48F0-863A-7E75958A4586}" srcOrd="1" destOrd="0" presId="urn:microsoft.com/office/officeart/2005/8/layout/hList1"/>
    <dgm:cxn modelId="{8BA18188-FE10-4D4D-9452-724AF486096F}" type="presParOf" srcId="{A1DEF132-375C-449A-88CE-E5F06775DD49}" destId="{B8DB8544-C9C6-4F68-89A0-121C3397DF0D}" srcOrd="2" destOrd="0" presId="urn:microsoft.com/office/officeart/2005/8/layout/hList1"/>
    <dgm:cxn modelId="{E916DCBA-6AD3-482F-9F13-A16917C93718}" type="presParOf" srcId="{B8DB8544-C9C6-4F68-89A0-121C3397DF0D}" destId="{A291BF4E-0494-45B2-B1CA-5C0336CB11FC}" srcOrd="0" destOrd="0" presId="urn:microsoft.com/office/officeart/2005/8/layout/hList1"/>
    <dgm:cxn modelId="{248B69B5-CD61-4445-A6EB-341BC2E436E1}" type="presParOf" srcId="{B8DB8544-C9C6-4F68-89A0-121C3397DF0D}" destId="{546DD742-2A91-471E-B17A-4AC636C0227E}" srcOrd="1" destOrd="0" presId="urn:microsoft.com/office/officeart/2005/8/layout/hList1"/>
    <dgm:cxn modelId="{31A59A98-73FB-432F-AAD3-EEBC12873284}" type="presParOf" srcId="{A1DEF132-375C-449A-88CE-E5F06775DD49}" destId="{DE32FD0B-3AD5-474F-919E-926EAC6C9337}" srcOrd="3" destOrd="0" presId="urn:microsoft.com/office/officeart/2005/8/layout/hList1"/>
    <dgm:cxn modelId="{11E10125-58E9-4DDF-8756-F20AE154149B}" type="presParOf" srcId="{A1DEF132-375C-449A-88CE-E5F06775DD49}" destId="{9C73A2A9-662D-4BA4-8B37-447A03CD8DF8}" srcOrd="4" destOrd="0" presId="urn:microsoft.com/office/officeart/2005/8/layout/hList1"/>
    <dgm:cxn modelId="{29A6FEFE-C667-4C89-84FC-36C8132443A5}" type="presParOf" srcId="{9C73A2A9-662D-4BA4-8B37-447A03CD8DF8}" destId="{681C0B5C-2768-4359-B12A-EC049C199489}" srcOrd="0" destOrd="0" presId="urn:microsoft.com/office/officeart/2005/8/layout/hList1"/>
    <dgm:cxn modelId="{278B40EE-A055-404D-825E-83DCA3E685B0}" type="presParOf" srcId="{9C73A2A9-662D-4BA4-8B37-447A03CD8DF8}" destId="{403A72C0-639D-4230-9044-2856E34D46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D1229-1C5A-48D8-9C42-0D053ACD6CB4}">
      <dsp:nvSpPr>
        <dsp:cNvPr id="0" name=""/>
        <dsp:cNvSpPr/>
      </dsp:nvSpPr>
      <dsp:spPr>
        <a:xfrm>
          <a:off x="3422" y="114534"/>
          <a:ext cx="3336986" cy="921600"/>
        </a:xfrm>
        <a:prstGeom prst="rect">
          <a:avLst/>
        </a:prstGeom>
        <a:solidFill>
          <a:srgbClr val="636363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9.1</a:t>
          </a:r>
        </a:p>
      </dsp:txBody>
      <dsp:txXfrm>
        <a:off x="3422" y="114534"/>
        <a:ext cx="3336986" cy="921600"/>
      </dsp:txXfrm>
    </dsp:sp>
    <dsp:sp modelId="{CC271F1F-B36B-4ECB-A0E0-7CE8D49DD767}">
      <dsp:nvSpPr>
        <dsp:cNvPr id="0" name=""/>
        <dsp:cNvSpPr/>
      </dsp:nvSpPr>
      <dsp:spPr>
        <a:xfrm>
          <a:off x="3422" y="1036134"/>
          <a:ext cx="3336986" cy="3200670"/>
        </a:xfrm>
        <a:prstGeom prst="rect">
          <a:avLst/>
        </a:prstGeom>
        <a:solidFill>
          <a:srgbClr val="636363">
            <a:alpha val="25098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Ping-Pong Programm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Ping-Exchange Programm</a:t>
          </a:r>
        </a:p>
      </dsp:txBody>
      <dsp:txXfrm>
        <a:off x="3422" y="1036134"/>
        <a:ext cx="3336986" cy="3200670"/>
      </dsp:txXfrm>
    </dsp:sp>
    <dsp:sp modelId="{A291BF4E-0494-45B2-B1CA-5C0336CB11FC}">
      <dsp:nvSpPr>
        <dsp:cNvPr id="0" name=""/>
        <dsp:cNvSpPr/>
      </dsp:nvSpPr>
      <dsp:spPr>
        <a:xfrm>
          <a:off x="3807587" y="114534"/>
          <a:ext cx="3336986" cy="921600"/>
        </a:xfrm>
        <a:prstGeom prst="rect">
          <a:avLst/>
        </a:prstGeom>
        <a:solidFill>
          <a:srgbClr val="636363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9.2</a:t>
          </a:r>
        </a:p>
      </dsp:txBody>
      <dsp:txXfrm>
        <a:off x="3807587" y="114534"/>
        <a:ext cx="3336986" cy="921600"/>
      </dsp:txXfrm>
    </dsp:sp>
    <dsp:sp modelId="{546DD742-2A91-471E-B17A-4AC636C0227E}">
      <dsp:nvSpPr>
        <dsp:cNvPr id="0" name=""/>
        <dsp:cNvSpPr/>
      </dsp:nvSpPr>
      <dsp:spPr>
        <a:xfrm>
          <a:off x="3807587" y="1036134"/>
          <a:ext cx="3336986" cy="3200670"/>
        </a:xfrm>
        <a:prstGeom prst="rect">
          <a:avLst/>
        </a:prstGeom>
        <a:solidFill>
          <a:srgbClr val="636363">
            <a:alpha val="25098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Evaluation der Algorithmen für Intra- und </a:t>
          </a:r>
          <a:r>
            <a:rPr lang="de-DE" sz="3200" kern="1200" dirty="0" err="1"/>
            <a:t>Internode</a:t>
          </a:r>
          <a:r>
            <a:rPr lang="de-DE" sz="3200" kern="1200" dirty="0"/>
            <a:t>-Kommunikation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 err="1"/>
            <a:t>Internode</a:t>
          </a:r>
          <a:endParaRPr lang="de-DE" sz="3200" kern="1200" dirty="0"/>
        </a:p>
      </dsp:txBody>
      <dsp:txXfrm>
        <a:off x="3807587" y="1036134"/>
        <a:ext cx="3336986" cy="3200670"/>
      </dsp:txXfrm>
    </dsp:sp>
    <dsp:sp modelId="{681C0B5C-2768-4359-B12A-EC049C199489}">
      <dsp:nvSpPr>
        <dsp:cNvPr id="0" name=""/>
        <dsp:cNvSpPr/>
      </dsp:nvSpPr>
      <dsp:spPr>
        <a:xfrm>
          <a:off x="7611752" y="114534"/>
          <a:ext cx="3336986" cy="921600"/>
        </a:xfrm>
        <a:prstGeom prst="rect">
          <a:avLst/>
        </a:prstGeom>
        <a:solidFill>
          <a:srgbClr val="636363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9.3</a:t>
          </a:r>
        </a:p>
      </dsp:txBody>
      <dsp:txXfrm>
        <a:off x="7611752" y="114534"/>
        <a:ext cx="3336986" cy="921600"/>
      </dsp:txXfrm>
    </dsp:sp>
    <dsp:sp modelId="{403A72C0-639D-4230-9044-2856E34D460F}">
      <dsp:nvSpPr>
        <dsp:cNvPr id="0" name=""/>
        <dsp:cNvSpPr/>
      </dsp:nvSpPr>
      <dsp:spPr>
        <a:xfrm>
          <a:off x="7611752" y="1036134"/>
          <a:ext cx="3336986" cy="3200670"/>
        </a:xfrm>
        <a:prstGeom prst="rect">
          <a:avLst/>
        </a:prstGeom>
        <a:solidFill>
          <a:srgbClr val="636363">
            <a:alpha val="25098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Hardware-Affinität</a:t>
          </a:r>
        </a:p>
      </dsp:txBody>
      <dsp:txXfrm>
        <a:off x="7611752" y="1036134"/>
        <a:ext cx="3336986" cy="3200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ECBF-6A3B-4D4A-AF13-F27E27476075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91257-645A-4E73-88A9-56FCE0492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2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293872-1413-45F6-A8B7-45E5D8800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F73F7AE-FD06-44D3-86B5-AAB92175E8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440" y="5312541"/>
            <a:ext cx="4101316" cy="9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C3827-0472-449B-9B3F-0D5CD521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1002A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6BF11-8EBD-4E01-9D65-A94D0DFF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500" y="1825625"/>
            <a:ext cx="5181600" cy="4351338"/>
          </a:xfrm>
        </p:spPr>
        <p:txBody>
          <a:bodyPr/>
          <a:lstStyle>
            <a:lvl1pPr marL="457200" indent="-4572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A1F09-1559-4E37-93FC-2DE73747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0" y="1825625"/>
            <a:ext cx="5181600" cy="4351338"/>
          </a:xfrm>
        </p:spPr>
        <p:txBody>
          <a:bodyPr/>
          <a:lstStyle>
            <a:lvl1pPr marL="2286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64D91A-61AA-4CF2-B280-BBA64C6B2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462E5842-CD6A-4432-9604-D4C9684A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A1A5571-AABB-42EC-A030-BC454E3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65A81B3C-260C-450F-B73B-C5D6783E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8019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B51A51-F05A-4202-B30C-21C2084249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E7DBA-3DC6-47B1-BFA8-B1454371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365125"/>
            <a:ext cx="11004550" cy="1325563"/>
          </a:xfrm>
        </p:spPr>
        <p:txBody>
          <a:bodyPr anchor="t" anchorCtr="0">
            <a:normAutofit/>
          </a:bodyPr>
          <a:lstStyle>
            <a:lvl1pPr>
              <a:defRPr sz="4000" cap="all" baseline="0">
                <a:solidFill>
                  <a:srgbClr val="C1002A"/>
                </a:solidFill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2E3DDD-FB40-4971-A25B-81B51850E2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2B32DE5-793D-4F4F-B315-00670EA5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C5B6153-BEE8-47E3-97C7-0394CF07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677DF803-AA9A-4908-BA96-E9AF4F96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1508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EB67614-E770-45D4-84C8-887FA2166A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9CA4-D486-43FD-8C93-788B504D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457200"/>
            <a:ext cx="11017250" cy="1117600"/>
          </a:xfrm>
        </p:spPr>
        <p:txBody>
          <a:bodyPr anchor="t" anchorCtr="0"/>
          <a:lstStyle>
            <a:lvl1pPr>
              <a:defRPr sz="3200" cap="all" baseline="0">
                <a:solidFill>
                  <a:srgbClr val="C1002A"/>
                </a:solidFill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5E20F-A383-4249-B3C7-0CA6BCEC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839912"/>
            <a:ext cx="6172200" cy="3811588"/>
          </a:xfrm>
        </p:spPr>
        <p:txBody>
          <a:bodyPr/>
          <a:lstStyle>
            <a:lvl1pPr marL="228600" indent="-228600">
              <a:buClr>
                <a:srgbClr val="C1002A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rgbClr val="C1002A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C1002A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C1002A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C1002A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973379-8140-48BE-B1E1-DABA2718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138" y="18478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23161F-F2CB-4004-9FEF-2D1D6302BA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E37C01D-5F37-4947-AB96-E741DC2B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9157ED4-E1DD-40C9-B5AA-765B6B2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1B277A7-0D9E-41D0-A580-D301AE0B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1508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5EA022C-C442-4CA1-9262-88880F533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3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7BAC86-9A91-4A67-AC22-3F6C89152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9450" y="1284086"/>
            <a:ext cx="7270750" cy="4576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0E2106-A88B-4AC7-ADC8-2A0CE0E03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0246891-9E5B-41FB-B75D-E90F5EDE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6222998-42A6-4B2F-92DF-295989CD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8F7923B-6378-4B6C-915D-2BADC50D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06768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7B6E691-02E7-405E-8515-580254D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457200"/>
            <a:ext cx="11017250" cy="672965"/>
          </a:xfrm>
        </p:spPr>
        <p:txBody>
          <a:bodyPr anchor="t" anchorCtr="0"/>
          <a:lstStyle>
            <a:lvl1pPr>
              <a:defRPr sz="3200" b="1" cap="all" baseline="0">
                <a:solidFill>
                  <a:srgbClr val="C1002A"/>
                </a:solidFill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64FC99B4-E263-44EC-B948-FCCA78CD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138" y="18478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1E5D1F2-CA21-4231-B39F-B8B748D9C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15FB-61F6-45CC-86E2-DE336FC3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480800" cy="1209675"/>
          </a:xfrm>
        </p:spPr>
        <p:txBody>
          <a:bodyPr anchor="t" anchorCtr="0">
            <a:normAutofit/>
          </a:bodyPr>
          <a:lstStyle>
            <a:lvl1pPr>
              <a:defRPr sz="4000" cap="all" baseline="0">
                <a:solidFill>
                  <a:srgbClr val="C1002A"/>
                </a:solidFill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A421E4-BBD3-4A30-BB5A-2C6C350D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2900" y="1825625"/>
            <a:ext cx="11480800" cy="43513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D5A625-494A-4201-84CD-F4BCAA7C41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2AA9627-69E6-48E3-8A3A-86B1C0D9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D236BD9-B7FA-47AF-82E6-95E074A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45F2E55-22D7-48D7-84D7-CC982C4D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68183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9742DF-0B45-482E-A2EB-418D480B2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0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C4F92-0E0B-4DD2-B5F5-9618F0A3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077450" y="365125"/>
            <a:ext cx="1708150" cy="5811838"/>
          </a:xfrm>
        </p:spPr>
        <p:txBody>
          <a:bodyPr vert="eaVert" anchor="t" anchorCtr="0">
            <a:normAutofit/>
          </a:bodyPr>
          <a:lstStyle>
            <a:lvl1pPr>
              <a:defRPr sz="3600" b="1" cap="all" baseline="0">
                <a:solidFill>
                  <a:srgbClr val="C1002A"/>
                </a:solidFill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91673D-3163-4F50-B545-234985F6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7122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CC5489-8876-4AA1-9A12-6466D3606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BEC74B9-4CB9-4B57-8AA5-40DAB506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8FA1273-E431-4CCF-AB7C-C7F0B31C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FFE9BF1-D57F-42D9-A3FD-16AA4044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06768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C5F6A-D65E-4BF7-A4A6-5FBB4299C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headline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CF33D3-17B6-4F01-B05E-E0F78FA3B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DCB46-AAB7-49E3-AD39-4F3CE35D7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24" y="532191"/>
            <a:ext cx="10169676" cy="943428"/>
          </a:xfrm>
        </p:spPr>
        <p:txBody>
          <a:bodyPr anchor="t" anchorCtr="0">
            <a:normAutofit/>
          </a:bodyPr>
          <a:lstStyle>
            <a:lvl1pPr algn="l">
              <a:defRPr sz="4000" b="1" cap="all" baseline="0">
                <a:solidFill>
                  <a:srgbClr val="C1002A"/>
                </a:solidFill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6F576-B26E-4C30-BE4E-55D686A9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24" y="1935238"/>
            <a:ext cx="10169676" cy="3322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173FC-3DB3-4512-879E-50E16E74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B0287-2B5B-4909-BB4A-09A72C5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4A0B4-78BE-4ECB-9462-BF376E36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8019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E41F38-1E29-4DAE-A5C5-0871B10D5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line dü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3A763C94-64CE-44A4-B5A9-0FAD272C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24" y="532191"/>
            <a:ext cx="10169676" cy="943428"/>
          </a:xfrm>
        </p:spPr>
        <p:txBody>
          <a:bodyPr anchor="t" anchorCtr="0">
            <a:normAutofit/>
          </a:bodyPr>
          <a:lstStyle>
            <a:lvl1pPr algn="l">
              <a:defRPr sz="4000" cap="all" baseline="0">
                <a:solidFill>
                  <a:srgbClr val="C1002A"/>
                </a:solidFill>
                <a:latin typeface="Noto Sans "/>
                <a:ea typeface="Noto Sans regular" panose="020B0502040504020204" pitchFamily="34"/>
                <a:cs typeface="Noto Sans regular" panose="020B05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DB2B1E3-9479-4706-87E4-11BB959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24" y="1935238"/>
            <a:ext cx="10169676" cy="3322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AB1A1C-86F0-475A-B5AE-FF33E3920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04832B5-5421-435C-9A5C-D594D5C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Noto Sans "/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379078-059A-4359-B1F4-C1BAD1F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Noto Sans "/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D60F506-1BA5-41CA-9268-CD15EBA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8019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Noto Sans "/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13C9A69-71BC-4300-A2B0-52BDE5985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1AB38DC-9002-42A5-9B95-F59D00F9A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A85363-6E39-4FC8-9813-4068670D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62" y="517676"/>
            <a:ext cx="10952238" cy="1173012"/>
          </a:xfrm>
        </p:spPr>
        <p:txBody>
          <a:bodyPr anchor="t" anchorCtr="0">
            <a:normAutofit/>
          </a:bodyPr>
          <a:lstStyle>
            <a:lvl1pPr>
              <a:defRPr sz="4000" b="1" cap="all" baseline="0">
                <a:latin typeface="Noto Sans "/>
                <a:ea typeface="Noto Sans Bold" panose="020B0802040504020204" pitchFamily="34"/>
                <a:cs typeface="Noto Sans Bold" panose="020B08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E976-B56D-411B-86B1-062F5DB7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825625"/>
            <a:ext cx="10952238" cy="4351338"/>
          </a:xfrm>
        </p:spPr>
        <p:txBody>
          <a:bodyPr/>
          <a:lstStyle>
            <a:lvl1pPr marL="2286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C1002A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C05F9F3-5B3D-4D27-AC50-42733E0D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47B6971-B79F-45E3-8A0E-B2B705F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D70019B9-A306-4CAF-A588-B9EFBB79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65168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66B1150-5161-4957-8DA5-89FE4D0EC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- Quadrat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innen, Gebäude, sitzend, Tisch enthält.&#10;&#10;Automatisch generierte Beschreibung">
            <a:extLst>
              <a:ext uri="{FF2B5EF4-FFF2-40B4-BE49-F238E27FC236}">
                <a16:creationId xmlns:a16="http://schemas.microsoft.com/office/drawing/2014/main" id="{AE33E8E4-29A4-4CB6-869E-89ADF8B58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2024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AB1A1C-86F0-475A-B5AE-FF33E39209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04832B5-5421-435C-9A5C-D594D5C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379078-059A-4359-B1F4-C1BAD1F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2" name="Grafik 11" descr="Ein Bild, das Becher, Zeichnung enthält.&#10;&#10;Automatisch generierte Beschreibung">
            <a:extLst>
              <a:ext uri="{FF2B5EF4-FFF2-40B4-BE49-F238E27FC236}">
                <a16:creationId xmlns:a16="http://schemas.microsoft.com/office/drawing/2014/main" id="{99341B22-AB51-4815-AA58-08979130310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11" y="6325965"/>
            <a:ext cx="554898" cy="425892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D60F506-1BA5-41CA-9268-CD15EBA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65168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9283CC-5882-49AB-AFAF-0F30BC80FBD7}"/>
              </a:ext>
            </a:extLst>
          </p:cNvPr>
          <p:cNvSpPr>
            <a:spLocks noChangeAspect="1"/>
          </p:cNvSpPr>
          <p:nvPr userDrawn="1"/>
        </p:nvSpPr>
        <p:spPr>
          <a:xfrm>
            <a:off x="6540516" y="655572"/>
            <a:ext cx="5153160" cy="5153160"/>
          </a:xfrm>
          <a:prstGeom prst="rect">
            <a:avLst/>
          </a:prstGeom>
          <a:solidFill>
            <a:srgbClr val="C10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99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A763C94-64CE-44A4-B5A9-0FAD272C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844" y="990610"/>
            <a:ext cx="5016516" cy="2001459"/>
          </a:xfrm>
        </p:spPr>
        <p:txBody>
          <a:bodyPr anchor="t" anchorCtr="0">
            <a:normAutofit/>
          </a:bodyPr>
          <a:lstStyle>
            <a:lvl1pPr algn="l">
              <a:defRPr sz="3200" cap="all" baseline="0">
                <a:solidFill>
                  <a:schemeClr val="bg1"/>
                </a:solidFill>
                <a:latin typeface="Noto Sans "/>
                <a:ea typeface="Noto Sans regular" panose="020B0502040504020204" pitchFamily="34"/>
                <a:cs typeface="Noto Sans regular" panose="020B05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DB2B1E3-9479-4706-87E4-11BB959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4844" y="4254500"/>
            <a:ext cx="4739067" cy="12827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3D9D07B-AAED-4FF5-825D-2EC42395D5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quadrat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E33E8E4-29A4-4CB6-869E-89ADF8B58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2024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AB1A1C-86F0-475A-B5AE-FF33E39209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04832B5-5421-435C-9A5C-D594D5C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379078-059A-4359-B1F4-C1BAD1F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D60F506-1BA5-41CA-9268-CD15EBA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65168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A763C94-64CE-44A4-B5A9-0FAD272C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094" y="495311"/>
            <a:ext cx="5424606" cy="1195310"/>
          </a:xfrm>
        </p:spPr>
        <p:txBody>
          <a:bodyPr anchor="t" anchorCtr="0">
            <a:normAutofit/>
          </a:bodyPr>
          <a:lstStyle>
            <a:lvl1pPr algn="l">
              <a:defRPr sz="3200" cap="all" baseline="0">
                <a:solidFill>
                  <a:srgbClr val="C1002A"/>
                </a:solidFill>
                <a:latin typeface="Noto Sans "/>
                <a:ea typeface="Noto Sans regular" panose="020B0502040504020204" pitchFamily="34"/>
                <a:cs typeface="Noto Sans regular" panose="020B05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DB2B1E3-9479-4706-87E4-11BB959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94" y="1955800"/>
            <a:ext cx="5532556" cy="398145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63636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EC63B85-136A-4E0A-BFA3-7597DA58D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quadratisch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E33E8E4-29A4-4CB6-869E-89ADF8B58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2024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AB1A1C-86F0-475A-B5AE-FF33E39209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04832B5-5421-435C-9A5C-D594D5C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379078-059A-4359-B1F4-C1BAD1F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D60F506-1BA5-41CA-9268-CD15EBA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65168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A763C94-64CE-44A4-B5A9-0FAD272C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094" y="495311"/>
            <a:ext cx="5424606" cy="1195310"/>
          </a:xfrm>
        </p:spPr>
        <p:txBody>
          <a:bodyPr anchor="t" anchorCtr="0">
            <a:normAutofit/>
          </a:bodyPr>
          <a:lstStyle>
            <a:lvl1pPr algn="l">
              <a:defRPr sz="3200" cap="all" baseline="0">
                <a:solidFill>
                  <a:srgbClr val="C1002A"/>
                </a:solidFill>
                <a:latin typeface="Noto Sans "/>
                <a:ea typeface="Noto Sans regular" panose="020B0502040504020204" pitchFamily="34"/>
                <a:cs typeface="Noto Sans regular" panose="020B05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DB2B1E3-9479-4706-87E4-11BB959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94" y="1955800"/>
            <a:ext cx="5532556" cy="3981450"/>
          </a:xfrm>
        </p:spPr>
        <p:txBody>
          <a:bodyPr/>
          <a:lstStyle>
            <a:lvl1pPr marL="342900" indent="-342900" algn="l">
              <a:buClr>
                <a:srgbClr val="C1002A"/>
              </a:buClr>
              <a:buFont typeface="Wingdings" panose="05000000000000000000" pitchFamily="2" charset="2"/>
              <a:buChar char="§"/>
              <a:defRPr sz="2400">
                <a:solidFill>
                  <a:srgbClr val="63636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  <a:p>
            <a:r>
              <a:rPr lang="de-DE" dirty="0" err="1"/>
              <a:t>Ööö</a:t>
            </a:r>
            <a:endParaRPr lang="de-DE" dirty="0"/>
          </a:p>
          <a:p>
            <a:r>
              <a:rPr lang="de-DE" dirty="0" err="1"/>
              <a:t>Ooo</a:t>
            </a:r>
            <a:endParaRPr lang="de-DE" dirty="0"/>
          </a:p>
          <a:p>
            <a:r>
              <a:rPr lang="de-DE" dirty="0" err="1"/>
              <a:t>Ppp</a:t>
            </a:r>
            <a:endParaRPr lang="de-DE" dirty="0"/>
          </a:p>
          <a:p>
            <a:r>
              <a:rPr lang="de-DE" dirty="0"/>
              <a:t>ggg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2CBA656-BB91-4A83-B051-088FBF731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mm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B308BF-64A2-4F97-9DDF-DA91D1D941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3" y="4966766"/>
            <a:ext cx="12192000" cy="85482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33E8E4-29A4-4CB6-869E-89ADF8B584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4547" y="441732"/>
            <a:ext cx="6096000" cy="8838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AB1A1C-86F0-475A-B5AE-FF33E39209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04832B5-5421-435C-9A5C-D594D5C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379078-059A-4359-B1F4-C1BAD1F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D60F506-1BA5-41CA-9268-CD15EBA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690142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A763C94-64CE-44A4-B5A9-0FAD272C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971065"/>
            <a:ext cx="4718051" cy="2912084"/>
          </a:xfrm>
        </p:spPr>
        <p:txBody>
          <a:bodyPr anchor="t" anchorCtr="0">
            <a:normAutofit/>
          </a:bodyPr>
          <a:lstStyle>
            <a:lvl1pPr algn="l">
              <a:defRPr sz="3200" cap="all" baseline="0">
                <a:solidFill>
                  <a:srgbClr val="C1002A"/>
                </a:solidFill>
                <a:latin typeface="Noto Sans "/>
                <a:ea typeface="Noto Sans regular" panose="020B0502040504020204" pitchFamily="34"/>
                <a:cs typeface="Noto Sans regular" panose="020B05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DB2B1E3-9479-4706-87E4-11BB959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8294" y="1971065"/>
            <a:ext cx="5532556" cy="3140685"/>
          </a:xfrm>
        </p:spPr>
        <p:txBody>
          <a:bodyPr/>
          <a:lstStyle>
            <a:lvl1pPr marL="342900" indent="-342900" algn="l">
              <a:buClr>
                <a:srgbClr val="C1002A"/>
              </a:buClr>
              <a:buFont typeface="Wingdings" panose="05000000000000000000" pitchFamily="2" charset="2"/>
              <a:buChar char="§"/>
              <a:defRPr sz="2400">
                <a:solidFill>
                  <a:srgbClr val="63636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  <a:p>
            <a:r>
              <a:rPr lang="de-DE" dirty="0" err="1"/>
              <a:t>Ööö</a:t>
            </a:r>
            <a:endParaRPr lang="de-DE" dirty="0"/>
          </a:p>
          <a:p>
            <a:r>
              <a:rPr lang="de-DE" dirty="0" err="1"/>
              <a:t>Ooo</a:t>
            </a:r>
            <a:endParaRPr lang="de-DE" dirty="0"/>
          </a:p>
          <a:p>
            <a:r>
              <a:rPr lang="de-DE" dirty="0" err="1"/>
              <a:t>Ppp</a:t>
            </a:r>
            <a:endParaRPr lang="de-DE" dirty="0"/>
          </a:p>
          <a:p>
            <a:r>
              <a:rPr lang="de-DE" dirty="0"/>
              <a:t>ggg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EC2314-0C3F-4360-AA0C-233650FC9F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mm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B308BF-64A2-4F97-9DDF-DA91D1D941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3" y="4966766"/>
            <a:ext cx="12192000" cy="85482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33E8E4-29A4-4CB6-869E-89ADF8B584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4547" y="441732"/>
            <a:ext cx="6096000" cy="8838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AB1A1C-86F0-475A-B5AE-FF33E39209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04832B5-5421-435C-9A5C-D594D5C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379078-059A-4359-B1F4-C1BAD1F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D60F506-1BA5-41CA-9268-CD15EBA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3" y="6356350"/>
            <a:ext cx="780196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A763C94-64CE-44A4-B5A9-0FAD272C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971065"/>
            <a:ext cx="4718051" cy="2912084"/>
          </a:xfr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3200" cap="all" baseline="0">
                <a:solidFill>
                  <a:srgbClr val="636363"/>
                </a:solidFill>
                <a:latin typeface="Noto Sans "/>
                <a:ea typeface="Noto Sans regular" panose="020B0502040504020204" pitchFamily="34"/>
                <a:cs typeface="Noto Sans regular" panose="020B0502040504020204" pitchFamily="34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DB2B1E3-9479-4706-87E4-11BB959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8294" y="1971065"/>
            <a:ext cx="5532556" cy="3140685"/>
          </a:xfrm>
        </p:spPr>
        <p:txBody>
          <a:bodyPr/>
          <a:lstStyle>
            <a:lvl1pPr marL="0" indent="0" algn="l">
              <a:buClr>
                <a:srgbClr val="C1002A"/>
              </a:buClr>
              <a:buFont typeface="Wingdings" panose="05000000000000000000" pitchFamily="2" charset="2"/>
              <a:buNone/>
              <a:defRPr sz="2400">
                <a:solidFill>
                  <a:srgbClr val="63636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DBB178-0375-472C-9DAC-0EFCCF765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0A2629-F338-4501-9473-0E99B1D1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D1963-0B4B-40C0-8290-FF439944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DBA5ED-2511-4068-B60A-69DBED234F3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2429"/>
            <a:ext cx="12192000" cy="672965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63E14F9-F0BC-4E47-AC3B-0EB4106D9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Noto Sans "/>
              </a:defRPr>
            </a:lvl1pPr>
          </a:lstStyle>
          <a:p>
            <a:fld id="{6A952E98-4B8E-41F6-9404-57829F43FF54}" type="datetimeFigureOut">
              <a:rPr lang="de-DE" smtClean="0"/>
              <a:pPr/>
              <a:t>10.09.2024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1260EEA-C42D-47AB-A95D-C7EB3E7ED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7591" y="6356350"/>
            <a:ext cx="610623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Noto Sans "/>
              </a:defRPr>
            </a:lvl1pPr>
          </a:lstStyle>
          <a:p>
            <a:r>
              <a:rPr lang="de-DE" dirty="0"/>
              <a:t>Fußzeile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7C03EC7E-A973-45B9-8C45-CD16D7E9E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03" y="6356350"/>
            <a:ext cx="78019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Noto Sans "/>
              </a:defRPr>
            </a:lvl1pPr>
          </a:lstStyle>
          <a:p>
            <a:fld id="{07240774-CFD2-4AB8-B231-46D42DA9185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4429CA4-D526-472D-93B4-47445B12F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128" y="6307363"/>
            <a:ext cx="464608" cy="4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1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36363"/>
          </a:solidFill>
          <a:latin typeface="Noto Sans "/>
          <a:ea typeface="Noto Sans regular" panose="020B0502040504020204" pitchFamily="34"/>
          <a:cs typeface="Noto Sans regular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36363"/>
          </a:solidFill>
          <a:latin typeface="Noto Sans "/>
          <a:ea typeface="Noto Sans regular" panose="020B0502040504020204" pitchFamily="34"/>
          <a:cs typeface="Noto Sans regular" panose="020B0502040504020204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36363"/>
          </a:solidFill>
          <a:latin typeface="Noto Sans "/>
          <a:ea typeface="Noto Sans regular" panose="020B0502040504020204" pitchFamily="34"/>
          <a:cs typeface="Noto Sans regular" panose="020B0502040504020204" pitchFamily="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36363"/>
          </a:solidFill>
          <a:latin typeface="Noto Sans "/>
          <a:ea typeface="Noto Sans regular" panose="020B0502040504020204" pitchFamily="34"/>
          <a:cs typeface="Noto Sans regular" panose="020B0502040504020204" pitchFamily="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36363"/>
          </a:solidFill>
          <a:latin typeface="Noto Sans "/>
          <a:ea typeface="Noto Sans regular" panose="020B0502040504020204" pitchFamily="34"/>
          <a:cs typeface="Noto Sans regular" panose="020B0502040504020204" pitchFamily="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36363"/>
          </a:solidFill>
          <a:latin typeface="Noto Sans "/>
          <a:ea typeface="Noto Sans regular" panose="020B0502040504020204" pitchFamily="34"/>
          <a:cs typeface="Noto Sans regular" panose="020B0502040504020204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B_289B1AD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F_C577AE5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5_624F174F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3_346C107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1E_BB475B8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CF048D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31_BC3905D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21_A29F315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_B93FBCBD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9_A8FA849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E9CB1FF-D501-C3AE-AC41-DF2FD5B56386}"/>
              </a:ext>
            </a:extLst>
          </p:cNvPr>
          <p:cNvSpPr txBox="1"/>
          <p:nvPr/>
        </p:nvSpPr>
        <p:spPr>
          <a:xfrm>
            <a:off x="1330960" y="2019945"/>
            <a:ext cx="100380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Thema 9:</a:t>
            </a:r>
          </a:p>
          <a:p>
            <a:pPr algn="ctr"/>
            <a:r>
              <a:rPr lang="de-DE" sz="5400" b="1" dirty="0">
                <a:solidFill>
                  <a:schemeClr val="bg1"/>
                </a:solidFill>
              </a:rPr>
              <a:t>MPI-Kommunikationsalgorithmen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Maximilian-Paul Göhring, Leander Funken</a:t>
            </a:r>
          </a:p>
        </p:txBody>
      </p:sp>
    </p:spTree>
    <p:extLst>
      <p:ext uri="{BB962C8B-B14F-4D97-AF65-F5344CB8AC3E}">
        <p14:creationId xmlns:p14="http://schemas.microsoft.com/office/powerpoint/2010/main" val="318825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6E1E-7E8E-B195-60B1-52D0F522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Parameter (Wie Messen wir?)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8C0A3E-48C3-4EDE-1937-CF1C4D53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253331"/>
            <a:ext cx="7885790" cy="4351338"/>
          </a:xfrm>
        </p:spPr>
        <p:txBody>
          <a:bodyPr/>
          <a:lstStyle/>
          <a:p>
            <a:r>
              <a:rPr lang="de-DE" dirty="0"/>
              <a:t>Half-</a:t>
            </a:r>
            <a:r>
              <a:rPr lang="de-DE" dirty="0" err="1"/>
              <a:t>round</a:t>
            </a:r>
            <a:r>
              <a:rPr lang="de-DE" dirty="0"/>
              <a:t>-trip </a:t>
            </a:r>
            <a:r>
              <a:rPr lang="de-DE" dirty="0" err="1"/>
              <a:t>Latancy</a:t>
            </a:r>
            <a:r>
              <a:rPr lang="de-DE" dirty="0"/>
              <a:t>: hälfte der benötigten Zeit, um eine Nachricht von einem Prozess zum anderen und wieder zurückzuschicken. (---&gt; siehe rechts)</a:t>
            </a:r>
          </a:p>
          <a:p>
            <a:r>
              <a:rPr lang="de-DE" dirty="0"/>
              <a:t>Gigabit Ethernet (TCP) </a:t>
            </a:r>
          </a:p>
          <a:p>
            <a:r>
              <a:rPr lang="de-DE" dirty="0"/>
              <a:t>Nachrichten Größen von 2^0 bis 2^20 Byte</a:t>
            </a:r>
          </a:p>
          <a:p>
            <a:r>
              <a:rPr lang="de-DE" dirty="0"/>
              <a:t>5 mal gemessen ??</a:t>
            </a:r>
          </a:p>
          <a:p>
            <a:r>
              <a:rPr lang="de-DE" dirty="0"/>
              <a:t>100 mal hin und hergeschickt ??</a:t>
            </a:r>
          </a:p>
          <a:p>
            <a:r>
              <a:rPr lang="de-DE" dirty="0"/>
              <a:t>Tests ausgeführt auf </a:t>
            </a:r>
            <a:r>
              <a:rPr lang="de-DE" dirty="0" err="1"/>
              <a:t>Mogon</a:t>
            </a:r>
            <a:r>
              <a:rPr lang="de-DE" dirty="0"/>
              <a:t> (</a:t>
            </a:r>
            <a:r>
              <a:rPr lang="de-DE" dirty="0" err="1"/>
              <a:t>largemem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3D6B73-C4DE-556F-98BE-F9BF8B237EE8}"/>
              </a:ext>
            </a:extLst>
          </p:cNvPr>
          <p:cNvSpPr txBox="1"/>
          <p:nvPr/>
        </p:nvSpPr>
        <p:spPr>
          <a:xfrm>
            <a:off x="8442158" y="1830610"/>
            <a:ext cx="43113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Prozess</a:t>
            </a:r>
            <a:r>
              <a:rPr lang="en-GB" dirty="0"/>
              <a:t> 0</a:t>
            </a:r>
          </a:p>
          <a:p>
            <a:endParaRPr lang="en-GB" dirty="0"/>
          </a:p>
          <a:p>
            <a:r>
              <a:rPr lang="en-GB" dirty="0"/>
              <a:t>Start = time()</a:t>
            </a:r>
          </a:p>
          <a:p>
            <a:endParaRPr lang="en-GB" dirty="0"/>
          </a:p>
          <a:p>
            <a:r>
              <a:rPr lang="en-GB" dirty="0"/>
              <a:t>Send() </a:t>
            </a:r>
          </a:p>
          <a:p>
            <a:r>
              <a:rPr lang="en-GB" dirty="0" err="1"/>
              <a:t>Recv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End = time()</a:t>
            </a:r>
          </a:p>
          <a:p>
            <a:r>
              <a:rPr lang="en-GB" dirty="0"/>
              <a:t>Half-round-trip-time = (End-Start)/2</a:t>
            </a:r>
            <a:endParaRPr lang="en-DE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3E2A33E-85C1-8A4B-4050-A2FD07392BAE}"/>
              </a:ext>
            </a:extLst>
          </p:cNvPr>
          <p:cNvSpPr txBox="1"/>
          <p:nvPr/>
        </p:nvSpPr>
        <p:spPr>
          <a:xfrm>
            <a:off x="8442158" y="4555856"/>
            <a:ext cx="512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Prozess</a:t>
            </a:r>
            <a:r>
              <a:rPr lang="en-GB" dirty="0"/>
              <a:t> 1</a:t>
            </a:r>
          </a:p>
          <a:p>
            <a:endParaRPr lang="en-GB" dirty="0"/>
          </a:p>
          <a:p>
            <a:r>
              <a:rPr lang="en-GB" dirty="0" err="1"/>
              <a:t>Recv</a:t>
            </a:r>
            <a:r>
              <a:rPr lang="en-GB" dirty="0"/>
              <a:t>()</a:t>
            </a:r>
          </a:p>
          <a:p>
            <a:r>
              <a:rPr lang="en-GB" dirty="0"/>
              <a:t>Send()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3A001C4-149C-B1F8-BB89-B052890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0480" y="6356350"/>
            <a:ext cx="8543347" cy="365125"/>
          </a:xfrm>
        </p:spPr>
        <p:txBody>
          <a:bodyPr/>
          <a:lstStyle/>
          <a:p>
            <a:r>
              <a:rPr lang="en-GB" b="1" dirty="0"/>
              <a:t>Tests - </a:t>
            </a:r>
            <a:r>
              <a:rPr lang="en-GB" dirty="0"/>
              <a:t>Ping-Pong </a:t>
            </a:r>
            <a:r>
              <a:rPr lang="en-GB" dirty="0" err="1"/>
              <a:t>Programm</a:t>
            </a:r>
            <a:r>
              <a:rPr lang="en-GB" dirty="0"/>
              <a:t> – Ping-Exchange </a:t>
            </a:r>
            <a:r>
              <a:rPr lang="en-GB" dirty="0" err="1"/>
              <a:t>Programm</a:t>
            </a:r>
            <a:r>
              <a:rPr lang="en-GB" dirty="0"/>
              <a:t> – </a:t>
            </a:r>
            <a:r>
              <a:rPr lang="en-GB" dirty="0" err="1"/>
              <a:t>Messdaten</a:t>
            </a:r>
            <a:endParaRPr lang="en-DE" dirty="0"/>
          </a:p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EDABF2D-9FE0-0183-8A60-7C50D8F7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774-CFD2-4AB8-B231-46D42DA9185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253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0F9-7F1B-8717-D8B6-021FD03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Messergebnisse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4E3468-5931-71DA-73DB-F12236F92399}"/>
              </a:ext>
            </a:extLst>
          </p:cNvPr>
          <p:cNvSpPr/>
          <p:nvPr/>
        </p:nvSpPr>
        <p:spPr>
          <a:xfrm>
            <a:off x="914400" y="1253332"/>
            <a:ext cx="10558914" cy="458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8B3DC-AC5B-79C8-2DED-28E1322D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Intra- vs. </a:t>
            </a:r>
            <a:r>
              <a:rPr lang="de-DE" dirty="0" err="1"/>
              <a:t>Internode</a:t>
            </a:r>
            <a:r>
              <a:rPr lang="de-DE" dirty="0"/>
              <a:t>-Kommunikation</a:t>
            </a:r>
          </a:p>
        </p:txBody>
      </p:sp>
      <p:pic>
        <p:nvPicPr>
          <p:cNvPr id="5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C16FE72-1E72-2B37-A889-62952870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25" y="3509975"/>
            <a:ext cx="3798175" cy="2538609"/>
          </a:xfrm>
          <a:prstGeom prst="rect">
            <a:avLst/>
          </a:prstGeom>
        </p:spPr>
      </p:pic>
      <p:pic>
        <p:nvPicPr>
          <p:cNvPr id="6" name="Picture 7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508C6CCF-06E0-1678-E7CB-DF593EB14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88" y="3429000"/>
            <a:ext cx="3798175" cy="2648983"/>
          </a:xfrm>
          <a:prstGeom prst="rect">
            <a:avLst/>
          </a:prstGeom>
        </p:spPr>
      </p:pic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52D67912-8AAA-2716-FBA7-3851F31BAE76}"/>
              </a:ext>
            </a:extLst>
          </p:cNvPr>
          <p:cNvCxnSpPr>
            <a:cxnSpLocks/>
          </p:cNvCxnSpPr>
          <p:nvPr/>
        </p:nvCxnSpPr>
        <p:spPr>
          <a:xfrm>
            <a:off x="5973637" y="4577296"/>
            <a:ext cx="695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7509CC99-BC9A-8E41-8F5B-1862D12D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1" y="1253331"/>
            <a:ext cx="11216131" cy="246202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Intranode</a:t>
            </a:r>
            <a:r>
              <a:rPr lang="de-DE" dirty="0"/>
              <a:t>-Kommunikation:  Kommunikation zwischen zwei Prozessen, die auf demselben physischen Knoten(Node) laufen. Kommunikation kann über den Speicher der jeweiligen Node erfolgen. -&gt; schneller</a:t>
            </a:r>
          </a:p>
          <a:p>
            <a:r>
              <a:rPr lang="de-DE" dirty="0" err="1"/>
              <a:t>Internode</a:t>
            </a:r>
            <a:r>
              <a:rPr lang="de-DE" dirty="0"/>
              <a:t>-Kommunikation:  Kommunikation zwischen zwei Prozessen, die auf zwei </a:t>
            </a:r>
            <a:r>
              <a:rPr lang="de-DE" dirty="0" err="1"/>
              <a:t>verchiedenen</a:t>
            </a:r>
            <a:r>
              <a:rPr lang="de-DE" dirty="0"/>
              <a:t> physischen Knoten(Node) laufen. Kommunikation erfolgt übers Netzwerk und benötigt Netzwerkprotokolle wie TCP/IP, </a:t>
            </a:r>
            <a:r>
              <a:rPr lang="de-DE" dirty="0" err="1"/>
              <a:t>Infiniband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25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CBCC-55CE-8D59-5904-07AC1213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und Interpretation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B7B2C-655B-97C2-EDE2-9B09871B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F7F4CD-381E-31A0-B84C-7BC25190E642}"/>
              </a:ext>
            </a:extLst>
          </p:cNvPr>
          <p:cNvSpPr/>
          <p:nvPr/>
        </p:nvSpPr>
        <p:spPr>
          <a:xfrm>
            <a:off x="7372952" y="1690688"/>
            <a:ext cx="4052235" cy="3516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9549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A98FA-F7EB-8256-4C2E-F5C9C2A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TCP vs. </a:t>
            </a:r>
            <a:r>
              <a:rPr lang="de-DE" dirty="0" err="1"/>
              <a:t>Infiniband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49EFB9-A771-1C2B-FAA8-B3DCFEE62D0C}"/>
              </a:ext>
            </a:extLst>
          </p:cNvPr>
          <p:cNvSpPr/>
          <p:nvPr/>
        </p:nvSpPr>
        <p:spPr>
          <a:xfrm>
            <a:off x="943276" y="1366787"/>
            <a:ext cx="10410524" cy="4071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F0C-5CC4-AB2D-E41E-3CB9A7B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766218"/>
            <a:ext cx="1100455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3. Schritt (9.3):</a:t>
            </a:r>
            <a:br>
              <a:rPr lang="de-DE" dirty="0"/>
            </a:br>
            <a:r>
              <a:rPr lang="de-DE" dirty="0"/>
              <a:t>Hardware-Affinität</a:t>
            </a:r>
          </a:p>
        </p:txBody>
      </p:sp>
    </p:spTree>
    <p:extLst>
      <p:ext uri="{BB962C8B-B14F-4D97-AF65-F5344CB8AC3E}">
        <p14:creationId xmlns:p14="http://schemas.microsoft.com/office/powerpoint/2010/main" val="234693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662FC-B371-B738-1389-FA1D922C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E2468-1DE8-36C5-32E9-3F78CDBA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253331"/>
            <a:ext cx="10952238" cy="4351338"/>
          </a:xfrm>
        </p:spPr>
        <p:txBody>
          <a:bodyPr/>
          <a:lstStyle/>
          <a:p>
            <a:r>
              <a:rPr lang="de-DE" dirty="0"/>
              <a:t>Zuweisung von Prozessen oder Threads zu bestimmten Hardware Ressourcen (Bspw. Nodes, CPUs, Sockets, etc.) </a:t>
            </a:r>
          </a:p>
          <a:p>
            <a:r>
              <a:rPr lang="de-DE" dirty="0"/>
              <a:t>Mithilfe von 			    können Prozesse an NUMA-Nodes gebunden werden.</a:t>
            </a:r>
          </a:p>
          <a:p>
            <a:r>
              <a:rPr lang="de-DE" dirty="0"/>
              <a:t>NUMA: Non-Uniform-Memory-Access (Vs. UMA). Wobei jeder Prozessor seinen eigenen Speicher hat, auf den er besonders schnell zugreifen kann. </a:t>
            </a:r>
          </a:p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F1AF4FE-2C1F-8C93-A56E-50C8C3A5D2B5}"/>
              </a:ext>
            </a:extLst>
          </p:cNvPr>
          <p:cNvSpPr/>
          <p:nvPr/>
        </p:nvSpPr>
        <p:spPr>
          <a:xfrm>
            <a:off x="2772078" y="2139214"/>
            <a:ext cx="2579570" cy="392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36363"/>
                </a:solidFill>
              </a:rPr>
              <a:t>numactl</a:t>
            </a:r>
            <a:r>
              <a:rPr lang="en-US" dirty="0">
                <a:solidFill>
                  <a:srgbClr val="636363"/>
                </a:solidFill>
              </a:rPr>
              <a:t> --</a:t>
            </a:r>
            <a:r>
              <a:rPr lang="en-US" dirty="0" err="1">
                <a:solidFill>
                  <a:srgbClr val="636363"/>
                </a:solidFill>
              </a:rPr>
              <a:t>cpunodebind</a:t>
            </a:r>
            <a:r>
              <a:rPr lang="en-US" dirty="0">
                <a:solidFill>
                  <a:srgbClr val="636363"/>
                </a:solidFill>
              </a:rPr>
              <a:t>=</a:t>
            </a:r>
            <a:r>
              <a:rPr lang="en-US" dirty="0" err="1">
                <a:solidFill>
                  <a:srgbClr val="636363"/>
                </a:solidFill>
              </a:rPr>
              <a:t>i</a:t>
            </a:r>
            <a:endParaRPr lang="de-DE" dirty="0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4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78D09-CBCB-8A31-63AE-7D60883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Messergebnisse (</a:t>
            </a:r>
            <a:r>
              <a:rPr lang="de-DE" dirty="0" err="1"/>
              <a:t>cpunodebind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B3D7F4E-9F0F-83F8-9C32-DE6CB71EE08C}"/>
              </a:ext>
            </a:extLst>
          </p:cNvPr>
          <p:cNvSpPr/>
          <p:nvPr/>
        </p:nvSpPr>
        <p:spPr>
          <a:xfrm>
            <a:off x="741145" y="1309036"/>
            <a:ext cx="4957011" cy="2252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820F2C-9C41-2A2D-8481-9FBF638260B3}"/>
              </a:ext>
            </a:extLst>
          </p:cNvPr>
          <p:cNvSpPr/>
          <p:nvPr/>
        </p:nvSpPr>
        <p:spPr>
          <a:xfrm>
            <a:off x="5938787" y="1309036"/>
            <a:ext cx="5042033" cy="2252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43A41D8-D4CD-D92B-7EF2-114C26FB650C}"/>
              </a:ext>
            </a:extLst>
          </p:cNvPr>
          <p:cNvSpPr/>
          <p:nvPr/>
        </p:nvSpPr>
        <p:spPr>
          <a:xfrm>
            <a:off x="741144" y="3781124"/>
            <a:ext cx="4957011" cy="2252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9FFB31-B544-D074-A538-4A56EB3B4656}"/>
              </a:ext>
            </a:extLst>
          </p:cNvPr>
          <p:cNvSpPr/>
          <p:nvPr/>
        </p:nvSpPr>
        <p:spPr>
          <a:xfrm>
            <a:off x="5938787" y="3781124"/>
            <a:ext cx="5042033" cy="2252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9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3C508-24FF-9A91-9F00-8088FE8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und Interpretation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E2B7BC-0175-61CD-F29A-DDC032FB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3" y="1253331"/>
            <a:ext cx="82323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Ping-Pong </a:t>
            </a:r>
            <a:r>
              <a:rPr lang="de-DE" dirty="0" err="1"/>
              <a:t>Intranode</a:t>
            </a:r>
            <a:r>
              <a:rPr lang="de-DE" dirty="0"/>
              <a:t>-Kommunikation (pp </a:t>
            </a:r>
            <a:r>
              <a:rPr lang="de-DE" dirty="0" err="1"/>
              <a:t>intra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Latenzzeiten sind gering und steigen mit ansteigender Datenmenge. Es ist kein Unterschied zwischen den einzelnen </a:t>
            </a:r>
            <a:r>
              <a:rPr lang="de-DE" dirty="0" err="1"/>
              <a:t>cpunodebinds</a:t>
            </a:r>
            <a:r>
              <a:rPr lang="de-DE" dirty="0"/>
              <a:t> zu sehen.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err="1"/>
              <a:t>Intranode</a:t>
            </a:r>
            <a:r>
              <a:rPr lang="de-DE" dirty="0"/>
              <a:t>-Kommunikation ist unabhängig davon, welcher Prozess an welchen Prozessor gebunden ist.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dirty="0"/>
              <a:t>Ping-Pong </a:t>
            </a:r>
            <a:r>
              <a:rPr lang="de-DE" dirty="0" err="1"/>
              <a:t>Internode</a:t>
            </a:r>
            <a:r>
              <a:rPr lang="de-DE" dirty="0"/>
              <a:t>-Kommunikation (pp </a:t>
            </a:r>
            <a:r>
              <a:rPr lang="de-DE" dirty="0" err="1"/>
              <a:t>inter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Deutlich höhere Latenzzeiten als bei </a:t>
            </a:r>
            <a:r>
              <a:rPr lang="de-DE" dirty="0" err="1"/>
              <a:t>Intranode</a:t>
            </a:r>
            <a:r>
              <a:rPr lang="de-DE" dirty="0"/>
              <a:t>-Kommunikation.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aufgrund der Netzwerk Datenübertragung.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Cpubind</a:t>
            </a:r>
            <a:r>
              <a:rPr lang="de-DE" dirty="0"/>
              <a:t>=7 liefert deutlich langsamere Werte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größere Distanz zwischen den kommunizierenden Prozessoren zurückzuführen ist.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5D2C86E-2081-53C2-0056-D5EBA6FDEE62}"/>
              </a:ext>
            </a:extLst>
          </p:cNvPr>
          <p:cNvSpPr/>
          <p:nvPr/>
        </p:nvSpPr>
        <p:spPr>
          <a:xfrm>
            <a:off x="8633862" y="1253331"/>
            <a:ext cx="3339966" cy="185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E43B63-DBF2-E7CF-E798-BF72B4FBFCD9}"/>
              </a:ext>
            </a:extLst>
          </p:cNvPr>
          <p:cNvSpPr/>
          <p:nvPr/>
        </p:nvSpPr>
        <p:spPr>
          <a:xfrm>
            <a:off x="8633862" y="3506002"/>
            <a:ext cx="3339966" cy="185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3504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3C508-24FF-9A91-9F00-8088FE8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und Interpretation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E2B7BC-0175-61CD-F29A-DDC032FB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253331"/>
            <a:ext cx="8020543" cy="4351338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Ping-Exchange </a:t>
            </a:r>
            <a:r>
              <a:rPr lang="de-DE" dirty="0" err="1"/>
              <a:t>Intranode</a:t>
            </a:r>
            <a:r>
              <a:rPr lang="de-DE" dirty="0"/>
              <a:t>-Kommunikation (</a:t>
            </a:r>
            <a:r>
              <a:rPr lang="de-DE" dirty="0" err="1"/>
              <a:t>pe</a:t>
            </a:r>
            <a:r>
              <a:rPr lang="de-DE" dirty="0"/>
              <a:t> </a:t>
            </a:r>
            <a:r>
              <a:rPr lang="de-DE" dirty="0" err="1"/>
              <a:t>intra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Wie bei Ping-Pong </a:t>
            </a:r>
            <a:r>
              <a:rPr lang="de-DE" dirty="0" err="1"/>
              <a:t>Intranode</a:t>
            </a:r>
            <a:r>
              <a:rPr lang="de-DE" dirty="0"/>
              <a:t>-Kommunikation ist die Latenzzeit gering und steigt mit der Nachrichtengröße. </a:t>
            </a:r>
          </a:p>
          <a:p>
            <a:pPr lvl="1"/>
            <a:r>
              <a:rPr lang="de-DE" dirty="0"/>
              <a:t>Spike??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Ping-Exchange </a:t>
            </a:r>
            <a:r>
              <a:rPr lang="de-DE" dirty="0" err="1"/>
              <a:t>Internode</a:t>
            </a:r>
            <a:r>
              <a:rPr lang="de-DE" dirty="0"/>
              <a:t>-Kommunikation (</a:t>
            </a:r>
            <a:r>
              <a:rPr lang="de-DE" dirty="0" err="1"/>
              <a:t>pe</a:t>
            </a:r>
            <a:r>
              <a:rPr lang="de-DE" dirty="0"/>
              <a:t> </a:t>
            </a:r>
            <a:r>
              <a:rPr lang="de-DE" dirty="0" err="1"/>
              <a:t>inter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Wie bei Ping-Pong </a:t>
            </a:r>
            <a:r>
              <a:rPr lang="de-DE" dirty="0" err="1"/>
              <a:t>Internode</a:t>
            </a:r>
            <a:r>
              <a:rPr lang="de-DE" dirty="0"/>
              <a:t>-Kommunikation sind die Latenzzeiten deutlich höher.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Aufgrund der nötigen Netzwerkübertragung</a:t>
            </a:r>
          </a:p>
          <a:p>
            <a:pPr lvl="1"/>
            <a:r>
              <a:rPr lang="de-DE" dirty="0"/>
              <a:t>Unterschiede zwischen den </a:t>
            </a:r>
            <a:r>
              <a:rPr lang="de-DE" dirty="0" err="1"/>
              <a:t>cpunodebinds</a:t>
            </a:r>
            <a:r>
              <a:rPr lang="de-DE" dirty="0"/>
              <a:t> sind geringer (7 dennoch für viele Nachrichtengrößen langsamer)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größere Distanz zwischen den kommunizierenden Prozessoren zurückzuführen ist.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88011C-6FEF-1D25-308A-93DE9108A77B}"/>
              </a:ext>
            </a:extLst>
          </p:cNvPr>
          <p:cNvSpPr/>
          <p:nvPr/>
        </p:nvSpPr>
        <p:spPr>
          <a:xfrm>
            <a:off x="8633862" y="1135781"/>
            <a:ext cx="3339966" cy="185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BF9C94-0046-9667-94E1-9CB53DD85A47}"/>
              </a:ext>
            </a:extLst>
          </p:cNvPr>
          <p:cNvSpPr/>
          <p:nvPr/>
        </p:nvSpPr>
        <p:spPr>
          <a:xfrm>
            <a:off x="8633862" y="3242110"/>
            <a:ext cx="3339966" cy="185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973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0C3E3-FA52-C7E2-6478-1742FD46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62" y="517676"/>
            <a:ext cx="10952238" cy="1831824"/>
          </a:xfrm>
        </p:spPr>
        <p:txBody>
          <a:bodyPr>
            <a:noAutofit/>
          </a:bodyPr>
          <a:lstStyle/>
          <a:p>
            <a:r>
              <a:rPr lang="de-DE" sz="6600" dirty="0"/>
              <a:t>Was ist MPI?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F49FD-554A-0D4B-195B-D56E8CE2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82" y="1635763"/>
            <a:ext cx="5623318" cy="5445573"/>
          </a:xfrm>
        </p:spPr>
        <p:txBody>
          <a:bodyPr/>
          <a:lstStyle/>
          <a:p>
            <a:r>
              <a:rPr lang="de-DE" dirty="0"/>
              <a:t> Message Passing Interface (MPI) - Standard</a:t>
            </a:r>
          </a:p>
          <a:p>
            <a:r>
              <a:rPr lang="de-DE" dirty="0"/>
              <a:t>Parallele Berechnungen aus verteilten Computersystemen</a:t>
            </a:r>
          </a:p>
          <a:p>
            <a:r>
              <a:rPr lang="de-DE" dirty="0"/>
              <a:t>Ermöglicht die Kommunikation über Nachrichten zwischen Prozessen, die parallel auf unterschiedlichen Rechnern laufen.</a:t>
            </a:r>
          </a:p>
          <a:p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8C74DBB-7E65-A68E-7F47-BD906DB8B20A}"/>
              </a:ext>
            </a:extLst>
          </p:cNvPr>
          <p:cNvCxnSpPr>
            <a:cxnSpLocks/>
          </p:cNvCxnSpPr>
          <p:nvPr/>
        </p:nvCxnSpPr>
        <p:spPr>
          <a:xfrm>
            <a:off x="472682" y="1485900"/>
            <a:ext cx="5623318" cy="0"/>
          </a:xfrm>
          <a:prstGeom prst="line">
            <a:avLst/>
          </a:prstGeom>
          <a:ln w="57150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 descr="Computer Silhouette">
            <a:extLst>
              <a:ext uri="{FF2B5EF4-FFF2-40B4-BE49-F238E27FC236}">
                <a16:creationId xmlns:a16="http://schemas.microsoft.com/office/drawing/2014/main" id="{B847DB93-F029-161A-5C78-8D3C4044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0788" y="2781570"/>
            <a:ext cx="1153585" cy="1153585"/>
          </a:xfrm>
          <a:prstGeom prst="rect">
            <a:avLst/>
          </a:prstGeom>
        </p:spPr>
      </p:pic>
      <p:pic>
        <p:nvPicPr>
          <p:cNvPr id="15" name="Grafik 14" descr="Computer Silhouette">
            <a:extLst>
              <a:ext uri="{FF2B5EF4-FFF2-40B4-BE49-F238E27FC236}">
                <a16:creationId xmlns:a16="http://schemas.microsoft.com/office/drawing/2014/main" id="{E5CA7EAD-0ECB-B360-052B-D7E54FA99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21" y="3797456"/>
            <a:ext cx="1153585" cy="1153585"/>
          </a:xfrm>
          <a:prstGeom prst="rect">
            <a:avLst/>
          </a:prstGeom>
        </p:spPr>
      </p:pic>
      <p:pic>
        <p:nvPicPr>
          <p:cNvPr id="16" name="Grafik 15" descr="Computer Silhouette">
            <a:extLst>
              <a:ext uri="{FF2B5EF4-FFF2-40B4-BE49-F238E27FC236}">
                <a16:creationId xmlns:a16="http://schemas.microsoft.com/office/drawing/2014/main" id="{577B7920-93B2-ACBC-1E57-E5E0853BE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4982" y="2335451"/>
            <a:ext cx="1153585" cy="1153585"/>
          </a:xfrm>
          <a:prstGeom prst="rect">
            <a:avLst/>
          </a:prstGeom>
        </p:spPr>
      </p:pic>
      <p:pic>
        <p:nvPicPr>
          <p:cNvPr id="17" name="Grafik 16" descr="Computer Silhouette">
            <a:extLst>
              <a:ext uri="{FF2B5EF4-FFF2-40B4-BE49-F238E27FC236}">
                <a16:creationId xmlns:a16="http://schemas.microsoft.com/office/drawing/2014/main" id="{3649BB3E-4C91-9D3C-9720-0A0CDE22A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0648" y="1765683"/>
            <a:ext cx="1153585" cy="1153585"/>
          </a:xfrm>
          <a:prstGeom prst="rect">
            <a:avLst/>
          </a:prstGeom>
        </p:spPr>
      </p:pic>
      <p:pic>
        <p:nvPicPr>
          <p:cNvPr id="18" name="Grafik 17" descr="Computer Silhouette">
            <a:extLst>
              <a:ext uri="{FF2B5EF4-FFF2-40B4-BE49-F238E27FC236}">
                <a16:creationId xmlns:a16="http://schemas.microsoft.com/office/drawing/2014/main" id="{E7BCAFE1-E13D-FBC1-0CDC-5DF247AE4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564" y="3597507"/>
            <a:ext cx="1153585" cy="115358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53C2FD4-025F-84EB-2D65-ED5B5B1E2A6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8334373" y="3358363"/>
            <a:ext cx="1364191" cy="815937"/>
          </a:xfrm>
          <a:prstGeom prst="line">
            <a:avLst/>
          </a:prstGeom>
          <a:ln w="28575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E07E64D-24FB-67FD-DC74-A8DEE1C5250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8719606" y="2912244"/>
            <a:ext cx="1095376" cy="1462005"/>
          </a:xfrm>
          <a:prstGeom prst="line">
            <a:avLst/>
          </a:prstGeom>
          <a:ln w="28575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48ADA80-AF30-1B87-CC97-D3B752D3F14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8719606" y="4174300"/>
            <a:ext cx="978958" cy="199949"/>
          </a:xfrm>
          <a:prstGeom prst="line">
            <a:avLst/>
          </a:prstGeom>
          <a:ln w="28575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53034F3-4B3E-9016-9643-1B6C91B3384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334373" y="2912244"/>
            <a:ext cx="1480609" cy="446119"/>
          </a:xfrm>
          <a:prstGeom prst="line">
            <a:avLst/>
          </a:prstGeom>
          <a:ln w="28575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171D347-3F18-0728-188E-00D84A40BFE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 flipV="1">
            <a:off x="8894233" y="2342476"/>
            <a:ext cx="804331" cy="1831824"/>
          </a:xfrm>
          <a:prstGeom prst="line">
            <a:avLst/>
          </a:prstGeom>
          <a:ln w="28575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37AF18D-B7D0-B261-ADBA-3C8F37B5F66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8894233" y="2342476"/>
            <a:ext cx="920749" cy="569768"/>
          </a:xfrm>
          <a:prstGeom prst="line">
            <a:avLst/>
          </a:prstGeom>
          <a:ln w="28575">
            <a:solidFill>
              <a:srgbClr val="C1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15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566A7DF-B09B-025D-724A-987E69111C7E}"/>
              </a:ext>
            </a:extLst>
          </p:cNvPr>
          <p:cNvSpPr txBox="1"/>
          <p:nvPr/>
        </p:nvSpPr>
        <p:spPr>
          <a:xfrm>
            <a:off x="1279071" y="2367171"/>
            <a:ext cx="96338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solidFill>
                  <a:schemeClr val="bg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891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90BCE-1C18-28ED-437B-317D4680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MPI-Kommunikation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6793E-CE15-A256-5D36-6FB802E8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36" y="1150343"/>
            <a:ext cx="4145038" cy="4710994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Verschiedene Kommunikationsmethoden (Bspw. Punkt-zu-Punkt – direkter Nachrichtenaustausch zwischen zwei Prozessen; kollektive Kommunikation – Nachrichtenaustausch zwischen mehreren Prozessen gleichzeitig)</a:t>
            </a:r>
          </a:p>
          <a:p>
            <a:r>
              <a:rPr lang="de-DE" dirty="0"/>
              <a:t>Herkömmliche Computersysteme: über gemeinsamen Speicher oder einfache Netzwerkprotokolle.</a:t>
            </a:r>
          </a:p>
          <a:p>
            <a:r>
              <a:rPr lang="de-DE" dirty="0"/>
              <a:t>MPI effizient für parallele Berechnungen auf Verteilten Systemen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4B7856-E30A-F22C-466B-725DE0408493}"/>
              </a:ext>
            </a:extLst>
          </p:cNvPr>
          <p:cNvSpPr/>
          <p:nvPr/>
        </p:nvSpPr>
        <p:spPr>
          <a:xfrm>
            <a:off x="6990780" y="3085995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2A04B5-1934-D193-B35C-7E0BE69D3416}"/>
              </a:ext>
            </a:extLst>
          </p:cNvPr>
          <p:cNvSpPr/>
          <p:nvPr/>
        </p:nvSpPr>
        <p:spPr>
          <a:xfrm>
            <a:off x="4933382" y="4258302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Prozess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52C11E66-829E-AC97-8A1C-6F9C583CCD0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53867" y="3604740"/>
            <a:ext cx="2057400" cy="65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7BE2055B-907C-9560-A518-10AE98DD6D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596469" y="3604740"/>
            <a:ext cx="2057398" cy="653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8AE4494-683B-1D77-305E-3F09A6C31EC8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5135240" y="4315818"/>
            <a:ext cx="259372" cy="663087"/>
          </a:xfrm>
          <a:prstGeom prst="curvedConnector4">
            <a:avLst>
              <a:gd name="adj1" fmla="val -74576"/>
              <a:gd name="adj2" fmla="val 137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459418CA-5DA2-EC50-600B-F089AA769B77}"/>
              </a:ext>
            </a:extLst>
          </p:cNvPr>
          <p:cNvSpPr/>
          <p:nvPr/>
        </p:nvSpPr>
        <p:spPr>
          <a:xfrm>
            <a:off x="9048181" y="4259400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Prozess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" name="Connector: Curved 15">
            <a:extLst>
              <a:ext uri="{FF2B5EF4-FFF2-40B4-BE49-F238E27FC236}">
                <a16:creationId xmlns:a16="http://schemas.microsoft.com/office/drawing/2014/main" id="{A2EA07C8-04C8-9431-9296-2E6666AD235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9912575" y="4316367"/>
            <a:ext cx="260471" cy="663086"/>
          </a:xfrm>
          <a:prstGeom prst="curvedConnector4">
            <a:avLst>
              <a:gd name="adj1" fmla="val -87764"/>
              <a:gd name="adj2" fmla="val 1519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22">
            <a:extLst>
              <a:ext uri="{FF2B5EF4-FFF2-40B4-BE49-F238E27FC236}">
                <a16:creationId xmlns:a16="http://schemas.microsoft.com/office/drawing/2014/main" id="{85AF6BDC-8B51-534A-91B1-8401D55D6F41}"/>
              </a:ext>
            </a:extLst>
          </p:cNvPr>
          <p:cNvSpPr/>
          <p:nvPr/>
        </p:nvSpPr>
        <p:spPr>
          <a:xfrm>
            <a:off x="4933382" y="5434639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Output?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4F8F37B5-ADC6-3072-BBD5-5773DCE280B5}"/>
              </a:ext>
            </a:extLst>
          </p:cNvPr>
          <p:cNvSpPr/>
          <p:nvPr/>
        </p:nvSpPr>
        <p:spPr>
          <a:xfrm>
            <a:off x="9048181" y="5434639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AFCAADB9-27AF-A93B-8B4A-40268D199CD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596469" y="4777047"/>
            <a:ext cx="0" cy="6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7C9763C1-7F55-0ABB-7EF4-9A1D769129A8}"/>
              </a:ext>
            </a:extLst>
          </p:cNvPr>
          <p:cNvCxnSpPr>
            <a:cxnSpLocks/>
          </p:cNvCxnSpPr>
          <p:nvPr/>
        </p:nvCxnSpPr>
        <p:spPr>
          <a:xfrm>
            <a:off x="9690754" y="4777047"/>
            <a:ext cx="0" cy="6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31">
            <a:extLst>
              <a:ext uri="{FF2B5EF4-FFF2-40B4-BE49-F238E27FC236}">
                <a16:creationId xmlns:a16="http://schemas.microsoft.com/office/drawing/2014/main" id="{0757C643-2263-A6DE-F76B-41B3DD62179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259555" y="4517675"/>
            <a:ext cx="2788626" cy="1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2">
            <a:extLst>
              <a:ext uri="{FF2B5EF4-FFF2-40B4-BE49-F238E27FC236}">
                <a16:creationId xmlns:a16="http://schemas.microsoft.com/office/drawing/2014/main" id="{FCA9C9D5-C71C-272C-CC16-6509E2342AD8}"/>
              </a:ext>
            </a:extLst>
          </p:cNvPr>
          <p:cNvSpPr txBox="1"/>
          <p:nvPr/>
        </p:nvSpPr>
        <p:spPr>
          <a:xfrm>
            <a:off x="6702835" y="4102308"/>
            <a:ext cx="18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Kommunikation</a:t>
            </a:r>
            <a:endParaRPr lang="en-DE" dirty="0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B34B5565-C0FA-1792-FD52-7EB94F426639}"/>
              </a:ext>
            </a:extLst>
          </p:cNvPr>
          <p:cNvSpPr/>
          <p:nvPr/>
        </p:nvSpPr>
        <p:spPr>
          <a:xfrm>
            <a:off x="8475005" y="631598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4644C6E4-4531-BC84-82A0-6888184B548D}"/>
              </a:ext>
            </a:extLst>
          </p:cNvPr>
          <p:cNvSpPr/>
          <p:nvPr/>
        </p:nvSpPr>
        <p:spPr>
          <a:xfrm>
            <a:off x="8475005" y="2022462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Process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10">
            <a:extLst>
              <a:ext uri="{FF2B5EF4-FFF2-40B4-BE49-F238E27FC236}">
                <a16:creationId xmlns:a16="http://schemas.microsoft.com/office/drawing/2014/main" id="{6725EC19-B955-0C21-D7B8-A477805CBF2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38092" y="1150343"/>
            <a:ext cx="0" cy="87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20">
            <a:extLst>
              <a:ext uri="{FF2B5EF4-FFF2-40B4-BE49-F238E27FC236}">
                <a16:creationId xmlns:a16="http://schemas.microsoft.com/office/drawing/2014/main" id="{E24BD9D2-653F-1F69-7AEC-CC30594A5661}"/>
              </a:ext>
            </a:extLst>
          </p:cNvPr>
          <p:cNvCxnSpPr>
            <a:cxnSpLocks/>
            <a:stCxn id="33" idx="2"/>
            <a:endCxn id="33" idx="1"/>
          </p:cNvCxnSpPr>
          <p:nvPr/>
        </p:nvCxnSpPr>
        <p:spPr>
          <a:xfrm rot="5400000" flipH="1">
            <a:off x="8676863" y="2079978"/>
            <a:ext cx="259372" cy="663087"/>
          </a:xfrm>
          <a:prstGeom prst="curvedConnector4">
            <a:avLst>
              <a:gd name="adj1" fmla="val -125425"/>
              <a:gd name="adj2" fmla="val 1662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1">
            <a:extLst>
              <a:ext uri="{FF2B5EF4-FFF2-40B4-BE49-F238E27FC236}">
                <a16:creationId xmlns:a16="http://schemas.microsoft.com/office/drawing/2014/main" id="{3D484AD2-979F-BD1C-4E3F-6D0480A6F3A1}"/>
              </a:ext>
            </a:extLst>
          </p:cNvPr>
          <p:cNvSpPr/>
          <p:nvPr/>
        </p:nvSpPr>
        <p:spPr>
          <a:xfrm>
            <a:off x="10464265" y="2022462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3">
            <a:extLst>
              <a:ext uri="{FF2B5EF4-FFF2-40B4-BE49-F238E27FC236}">
                <a16:creationId xmlns:a16="http://schemas.microsoft.com/office/drawing/2014/main" id="{A70425AE-68F8-9881-294F-00C61F0A3FC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9801178" y="2281835"/>
            <a:ext cx="663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38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6E1E-7E8E-B195-60B1-52D0F522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B526EA-C636-A3FB-5D33-54531C82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253331"/>
            <a:ext cx="10952238" cy="4351338"/>
          </a:xfrm>
        </p:spPr>
        <p:txBody>
          <a:bodyPr/>
          <a:lstStyle/>
          <a:p>
            <a:r>
              <a:rPr lang="de-DE" dirty="0"/>
              <a:t>Ping-Pong Programm (9.1)</a:t>
            </a:r>
          </a:p>
          <a:p>
            <a:r>
              <a:rPr lang="de-DE" dirty="0"/>
              <a:t>Ping-Exchange Programm (9.1)</a:t>
            </a:r>
          </a:p>
          <a:p>
            <a:r>
              <a:rPr lang="de-DE" dirty="0"/>
              <a:t>Tests (wie Messungen: half-</a:t>
            </a:r>
            <a:r>
              <a:rPr lang="de-DE" dirty="0" err="1"/>
              <a:t>round</a:t>
            </a:r>
            <a:r>
              <a:rPr lang="de-DE" dirty="0"/>
              <a:t>-trip </a:t>
            </a:r>
            <a:r>
              <a:rPr lang="de-DE" dirty="0" err="1"/>
              <a:t>Latancy</a:t>
            </a:r>
            <a:r>
              <a:rPr lang="de-DE" dirty="0"/>
              <a:t>, Gigabit Eth.)</a:t>
            </a:r>
          </a:p>
          <a:p>
            <a:r>
              <a:rPr lang="de-DE" dirty="0"/>
              <a:t>Messdaten</a:t>
            </a:r>
          </a:p>
          <a:p>
            <a:pPr lvl="1"/>
            <a:r>
              <a:rPr lang="de-DE" dirty="0" err="1"/>
              <a:t>Intranode</a:t>
            </a:r>
            <a:r>
              <a:rPr lang="de-DE" dirty="0"/>
              <a:t> </a:t>
            </a:r>
            <a:r>
              <a:rPr lang="de-DE" dirty="0" err="1"/>
              <a:t>Latancy</a:t>
            </a:r>
            <a:r>
              <a:rPr lang="de-DE" dirty="0"/>
              <a:t> (9.2)</a:t>
            </a:r>
          </a:p>
          <a:p>
            <a:pPr lvl="1"/>
            <a:r>
              <a:rPr lang="de-DE" dirty="0" err="1"/>
              <a:t>Internode</a:t>
            </a:r>
            <a:r>
              <a:rPr lang="de-DE" dirty="0"/>
              <a:t> </a:t>
            </a:r>
            <a:r>
              <a:rPr lang="de-DE" dirty="0" err="1"/>
              <a:t>Latancy</a:t>
            </a:r>
            <a:r>
              <a:rPr lang="de-DE" dirty="0"/>
              <a:t> (9.2)</a:t>
            </a:r>
          </a:p>
          <a:p>
            <a:pPr lvl="1"/>
            <a:r>
              <a:rPr lang="de-DE" dirty="0" err="1"/>
              <a:t>Infiniband</a:t>
            </a:r>
            <a:r>
              <a:rPr lang="de-DE" dirty="0"/>
              <a:t> Vergleich (Zusatz)</a:t>
            </a:r>
          </a:p>
          <a:p>
            <a:pPr lvl="1"/>
            <a:r>
              <a:rPr lang="de-DE" dirty="0"/>
              <a:t>Hardware-Affinität (9.3)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69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6E1E-7E8E-B195-60B1-52D0F522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1002A"/>
                </a:solidFill>
              </a:rPr>
              <a:t>Projekt Überblick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35B78289-B5DC-C651-4808-5FA4FEB02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462605"/>
              </p:ext>
            </p:extLst>
          </p:nvPr>
        </p:nvGraphicFramePr>
        <p:xfrm>
          <a:off x="401562" y="1253331"/>
          <a:ext cx="109521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8536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F0C-5CC4-AB2D-E41E-3CB9A7B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766218"/>
            <a:ext cx="1100455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1. Schritt (9.1):</a:t>
            </a:r>
            <a:br>
              <a:rPr lang="de-DE" dirty="0"/>
            </a:br>
            <a:r>
              <a:rPr lang="de-DE" dirty="0"/>
              <a:t>Ping-Pong/Ping-Exchange</a:t>
            </a:r>
          </a:p>
        </p:txBody>
      </p:sp>
    </p:spTree>
    <p:extLst>
      <p:ext uri="{BB962C8B-B14F-4D97-AF65-F5344CB8AC3E}">
        <p14:creationId xmlns:p14="http://schemas.microsoft.com/office/powerpoint/2010/main" val="378422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6E1E-7E8E-B195-60B1-52D0F522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Ping-Pong</a:t>
            </a:r>
          </a:p>
        </p:txBody>
      </p:sp>
      <p:pic>
        <p:nvPicPr>
          <p:cNvPr id="29" name="Grafik 2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D406FE2-92C7-5843-9280-A8B6EB44C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56" y="1104182"/>
            <a:ext cx="4329744" cy="4302341"/>
          </a:xfrm>
          <a:prstGeom prst="rect">
            <a:avLst/>
          </a:prstGeom>
        </p:spPr>
      </p:pic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15E45ABA-31C3-C512-B501-85CCFB8B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253331"/>
            <a:ext cx="6692257" cy="4351338"/>
          </a:xfrm>
        </p:spPr>
        <p:txBody>
          <a:bodyPr/>
          <a:lstStyle/>
          <a:p>
            <a:r>
              <a:rPr lang="de-DE" dirty="0"/>
              <a:t>Ping-Pong Erklärung</a:t>
            </a:r>
          </a:p>
          <a:p>
            <a:pPr lvl="1"/>
            <a:r>
              <a:rPr lang="de-DE" dirty="0"/>
              <a:t>Bei Ping-Pong kommunizieren zwei Prozesse indem sie eine Nachricht von einem Prozess (Ping) zum anderen und wieder zurück schicken (Pong). </a:t>
            </a:r>
          </a:p>
          <a:p>
            <a:r>
              <a:rPr lang="de-DE" dirty="0"/>
              <a:t>Ping-Pong Umsetzung (Code?)</a:t>
            </a:r>
          </a:p>
        </p:txBody>
      </p:sp>
    </p:spTree>
    <p:extLst>
      <p:ext uri="{BB962C8B-B14F-4D97-AF65-F5344CB8AC3E}">
        <p14:creationId xmlns:p14="http://schemas.microsoft.com/office/powerpoint/2010/main" val="27283418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6E1E-7E8E-B195-60B1-52D0F522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Ping-Exchange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E54E2F2-CC32-1836-6819-C5BF0469FAD9}"/>
              </a:ext>
            </a:extLst>
          </p:cNvPr>
          <p:cNvGrpSpPr/>
          <p:nvPr/>
        </p:nvGrpSpPr>
        <p:grpSpPr>
          <a:xfrm>
            <a:off x="8542867" y="2071423"/>
            <a:ext cx="3005666" cy="2449777"/>
            <a:chOff x="1692479" y="2020623"/>
            <a:chExt cx="2878666" cy="2302805"/>
          </a:xfrm>
        </p:grpSpPr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8BC0D66E-1108-F23B-ACD2-6EEEDF44BCBD}"/>
                </a:ext>
              </a:extLst>
            </p:cNvPr>
            <p:cNvCxnSpPr>
              <a:cxnSpLocks/>
            </p:cNvCxnSpPr>
            <p:nvPr/>
          </p:nvCxnSpPr>
          <p:spPr>
            <a:xfrm>
              <a:off x="2854960" y="2407920"/>
              <a:ext cx="0" cy="1344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42E934D0-124D-4791-4CF8-F81DD0FEB792}"/>
                </a:ext>
              </a:extLst>
            </p:cNvPr>
            <p:cNvCxnSpPr>
              <a:cxnSpLocks/>
            </p:cNvCxnSpPr>
            <p:nvPr/>
          </p:nvCxnSpPr>
          <p:spPr>
            <a:xfrm>
              <a:off x="3324860" y="2407920"/>
              <a:ext cx="0" cy="1344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8B00C1B-1260-9D1C-65CB-BBB1AAF1579E}"/>
                </a:ext>
              </a:extLst>
            </p:cNvPr>
            <p:cNvSpPr txBox="1"/>
            <p:nvPr/>
          </p:nvSpPr>
          <p:spPr>
            <a:xfrm>
              <a:off x="1852930" y="2020623"/>
              <a:ext cx="1064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/>
                <a:t>Process</a:t>
              </a:r>
              <a:r>
                <a:rPr lang="de-DE" sz="1400" b="1" dirty="0"/>
                <a:t> 0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BD9CCA5-3108-25EA-B35E-E9F8BD79A7DF}"/>
                </a:ext>
              </a:extLst>
            </p:cNvPr>
            <p:cNvSpPr txBox="1"/>
            <p:nvPr/>
          </p:nvSpPr>
          <p:spPr>
            <a:xfrm>
              <a:off x="3439156" y="2020623"/>
              <a:ext cx="106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/>
                <a:t>Process</a:t>
              </a:r>
              <a:r>
                <a:rPr lang="de-DE" sz="1400" b="1" dirty="0"/>
                <a:t> 1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0115747F-D73D-E28B-9CD0-D9A1E3C559AC}"/>
                </a:ext>
              </a:extLst>
            </p:cNvPr>
            <p:cNvCxnSpPr>
              <a:cxnSpLocks/>
            </p:cNvCxnSpPr>
            <p:nvPr/>
          </p:nvCxnSpPr>
          <p:spPr>
            <a:xfrm>
              <a:off x="2854961" y="2639911"/>
              <a:ext cx="469900" cy="5257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EB3A7FC7-7F9A-DD32-B260-07E47CFA4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960" y="2658335"/>
              <a:ext cx="469901" cy="5073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F0D7F2B-CF4D-14D9-97B8-B45ED55CAD4B}"/>
                </a:ext>
              </a:extLst>
            </p:cNvPr>
            <p:cNvSpPr txBox="1"/>
            <p:nvPr/>
          </p:nvSpPr>
          <p:spPr>
            <a:xfrm>
              <a:off x="1692479" y="3677097"/>
              <a:ext cx="2878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MPI Ping-Exchange </a:t>
              </a:r>
              <a:r>
                <a:rPr lang="de-DE" b="1" dirty="0" err="1"/>
                <a:t>Algorithm</a:t>
              </a:r>
              <a:endParaRPr lang="de-DE" b="1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3ECBEE8-3117-EA67-900E-3ACFA62255E9}"/>
                </a:ext>
              </a:extLst>
            </p:cNvPr>
            <p:cNvSpPr txBox="1"/>
            <p:nvPr/>
          </p:nvSpPr>
          <p:spPr>
            <a:xfrm>
              <a:off x="1788160" y="2531377"/>
              <a:ext cx="1064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err="1"/>
                <a:t>MPI_Sendrecv</a:t>
              </a:r>
              <a:endParaRPr lang="de-DE" sz="105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06656F1-B664-8EA8-81A2-F7142CACE5BA}"/>
                </a:ext>
              </a:extLst>
            </p:cNvPr>
            <p:cNvSpPr txBox="1"/>
            <p:nvPr/>
          </p:nvSpPr>
          <p:spPr>
            <a:xfrm>
              <a:off x="3374243" y="2512953"/>
              <a:ext cx="10642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err="1"/>
                <a:t>MPI_Sendrecv</a:t>
              </a:r>
              <a:endParaRPr lang="de-DE" sz="1050" dirty="0"/>
            </a:p>
          </p:txBody>
        </p:sp>
      </p:grp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E6978CC3-C919-1883-1518-EC7037E7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62" y="1253331"/>
            <a:ext cx="7115769" cy="4351338"/>
          </a:xfrm>
        </p:spPr>
        <p:txBody>
          <a:bodyPr/>
          <a:lstStyle/>
          <a:p>
            <a:r>
              <a:rPr lang="de-DE" dirty="0"/>
              <a:t>Ping-Exchange Erklärung </a:t>
            </a:r>
          </a:p>
          <a:p>
            <a:pPr lvl="1"/>
            <a:r>
              <a:rPr lang="de-DE" dirty="0"/>
              <a:t>Bei Ping-Exchange kommunizieren zwei Prozesse miteinander, indem sie eine Nachricht untereinander austauschen (Exchange).</a:t>
            </a:r>
          </a:p>
          <a:p>
            <a:r>
              <a:rPr lang="de-DE" dirty="0"/>
              <a:t>Ping-Exchange Umsetzung (Code?)</a:t>
            </a:r>
          </a:p>
        </p:txBody>
      </p:sp>
    </p:spTree>
    <p:extLst>
      <p:ext uri="{BB962C8B-B14F-4D97-AF65-F5344CB8AC3E}">
        <p14:creationId xmlns:p14="http://schemas.microsoft.com/office/powerpoint/2010/main" val="3107962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F0C-5CC4-AB2D-E41E-3CB9A7B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766218"/>
            <a:ext cx="1100455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2. Schritt (9.2):</a:t>
            </a:r>
            <a:br>
              <a:rPr lang="de-DE" dirty="0"/>
            </a:br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8349902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Breitbild</PresentationFormat>
  <Paragraphs>110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</vt:lpstr>
      <vt:lpstr>Wingdings</vt:lpstr>
      <vt:lpstr>Office</vt:lpstr>
      <vt:lpstr>PowerPoint-Präsentation</vt:lpstr>
      <vt:lpstr>Was ist MPI?</vt:lpstr>
      <vt:lpstr>MPI-Kommunikation</vt:lpstr>
      <vt:lpstr>Projekt Überblick</vt:lpstr>
      <vt:lpstr>Projekt Überblick</vt:lpstr>
      <vt:lpstr>1. Schritt (9.1): Ping-Pong/Ping-Exchange</vt:lpstr>
      <vt:lpstr>Ping-Pong</vt:lpstr>
      <vt:lpstr>Ping-Exchange</vt:lpstr>
      <vt:lpstr>2. Schritt (9.2): Evaluation</vt:lpstr>
      <vt:lpstr>Test Parameter (Wie Messen wir?)</vt:lpstr>
      <vt:lpstr>Messergebnisse</vt:lpstr>
      <vt:lpstr>Intra- vs. Internode-Kommunikation</vt:lpstr>
      <vt:lpstr>Auswertung und Interpretation</vt:lpstr>
      <vt:lpstr>TCP vs. Infiniband</vt:lpstr>
      <vt:lpstr>3. Schritt (9.3): Hardware-Affinität</vt:lpstr>
      <vt:lpstr>Hardware-Affinität</vt:lpstr>
      <vt:lpstr>Messergebnisse (cpunodebind)</vt:lpstr>
      <vt:lpstr>Auswertung und Interpretation</vt:lpstr>
      <vt:lpstr>Auswertung und Interpretation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2020-05-25T14:13:29Z</dcterms:created>
  <dcterms:modified xsi:type="dcterms:W3CDTF">2024-09-10T13:06:14Z</dcterms:modified>
</cp:coreProperties>
</file>